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Nuni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italic.fntdata"/><Relationship Id="rId16" Type="http://schemas.openxmlformats.org/officeDocument/2006/relationships/slide" Target="slides/slide11.xml"/><Relationship Id="rId38" Type="http://schemas.openxmlformats.org/officeDocument/2006/relationships/font" Target="fonts/Nuni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2f4db119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e2f4db1192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2f4db119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e2f4db1192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2f46cac3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ge2f46cac3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2f46cac3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ge2f46cac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2f4db119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e2f4db119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2f4db1192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ge2f4db1192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2f4db1192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ge2f4db1192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2f4db1192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ge2f4db1192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2f4db1192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e2f4db1192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2f4db1192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ge2f4db1192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2f4db1192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ge2f4db1192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2f4db1192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ge2f4db1192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2f4db1192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ge2f4db1192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2f4db1192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ge2f4db1192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2f4db1192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ge2f4db1192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24"/>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OWASP TOP 10</a:t>
            </a:r>
            <a:endParaRPr b="1" sz="3200">
              <a:solidFill>
                <a:srgbClr val="E73263"/>
              </a:solidFill>
            </a:endParaRPr>
          </a:p>
        </p:txBody>
      </p:sp>
      <p:sp>
        <p:nvSpPr>
          <p:cNvPr id="203" name="Google Shape;203;p24"/>
          <p:cNvSpPr txBox="1"/>
          <p:nvPr/>
        </p:nvSpPr>
        <p:spPr>
          <a:xfrm>
            <a:off x="802178" y="1797629"/>
            <a:ext cx="7543800" cy="31485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¿Qué es OWASP?</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Existen organizaciones dedicadas a proporcionar el análisis de vulnerabilidades y ofrecer herramientas para la auditoría, aprendizaje y prevención de las fallas de seguridad web con el fin de identificar los riesgos y errores de seguridad más relevantes en una aplicación web.</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OWASP es una organización conocida mundialmente que reúne una gran cantidad de profesionales de la seguridad informática para crear conocimiento con respecto a la seguridad web. OWASP es de código abierto dedicado a determinar y combatir las causas que hacen que el software sea inseguro.</a:t>
            </a:r>
            <a:endParaRPr sz="1500">
              <a:solidFill>
                <a:srgbClr val="375FA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p25"/>
          <p:cNvSpPr txBox="1"/>
          <p:nvPr/>
        </p:nvSpPr>
        <p:spPr>
          <a:xfrm>
            <a:off x="822960" y="5439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OWASP TOP 10</a:t>
            </a:r>
            <a:endParaRPr sz="2800">
              <a:solidFill>
                <a:srgbClr val="AF7B51"/>
              </a:solidFill>
              <a:latin typeface="Nunito"/>
              <a:ea typeface="Nunito"/>
              <a:cs typeface="Nunito"/>
              <a:sym typeface="Nunito"/>
            </a:endParaRPr>
          </a:p>
        </p:txBody>
      </p:sp>
      <p:sp>
        <p:nvSpPr>
          <p:cNvPr id="209" name="Google Shape;209;p25"/>
          <p:cNvSpPr txBox="1"/>
          <p:nvPr/>
        </p:nvSpPr>
        <p:spPr>
          <a:xfrm>
            <a:off x="958040" y="2324100"/>
            <a:ext cx="3530700" cy="1496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OWASP publica y revisa un documento con los diez riesgos de seguridad que considera más importantes en aplicaciones web de mayor a menor importancia.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500">
              <a:solidFill>
                <a:srgbClr val="375FA9"/>
              </a:solidFill>
            </a:endParaRPr>
          </a:p>
        </p:txBody>
      </p:sp>
      <p:pic>
        <p:nvPicPr>
          <p:cNvPr id="210" name="Google Shape;210;p25"/>
          <p:cNvPicPr preferRelativeResize="0"/>
          <p:nvPr/>
        </p:nvPicPr>
        <p:blipFill rotWithShape="1">
          <a:blip r:embed="rId4">
            <a:alphaModFix/>
          </a:blip>
          <a:srcRect b="0" l="0" r="0" t="0"/>
          <a:stretch/>
        </p:blipFill>
        <p:spPr>
          <a:xfrm>
            <a:off x="5130078" y="1551709"/>
            <a:ext cx="2105025" cy="3467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26"/>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Inyección SQL</a:t>
            </a:r>
            <a:endParaRPr b="1" sz="3200">
              <a:solidFill>
                <a:srgbClr val="E73263"/>
              </a:solidFill>
            </a:endParaRPr>
          </a:p>
        </p:txBody>
      </p:sp>
      <p:sp>
        <p:nvSpPr>
          <p:cNvPr id="216" name="Google Shape;216;p26"/>
          <p:cNvSpPr txBox="1"/>
          <p:nvPr/>
        </p:nvSpPr>
        <p:spPr>
          <a:xfrm>
            <a:off x="526675" y="1708297"/>
            <a:ext cx="6133800" cy="31797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Las vulnerabilidades de Inyección SQL permiten a atacantes ejecutar código SQL arbitrario, autorizando implícitamente que se pueda acceder,modificar o borrar a los datos, independientemente de los permisos asignados a un usuario y/o libreria.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Un ataque de inyección exitoso puede llevar a otros ataques, tales como falsificar identidades, crear nuevas con permisos de administración, acceder a todos los datos en el servidor o dañar/modificar los datos para hacerlos inutilizables.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Esta vulnerabilidad se presenta siempre y cuando la entrada del usuario pasada por medio de la sentencia SQL pueda cambiar el significado de la misma.</a:t>
            </a:r>
            <a:endParaRPr sz="1300">
              <a:solidFill>
                <a:srgbClr val="233A44"/>
              </a:solidFill>
              <a:latin typeface="Calibri"/>
              <a:ea typeface="Calibri"/>
              <a:cs typeface="Calibri"/>
              <a:sym typeface="Calibri"/>
            </a:endParaRPr>
          </a:p>
        </p:txBody>
      </p:sp>
      <p:pic>
        <p:nvPicPr>
          <p:cNvPr descr="sql-injection" id="217" name="Google Shape;217;p26"/>
          <p:cNvPicPr preferRelativeResize="0"/>
          <p:nvPr/>
        </p:nvPicPr>
        <p:blipFill rotWithShape="1">
          <a:blip r:embed="rId4">
            <a:alphaModFix/>
          </a:blip>
          <a:srcRect b="0" l="16555" r="15817" t="0"/>
          <a:stretch/>
        </p:blipFill>
        <p:spPr>
          <a:xfrm>
            <a:off x="6785264" y="2238234"/>
            <a:ext cx="1953492" cy="144433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27"/>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Inyección SQL</a:t>
            </a:r>
            <a:endParaRPr sz="2800">
              <a:solidFill>
                <a:srgbClr val="AF7B51"/>
              </a:solidFill>
              <a:latin typeface="Nunito"/>
              <a:ea typeface="Nunito"/>
              <a:cs typeface="Nunito"/>
              <a:sym typeface="Nunito"/>
            </a:endParaRPr>
          </a:p>
        </p:txBody>
      </p:sp>
      <p:sp>
        <p:nvSpPr>
          <p:cNvPr id="223" name="Google Shape;223;p27"/>
          <p:cNvSpPr txBox="1"/>
          <p:nvPr/>
        </p:nvSpPr>
        <p:spPr>
          <a:xfrm>
            <a:off x="800110" y="1708291"/>
            <a:ext cx="7543800" cy="2791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Tipos de ataques</a:t>
            </a:r>
            <a:r>
              <a:rPr lang="es" sz="1500">
                <a:solidFill>
                  <a:srgbClr val="375FA9"/>
                </a:solidFill>
              </a:rPr>
              <a:t>:</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Ataque por error: es el más común y el más fácil de explotar ya que es la misma aplicación la que va mostrando los errores de la base de datos al ejecutar las distintas consultas.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Ataque por unión: un atacante que utiliza la unión SQL se une para mostrar los resultados de una tabla diferente. Por ejemplo, si un atacante está en una página de búsqueda, puede añadir los resultados de otra tabla.</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Ataque ciego (blind): es el más complicado y el más avanzado. El atacante envía varias consultas a la base de datos para evaluar cómo la aplicación analiza estas respuestas. Es decir, crea un oráculo con la aplicación permitiéndole encontrar respuesta a una serie de “queries”, de los que en últimas puede filtrar información. </a:t>
            </a:r>
            <a:endParaRPr sz="1500">
              <a:solidFill>
                <a:srgbClr val="375FA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28"/>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Inyección SQL</a:t>
            </a:r>
            <a:endParaRPr sz="2800">
              <a:solidFill>
                <a:srgbClr val="AF7B51"/>
              </a:solidFill>
              <a:latin typeface="Nunito"/>
              <a:ea typeface="Nunito"/>
              <a:cs typeface="Nunito"/>
              <a:sym typeface="Nunito"/>
            </a:endParaRPr>
          </a:p>
        </p:txBody>
      </p:sp>
      <p:sp>
        <p:nvSpPr>
          <p:cNvPr id="229" name="Google Shape;229;p28"/>
          <p:cNvSpPr txBox="1"/>
          <p:nvPr/>
        </p:nvSpPr>
        <p:spPr>
          <a:xfrm>
            <a:off x="651510" y="2029689"/>
            <a:ext cx="7886700" cy="2587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Ejemplo: </a:t>
            </a:r>
            <a:r>
              <a:rPr lang="es" sz="1500">
                <a:solidFill>
                  <a:srgbClr val="375FA9"/>
                </a:solidFill>
              </a:rPr>
              <a:t>listar todos los usuarios con un nombre en particular (Nombre) que ha sido suministrado en un formulario HTML: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	SELECT * FROM usuarios WHERE nombre = '" + Nombre + "';</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Si el usuario introduce su nombre real, todo funciona de forma correcta.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Si es un atacante, éste podría cambiar por completo el comportamiento de ésta instrucción SQL, de la siguiente forma:</a:t>
            </a:r>
            <a:endParaRPr sz="1500">
              <a:solidFill>
                <a:srgbClr val="375FA9"/>
              </a:solidFill>
            </a:endParaRPr>
          </a:p>
          <a:p>
            <a:pPr indent="0" lvl="0" marL="139700" rtl="0" algn="just">
              <a:lnSpc>
                <a:spcPct val="90000"/>
              </a:lnSpc>
              <a:spcBef>
                <a:spcPts val="900"/>
              </a:spcBef>
              <a:spcAft>
                <a:spcPts val="0"/>
              </a:spcAft>
              <a:buNone/>
            </a:pPr>
            <a:r>
              <a:rPr lang="es" sz="1500">
                <a:solidFill>
                  <a:srgbClr val="375FA9"/>
                </a:solidFill>
              </a:rPr>
              <a:t>SELECT * FROM usuarios WHERE nombre = </a:t>
            </a:r>
            <a:r>
              <a:rPr b="1" lang="es" sz="1500">
                <a:solidFill>
                  <a:srgbClr val="375FA9"/>
                </a:solidFill>
              </a:rPr>
              <a:t>'a';DROP TABLE usuarios; SELECT * FROM informacion WHERE 't' = 't'</a:t>
            </a:r>
            <a:r>
              <a:rPr lang="es" sz="1500">
                <a:solidFill>
                  <a:srgbClr val="375FA9"/>
                </a:solidFill>
              </a:rPr>
              <a: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500">
              <a:solidFill>
                <a:srgbClr val="375FA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29"/>
          <p:cNvSpPr txBox="1"/>
          <p:nvPr/>
        </p:nvSpPr>
        <p:spPr>
          <a:xfrm>
            <a:off x="822960" y="69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Inyección SQL</a:t>
            </a:r>
            <a:endParaRPr sz="2800">
              <a:solidFill>
                <a:srgbClr val="AF7B51"/>
              </a:solidFill>
              <a:latin typeface="Nunito"/>
              <a:ea typeface="Nunito"/>
              <a:cs typeface="Nunito"/>
              <a:sym typeface="Nunito"/>
            </a:endParaRPr>
          </a:p>
        </p:txBody>
      </p:sp>
      <p:sp>
        <p:nvSpPr>
          <p:cNvPr id="235" name="Google Shape;235;p29"/>
          <p:cNvSpPr txBox="1"/>
          <p:nvPr/>
        </p:nvSpPr>
        <p:spPr>
          <a:xfrm>
            <a:off x="822960" y="1738743"/>
            <a:ext cx="7543800" cy="3325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Ejemplo (cont)</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Al cambiar Nombre por el texto en "negrilla“, seguiría siendo una instrucción  SQL válida que borraría la tabla  usuarios y seleccionaría todos los datos de la tabla información  (poniendo al descubierto toda la información de todos los usuarios). Esto funciona por que la primera parte del texto inyectado (a';) completa la sentencia original (' es el símbolo para indicar una cadena literal en SQL).</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 forma de evitar este tipo de ataque es asegurar que cualquier dato de usuario que se pasa a un query SQL no cambie la naturaleza del mismo. Una manera es eludir ('escape') todos los caracteres en la entrada de usuario que tengan un significado especial en SQL.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SELECT * FROM users WHERE name = 'a\';DROP TABLE users;  	SELECT * FROM userinfo WHERE \'t\' = \'t';</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30"/>
          <p:cNvSpPr txBox="1"/>
          <p:nvPr/>
        </p:nvSpPr>
        <p:spPr>
          <a:xfrm>
            <a:off x="822960" y="63751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Inyección SQL</a:t>
            </a:r>
            <a:endParaRPr b="1" sz="2400">
              <a:solidFill>
                <a:srgbClr val="E73263"/>
              </a:solidFill>
            </a:endParaRPr>
          </a:p>
        </p:txBody>
      </p:sp>
      <p:sp>
        <p:nvSpPr>
          <p:cNvPr id="241" name="Google Shape;241;p30"/>
          <p:cNvSpPr txBox="1"/>
          <p:nvPr/>
        </p:nvSpPr>
        <p:spPr>
          <a:xfrm>
            <a:off x="822960" y="1652059"/>
            <a:ext cx="7687200" cy="33615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200">
                <a:solidFill>
                  <a:srgbClr val="375FA9"/>
                </a:solidFill>
              </a:rPr>
              <a:t>Tomando la Base de datos de la sesión anterior, se muestra un ejemplo de Inyección SQL.</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rPr lang="es" sz="1200">
                <a:solidFill>
                  <a:srgbClr val="375FA9"/>
                </a:solidFill>
              </a:rPr>
              <a:t>Los datos ingresados serán concatenados y formarán una cadena con la sentencia sql de update:</a:t>
            </a:r>
            <a:endParaRPr sz="1200">
              <a:solidFill>
                <a:srgbClr val="375FA9"/>
              </a:solidFill>
            </a:endParaRPr>
          </a:p>
          <a:p>
            <a:pPr indent="0" lvl="0" marL="139700" rtl="0" algn="just">
              <a:lnSpc>
                <a:spcPct val="90000"/>
              </a:lnSpc>
              <a:spcBef>
                <a:spcPts val="200"/>
              </a:spcBef>
              <a:spcAft>
                <a:spcPts val="0"/>
              </a:spcAft>
              <a:buNone/>
            </a:pPr>
            <a:r>
              <a:rPr i="1" lang="es" sz="1200">
                <a:solidFill>
                  <a:srgbClr val="375FA9"/>
                </a:solidFill>
              </a:rPr>
              <a:t>insert into productos (codigo, nombre, cantidad) values('0003', ‘Producto N', 2);</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t/>
            </a:r>
            <a:endParaRPr sz="1200">
              <a:solidFill>
                <a:srgbClr val="375FA9"/>
              </a:solidFill>
            </a:endParaRPr>
          </a:p>
          <a:p>
            <a:pPr indent="0" lvl="0" marL="139700" rtl="0" algn="just">
              <a:lnSpc>
                <a:spcPct val="90000"/>
              </a:lnSpc>
              <a:spcBef>
                <a:spcPts val="200"/>
              </a:spcBef>
              <a:spcAft>
                <a:spcPts val="0"/>
              </a:spcAft>
              <a:buNone/>
            </a:pPr>
            <a:r>
              <a:rPr lang="es" sz="1200">
                <a:solidFill>
                  <a:srgbClr val="375FA9"/>
                </a:solidFill>
              </a:rPr>
              <a:t>Ahora bien si en el campo de texto cantidad se digita la siguiente cadena:</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i="1" lang="es" sz="1200">
                <a:solidFill>
                  <a:srgbClr val="375FA9"/>
                </a:solidFill>
              </a:rPr>
              <a:t>insert into productos (codigo, nombre, cantidad) values('005', 'xx', '0‘</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t/>
            </a:r>
            <a:endParaRPr sz="1200">
              <a:solidFill>
                <a:srgbClr val="375FA9"/>
              </a:solidFill>
            </a:endParaRPr>
          </a:p>
          <a:p>
            <a:pPr indent="0" lvl="0" marL="139700" rtl="0" algn="just">
              <a:lnSpc>
                <a:spcPct val="90000"/>
              </a:lnSpc>
              <a:spcBef>
                <a:spcPts val="200"/>
              </a:spcBef>
              <a:spcAft>
                <a:spcPts val="0"/>
              </a:spcAft>
              <a:buNone/>
            </a:pPr>
            <a:r>
              <a:rPr lang="es" sz="1200">
                <a:solidFill>
                  <a:srgbClr val="375FA9"/>
                </a:solidFill>
              </a:rPr>
              <a:t>El resultado de la cadena sql será el siguiente:</a:t>
            </a:r>
            <a:endParaRPr sz="1200">
              <a:solidFill>
                <a:srgbClr val="375FA9"/>
              </a:solidFill>
            </a:endParaRPr>
          </a:p>
          <a:p>
            <a:pPr indent="0" lvl="0" marL="139700" rtl="0" algn="just">
              <a:lnSpc>
                <a:spcPct val="90000"/>
              </a:lnSpc>
              <a:spcBef>
                <a:spcPts val="200"/>
              </a:spcBef>
              <a:spcAft>
                <a:spcPts val="0"/>
              </a:spcAft>
              <a:buNone/>
            </a:pPr>
            <a:r>
              <a:rPr lang="es" sz="1200">
                <a:solidFill>
                  <a:srgbClr val="375FA9"/>
                </a:solidFill>
              </a:rPr>
              <a:t>insert into productos (codigo, nombre, cantidad) values('0003', 'Producto N', 2);insert into productos (codigo, nombre, cantidad) values('005', 'xx', '0');</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a:p>
            <a:pPr indent="0" lvl="0" marL="139700" rtl="0" algn="just">
              <a:lnSpc>
                <a:spcPct val="90000"/>
              </a:lnSpc>
              <a:spcBef>
                <a:spcPts val="900"/>
              </a:spcBef>
              <a:spcAft>
                <a:spcPts val="0"/>
              </a:spcAft>
              <a:buNone/>
            </a:pPr>
            <a:r>
              <a:t/>
            </a:r>
            <a:endParaRPr sz="1200">
              <a:solidFill>
                <a:srgbClr val="375FA9"/>
              </a:solidFill>
            </a:endParaRPr>
          </a:p>
        </p:txBody>
      </p:sp>
      <p:pic>
        <p:nvPicPr>
          <p:cNvPr id="242" name="Google Shape;242;p30"/>
          <p:cNvPicPr preferRelativeResize="0"/>
          <p:nvPr/>
        </p:nvPicPr>
        <p:blipFill rotWithShape="1">
          <a:blip r:embed="rId4">
            <a:alphaModFix/>
          </a:blip>
          <a:srcRect b="0" l="0" r="0" t="0"/>
          <a:stretch/>
        </p:blipFill>
        <p:spPr>
          <a:xfrm>
            <a:off x="2420113" y="1982313"/>
            <a:ext cx="1768707" cy="8727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6" name="Shape 246"/>
        <p:cNvGrpSpPr/>
        <p:nvPr/>
      </p:nvGrpSpPr>
      <p:grpSpPr>
        <a:xfrm>
          <a:off x="0" y="0"/>
          <a:ext cx="0" cy="0"/>
          <a:chOff x="0" y="0"/>
          <a:chExt cx="0" cy="0"/>
        </a:xfrm>
      </p:grpSpPr>
      <p:pic>
        <p:nvPicPr>
          <p:cNvPr id="247" name="Google Shape;247;p31"/>
          <p:cNvPicPr preferRelativeResize="0"/>
          <p:nvPr/>
        </p:nvPicPr>
        <p:blipFill rotWithShape="1">
          <a:blip r:embed="rId4">
            <a:alphaModFix/>
          </a:blip>
          <a:srcRect b="0" l="0" r="0" t="0"/>
          <a:stretch/>
        </p:blipFill>
        <p:spPr>
          <a:xfrm>
            <a:off x="2098963" y="3407005"/>
            <a:ext cx="5486400" cy="895350"/>
          </a:xfrm>
          <a:prstGeom prst="rect">
            <a:avLst/>
          </a:prstGeom>
          <a:noFill/>
          <a:ln>
            <a:noFill/>
          </a:ln>
        </p:spPr>
      </p:pic>
      <p:sp>
        <p:nvSpPr>
          <p:cNvPr id="248" name="Google Shape;248;p31"/>
          <p:cNvSpPr txBox="1"/>
          <p:nvPr/>
        </p:nvSpPr>
        <p:spPr>
          <a:xfrm>
            <a:off x="822960" y="1855355"/>
            <a:ext cx="7084500" cy="15516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SQLite3 en su lógica tiene mecanismos implementados que no permiten que se ejecute con una sola instrucción más de en una secuencia, evitando con esto los ataques Inyección SQL. Lo que no sucede con otras bases de datos.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Este es el mensaje que se muestra al ejecutar:</a:t>
            </a:r>
            <a:endParaRPr sz="1500">
              <a:solidFill>
                <a:srgbClr val="375FA9"/>
              </a:solidFill>
            </a:endParaRPr>
          </a:p>
          <a:p>
            <a:pPr indent="0" lvl="0" marL="139700" rtl="0" algn="just">
              <a:lnSpc>
                <a:spcPct val="90000"/>
              </a:lnSpc>
              <a:spcBef>
                <a:spcPts val="900"/>
              </a:spcBef>
              <a:spcAft>
                <a:spcPts val="0"/>
              </a:spcAft>
              <a:buNone/>
            </a:pPr>
            <a:r>
              <a:t/>
            </a:r>
            <a:endParaRPr sz="1500">
              <a:solidFill>
                <a:srgbClr val="375FA9"/>
              </a:solidFill>
            </a:endParaRPr>
          </a:p>
          <a:p>
            <a:pPr indent="0" lvl="0" marL="139700" rtl="0" algn="just">
              <a:lnSpc>
                <a:spcPct val="90000"/>
              </a:lnSpc>
              <a:spcBef>
                <a:spcPts val="900"/>
              </a:spcBef>
              <a:spcAft>
                <a:spcPts val="0"/>
              </a:spcAft>
              <a:buNone/>
            </a:pPr>
            <a:r>
              <a:t/>
            </a:r>
            <a:endParaRPr sz="1500">
              <a:solidFill>
                <a:srgbClr val="375FA9"/>
              </a:solidFill>
            </a:endParaRPr>
          </a:p>
        </p:txBody>
      </p:sp>
      <p:sp>
        <p:nvSpPr>
          <p:cNvPr id="249" name="Google Shape;249;p31"/>
          <p:cNvSpPr txBox="1"/>
          <p:nvPr/>
        </p:nvSpPr>
        <p:spPr>
          <a:xfrm>
            <a:off x="822960" y="715301"/>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Inyección SQL</a:t>
            </a:r>
            <a:endParaRPr b="1" sz="2400">
              <a:solidFill>
                <a:srgbClr val="E7326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3" name="Shape 253"/>
        <p:cNvGrpSpPr/>
        <p:nvPr/>
      </p:nvGrpSpPr>
      <p:grpSpPr>
        <a:xfrm>
          <a:off x="0" y="0"/>
          <a:ext cx="0" cy="0"/>
          <a:chOff x="0" y="0"/>
          <a:chExt cx="0" cy="0"/>
        </a:xfrm>
      </p:grpSpPr>
      <p:pic>
        <p:nvPicPr>
          <p:cNvPr descr="Cross-site-scripting" id="254" name="Google Shape;254;p32"/>
          <p:cNvPicPr preferRelativeResize="0"/>
          <p:nvPr/>
        </p:nvPicPr>
        <p:blipFill rotWithShape="1">
          <a:blip r:embed="rId4">
            <a:alphaModFix/>
          </a:blip>
          <a:srcRect b="0" l="0" r="0" t="0"/>
          <a:stretch/>
        </p:blipFill>
        <p:spPr>
          <a:xfrm>
            <a:off x="6515099" y="2595988"/>
            <a:ext cx="2348345" cy="1382006"/>
          </a:xfrm>
          <a:prstGeom prst="rect">
            <a:avLst/>
          </a:prstGeom>
          <a:noFill/>
          <a:ln>
            <a:noFill/>
          </a:ln>
        </p:spPr>
      </p:pic>
      <p:sp>
        <p:nvSpPr>
          <p:cNvPr id="255" name="Google Shape;255;p32"/>
          <p:cNvSpPr txBox="1"/>
          <p:nvPr/>
        </p:nvSpPr>
        <p:spPr>
          <a:xfrm>
            <a:off x="822959" y="696397"/>
            <a:ext cx="7780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a:t>
            </a:r>
            <a:r>
              <a:rPr b="1" lang="es" sz="3600">
                <a:solidFill>
                  <a:srgbClr val="E73263"/>
                </a:solidFill>
              </a:rPr>
              <a:t> – </a:t>
            </a:r>
            <a:r>
              <a:rPr b="1" lang="es" sz="2800">
                <a:solidFill>
                  <a:srgbClr val="E73263"/>
                </a:solidFill>
              </a:rPr>
              <a:t>Inyección JavaScript</a:t>
            </a:r>
            <a:endParaRPr sz="2800">
              <a:solidFill>
                <a:srgbClr val="AF7B51"/>
              </a:solidFill>
              <a:latin typeface="Nunito"/>
              <a:ea typeface="Nunito"/>
              <a:cs typeface="Nunito"/>
              <a:sym typeface="Nunito"/>
            </a:endParaRPr>
          </a:p>
        </p:txBody>
      </p:sp>
      <p:sp>
        <p:nvSpPr>
          <p:cNvPr id="256" name="Google Shape;256;p32"/>
          <p:cNvSpPr txBox="1"/>
          <p:nvPr/>
        </p:nvSpPr>
        <p:spPr>
          <a:xfrm>
            <a:off x="604751" y="1784497"/>
            <a:ext cx="5816700" cy="27912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Un ataque por inyección JavaScript tiene como propósito lograr inyectar en el contexto de un dominio un código Javascript con la finalidad de engañar al usuario o realizar una acción no deseada reemplazandolo.</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En este tipo de ataque, el afectado no es precisamente el servidor, como suele suceder en un ataque de Inyección SQL, sino que el objetivo directo es el usuario. </a:t>
            </a:r>
            <a:endParaRPr sz="1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Si el ataque se realiza con éxito y se utiliza suplantación de identidad, se podrán ejecutar las acciones deseadas en el servidor afectado y al que se puede acceder desde una página web.</a:t>
            </a:r>
            <a:endParaRPr sz="1300">
              <a:solidFill>
                <a:srgbClr val="233A44"/>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33"/>
          <p:cNvSpPr txBox="1"/>
          <p:nvPr/>
        </p:nvSpPr>
        <p:spPr>
          <a:xfrm>
            <a:off x="822959" y="696397"/>
            <a:ext cx="7759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a:t>
            </a:r>
            <a:r>
              <a:rPr b="1" lang="es" sz="2800">
                <a:solidFill>
                  <a:srgbClr val="E73263"/>
                </a:solidFill>
              </a:rPr>
              <a:t>Inyección JavaScript</a:t>
            </a:r>
            <a:endParaRPr b="1" sz="2800">
              <a:solidFill>
                <a:srgbClr val="E73263"/>
              </a:solidFill>
            </a:endParaRPr>
          </a:p>
        </p:txBody>
      </p:sp>
      <p:sp>
        <p:nvSpPr>
          <p:cNvPr id="262" name="Google Shape;262;p33"/>
          <p:cNvSpPr txBox="1"/>
          <p:nvPr/>
        </p:nvSpPr>
        <p:spPr>
          <a:xfrm>
            <a:off x="822960" y="1801089"/>
            <a:ext cx="7543800" cy="30135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Para comprobar si hay vulnerabilidad en una aplicación web a este ataque, se debe escribir en el campo de texto el siguiente código que permitirá una alerta en el navegador cuando se ejecute: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	&lt;script&gt;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	   alert()</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	&lt;/script&gt;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Pueden darse dos formas de ejecución:</a:t>
            </a:r>
            <a:endParaRPr sz="13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a:solidFill>
                  <a:srgbClr val="375FA9"/>
                </a:solidFill>
              </a:rPr>
              <a:t>En el instante en que se envía el formulario</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a:solidFill>
                  <a:srgbClr val="375FA9"/>
                </a:solidFill>
              </a:rPr>
              <a:t>Que se almacene en una base de datos, y se ejecute al cargar el contenido de esta.</a:t>
            </a:r>
            <a:endParaRPr>
              <a:solidFill>
                <a:srgbClr val="375FA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14: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Principios de programación Web Segura</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34"/>
          <p:cNvSpPr txBox="1"/>
          <p:nvPr/>
        </p:nvSpPr>
        <p:spPr>
          <a:xfrm>
            <a:off x="822959" y="772597"/>
            <a:ext cx="7780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a:t>
            </a:r>
            <a:r>
              <a:rPr b="1" lang="es" sz="3600">
                <a:solidFill>
                  <a:srgbClr val="E73263"/>
                </a:solidFill>
              </a:rPr>
              <a:t> – </a:t>
            </a:r>
            <a:r>
              <a:rPr b="1" lang="es" sz="2800">
                <a:solidFill>
                  <a:srgbClr val="E73263"/>
                </a:solidFill>
              </a:rPr>
              <a:t>Inyección JavaScript</a:t>
            </a:r>
            <a:endParaRPr sz="2800">
              <a:solidFill>
                <a:srgbClr val="AF7B51"/>
              </a:solidFill>
              <a:latin typeface="Nunito"/>
              <a:ea typeface="Nunito"/>
              <a:cs typeface="Nunito"/>
              <a:sym typeface="Nunito"/>
            </a:endParaRPr>
          </a:p>
        </p:txBody>
      </p:sp>
      <p:sp>
        <p:nvSpPr>
          <p:cNvPr id="268" name="Google Shape;268;p34"/>
          <p:cNvSpPr txBox="1"/>
          <p:nvPr/>
        </p:nvSpPr>
        <p:spPr>
          <a:xfrm>
            <a:off x="822960" y="1939635"/>
            <a:ext cx="7543800" cy="3169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Tipos de ataques </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Dependiendo de cómo envían el código malicioso:</a:t>
            </a:r>
            <a:endParaRPr>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No permanente: Estos no almacenan el código malicioso en el servidor sino que lo pasan y presentan directamente a la víctima. Este ataque se lanza desde una fuente externa, mediante email o un sitio de terceros.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Permanente: El código malicioso ya ha traspasado todo el proceso de validación y está almacenado en una Base de Datos. Puede ser un comentario, un archivo log, un mensaje de notificación, o cualquier otro tipo de proceso del sitio web que solicite algún input al usuario. Cuando esta información se presenta en el sitio web, el código malicioso se ejecuta.</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p35"/>
          <p:cNvSpPr txBox="1"/>
          <p:nvPr/>
        </p:nvSpPr>
        <p:spPr>
          <a:xfrm>
            <a:off x="822959" y="772597"/>
            <a:ext cx="7780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a:t>
            </a:r>
            <a:r>
              <a:rPr b="1" lang="es" sz="3600">
                <a:solidFill>
                  <a:srgbClr val="E73263"/>
                </a:solidFill>
              </a:rPr>
              <a:t> – </a:t>
            </a:r>
            <a:r>
              <a:rPr b="1" lang="es" sz="2800">
                <a:solidFill>
                  <a:srgbClr val="E73263"/>
                </a:solidFill>
              </a:rPr>
              <a:t>Inyección JavaScript</a:t>
            </a:r>
            <a:endParaRPr sz="2800">
              <a:solidFill>
                <a:srgbClr val="AF7B51"/>
              </a:solidFill>
              <a:latin typeface="Nunito"/>
              <a:ea typeface="Nunito"/>
              <a:cs typeface="Nunito"/>
              <a:sym typeface="Nunito"/>
            </a:endParaRPr>
          </a:p>
        </p:txBody>
      </p:sp>
      <p:sp>
        <p:nvSpPr>
          <p:cNvPr id="274" name="Google Shape;274;p35"/>
          <p:cNvSpPr txBox="1"/>
          <p:nvPr/>
        </p:nvSpPr>
        <p:spPr>
          <a:xfrm>
            <a:off x="822960" y="1991590"/>
            <a:ext cx="7543800" cy="31485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Ejemplo:</a:t>
            </a:r>
            <a:r>
              <a:rPr lang="es" sz="1500">
                <a:solidFill>
                  <a:srgbClr val="375FA9"/>
                </a:solidFill>
              </a:rPr>
              <a:t> Usuario logueado siempre en un foro del que es admin. A la hora de cambiar la contraseña se realiza una petición con GET a la web:</a:t>
            </a:r>
            <a:endParaRPr sz="1500">
              <a:solidFill>
                <a:srgbClr val="375FA9"/>
              </a:solidFill>
            </a:endParaRPr>
          </a:p>
          <a:p>
            <a:pPr indent="0" lvl="0" marL="139700" rtl="0" algn="just">
              <a:lnSpc>
                <a:spcPct val="90000"/>
              </a:lnSpc>
              <a:spcBef>
                <a:spcPts val="900"/>
              </a:spcBef>
              <a:spcAft>
                <a:spcPts val="0"/>
              </a:spcAft>
              <a:buNone/>
            </a:pPr>
            <a:r>
              <a:rPr lang="es" sz="1500">
                <a:solidFill>
                  <a:srgbClr val="375FA9"/>
                </a:solidFill>
              </a:rPr>
              <a:t>	foro.com/id=admin&amp;changepassword=nuevacontraseña</a:t>
            </a:r>
            <a:endParaRPr sz="1500">
              <a:solidFill>
                <a:srgbClr val="375FA9"/>
              </a:solidFill>
            </a:endParaRPr>
          </a:p>
          <a:p>
            <a:pPr indent="0" lvl="0" marL="139700" rtl="0" algn="just">
              <a:lnSpc>
                <a:spcPct val="90000"/>
              </a:lnSpc>
              <a:spcBef>
                <a:spcPts val="900"/>
              </a:spcBef>
              <a:spcAft>
                <a:spcPts val="0"/>
              </a:spcAft>
              <a:buNone/>
            </a:pPr>
            <a:r>
              <a:rPr lang="es" sz="1500">
                <a:solidFill>
                  <a:srgbClr val="375FA9"/>
                </a:solidFill>
              </a:rPr>
              <a:t>El ataque consistirá en enviarle al usuario lo siguiente: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600">
              <a:solidFill>
                <a:srgbClr val="375FA9"/>
              </a:solidFill>
            </a:endParaRPr>
          </a:p>
          <a:p>
            <a:pPr indent="0" lvl="1" marL="596900" rtl="0" algn="just">
              <a:lnSpc>
                <a:spcPct val="90000"/>
              </a:lnSpc>
              <a:spcBef>
                <a:spcPts val="200"/>
              </a:spcBef>
              <a:spcAft>
                <a:spcPts val="0"/>
              </a:spcAft>
              <a:buNone/>
            </a:pPr>
            <a:r>
              <a:rPr lang="es" sz="1500">
                <a:solidFill>
                  <a:srgbClr val="375FA9"/>
                </a:solidFill>
              </a:rPr>
              <a:t>paginavulnerable.com#catalogo=&lt;script&gt;window.location=’foro.com/id=’admin’&amp;changepassword=’a2g4g5′;&lt;script</a:t>
            </a:r>
            <a:endParaRPr sz="11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Este script redirige a la página foro y cambia la contraseña. Claro está que si no está logueado no funcionará.</a:t>
            </a:r>
            <a:endParaRPr sz="1500">
              <a:solidFill>
                <a:srgbClr val="375FA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p36"/>
          <p:cNvSpPr txBox="1"/>
          <p:nvPr/>
        </p:nvSpPr>
        <p:spPr>
          <a:xfrm>
            <a:off x="592283" y="696397"/>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280" name="Google Shape;280;p36"/>
          <p:cNvSpPr txBox="1"/>
          <p:nvPr/>
        </p:nvSpPr>
        <p:spPr>
          <a:xfrm>
            <a:off x="826078" y="2060863"/>
            <a:ext cx="7543800" cy="27912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Estrategias de mitigación aplicables y efectivas para prevenir y solucionar las vulnerabilidades del OWASP Top 10.</a:t>
            </a:r>
            <a:endParaRPr sz="1300">
              <a:solidFill>
                <a:srgbClr val="233A44"/>
              </a:solidFill>
              <a:latin typeface="Calibri"/>
              <a:ea typeface="Calibri"/>
              <a:cs typeface="Calibri"/>
              <a:sym typeface="Calibri"/>
            </a:endParaRPr>
          </a:p>
          <a:p>
            <a:pPr indent="-228600" lvl="0" marL="457200" rtl="0" algn="just">
              <a:lnSpc>
                <a:spcPct val="90000"/>
              </a:lnSpc>
              <a:spcBef>
                <a:spcPts val="900"/>
              </a:spcBef>
              <a:spcAft>
                <a:spcPts val="0"/>
              </a:spcAft>
              <a:buNone/>
            </a:pPr>
            <a:r>
              <a:t/>
            </a:r>
            <a:endParaRPr sz="6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Adaptando estas estrategias de mitigación a cada aplicación, la misma será más segura.</a:t>
            </a:r>
            <a:endParaRPr sz="1300">
              <a:solidFill>
                <a:srgbClr val="233A44"/>
              </a:solidFill>
              <a:latin typeface="Calibri"/>
              <a:ea typeface="Calibri"/>
              <a:cs typeface="Calibri"/>
              <a:sym typeface="Calibri"/>
            </a:endParaRPr>
          </a:p>
          <a:p>
            <a:pPr indent="-228600" lvl="0" marL="457200" rtl="0" algn="just">
              <a:lnSpc>
                <a:spcPct val="90000"/>
              </a:lnSpc>
              <a:spcBef>
                <a:spcPts val="900"/>
              </a:spcBef>
              <a:spcAft>
                <a:spcPts val="0"/>
              </a:spcAft>
              <a:buNone/>
            </a:pPr>
            <a:r>
              <a:t/>
            </a:r>
            <a:endParaRPr sz="6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 dividen en estrategias de mitigación específicas para cada error y, en generales, aplicables a todas las vulnerabilidades</a:t>
            </a:r>
            <a:endParaRPr sz="1500">
              <a:solidFill>
                <a:srgbClr val="375FA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4" name="Shape 284"/>
        <p:cNvGrpSpPr/>
        <p:nvPr/>
      </p:nvGrpSpPr>
      <p:grpSpPr>
        <a:xfrm>
          <a:off x="0" y="0"/>
          <a:ext cx="0" cy="0"/>
          <a:chOff x="0" y="0"/>
          <a:chExt cx="0" cy="0"/>
        </a:xfrm>
      </p:grpSpPr>
      <p:sp>
        <p:nvSpPr>
          <p:cNvPr id="285" name="Google Shape;285;p37"/>
          <p:cNvSpPr txBox="1"/>
          <p:nvPr/>
        </p:nvSpPr>
        <p:spPr>
          <a:xfrm>
            <a:off x="592283" y="772597"/>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286" name="Google Shape;286;p37"/>
          <p:cNvSpPr txBox="1"/>
          <p:nvPr/>
        </p:nvSpPr>
        <p:spPr>
          <a:xfrm>
            <a:off x="826078" y="2053934"/>
            <a:ext cx="7543800" cy="2213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M1 – Establecer y controlar las entradas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b="1" sz="300">
              <a:solidFill>
                <a:srgbClr val="375FA9"/>
              </a:solidFill>
            </a:endParaRPr>
          </a:p>
          <a:p>
            <a:pPr indent="-317500" lvl="0" marL="457200" rtl="0" algn="just">
              <a:lnSpc>
                <a:spcPct val="90000"/>
              </a:lnSpc>
              <a:spcBef>
                <a:spcPts val="600"/>
              </a:spcBef>
              <a:spcAft>
                <a:spcPts val="0"/>
              </a:spcAft>
              <a:buClr>
                <a:srgbClr val="233A44"/>
              </a:buClr>
              <a:buSzPts val="1400"/>
              <a:buFont typeface="Calibri"/>
              <a:buChar char="●"/>
            </a:pPr>
            <a:r>
              <a:rPr lang="es" sz="1500">
                <a:solidFill>
                  <a:srgbClr val="375FA9"/>
                </a:solidFill>
              </a:rPr>
              <a:t>Medida efectiva utilizada para defenderse de ataques comunes.</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rgbClr val="233A44"/>
              </a:buClr>
              <a:buSzPts val="1400"/>
              <a:buFont typeface="Calibri"/>
              <a:buChar char="●"/>
            </a:pPr>
            <a:r>
              <a:rPr lang="es" sz="1500">
                <a:solidFill>
                  <a:srgbClr val="375FA9"/>
                </a:solidFill>
              </a:rPr>
              <a:t>Se refiere a revisar la validez de los datos antes de ser procesados.</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rgbClr val="233A44"/>
              </a:buClr>
              <a:buSzPts val="1400"/>
              <a:buFont typeface="Calibri"/>
              <a:buChar char="●"/>
            </a:pPr>
            <a:r>
              <a:rPr lang="es" sz="1500">
                <a:solidFill>
                  <a:srgbClr val="375FA9"/>
                </a:solidFill>
              </a:rPr>
              <a:t>Evita que se procesen datos maliciosos o incorrectos a la aplicación.</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rgbClr val="233A44"/>
              </a:buClr>
              <a:buSzPts val="1400"/>
              <a:buFont typeface="Calibri"/>
              <a:buChar char="●"/>
            </a:pPr>
            <a:r>
              <a:rPr lang="es" sz="1500">
                <a:solidFill>
                  <a:srgbClr val="375FA9"/>
                </a:solidFill>
              </a:rPr>
              <a:t>Previene el uso de datos maliciosos	para la generación de contenidos o comandos.</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t/>
            </a:r>
            <a:endParaRPr sz="1500">
              <a:solidFill>
                <a:srgbClr val="375FA9"/>
              </a:solidFill>
            </a:endParaRPr>
          </a:p>
          <a:p>
            <a:pPr indent="-228600" lvl="0" marL="457200" rtl="0" algn="just">
              <a:lnSpc>
                <a:spcPct val="90000"/>
              </a:lnSpc>
              <a:spcBef>
                <a:spcPts val="200"/>
              </a:spcBef>
              <a:spcAft>
                <a:spcPts val="0"/>
              </a:spcAft>
              <a:buNone/>
            </a:pPr>
            <a:r>
              <a:t/>
            </a:r>
            <a:endParaRPr sz="1500">
              <a:solidFill>
                <a:srgbClr val="375FA9"/>
              </a:solidFill>
            </a:endParaRPr>
          </a:p>
          <a:p>
            <a:pPr indent="0" lvl="0" marL="139700" rtl="0" algn="just">
              <a:lnSpc>
                <a:spcPct val="90000"/>
              </a:lnSpc>
              <a:spcBef>
                <a:spcPts val="200"/>
              </a:spcBef>
              <a:spcAft>
                <a:spcPts val="0"/>
              </a:spcAft>
              <a:buNone/>
            </a:pPr>
            <a:r>
              <a:t/>
            </a:r>
            <a:endParaRPr sz="1500">
              <a:solidFill>
                <a:srgbClr val="375FA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Google Shape;291;p38"/>
          <p:cNvSpPr txBox="1"/>
          <p:nvPr/>
        </p:nvSpPr>
        <p:spPr>
          <a:xfrm>
            <a:off x="592283" y="772597"/>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292" name="Google Shape;292;p38"/>
          <p:cNvSpPr txBox="1"/>
          <p:nvPr/>
        </p:nvSpPr>
        <p:spPr>
          <a:xfrm>
            <a:off x="742950" y="1860697"/>
            <a:ext cx="7543800" cy="3092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a:solidFill>
                  <a:srgbClr val="375FA9"/>
                </a:solidFill>
              </a:rPr>
              <a:t>M1 – Establecer y controlar las entradas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b="1" sz="400">
              <a:solidFill>
                <a:srgbClr val="375FA9"/>
              </a:solidFill>
            </a:endParaRPr>
          </a:p>
          <a:p>
            <a:pPr indent="0" lvl="0" marL="139700" rtl="0" algn="l">
              <a:lnSpc>
                <a:spcPct val="90000"/>
              </a:lnSpc>
              <a:spcBef>
                <a:spcPts val="200"/>
              </a:spcBef>
              <a:spcAft>
                <a:spcPts val="0"/>
              </a:spcAft>
              <a:buNone/>
            </a:pPr>
            <a:r>
              <a:rPr lang="es">
                <a:solidFill>
                  <a:srgbClr val="375FA9"/>
                </a:solidFill>
              </a:rPr>
              <a:t>Buenas prácticas:</a:t>
            </a:r>
            <a:endParaRPr sz="1300">
              <a:solidFill>
                <a:srgbClr val="233A44"/>
              </a:solidFill>
              <a:latin typeface="Calibri"/>
              <a:ea typeface="Calibri"/>
              <a:cs typeface="Calibri"/>
              <a:sym typeface="Calibri"/>
            </a:endParaRPr>
          </a:p>
          <a:p>
            <a:pPr indent="-317500" lvl="0" marL="457200" rtl="0" algn="l">
              <a:lnSpc>
                <a:spcPct val="90000"/>
              </a:lnSpc>
              <a:spcBef>
                <a:spcPts val="200"/>
              </a:spcBef>
              <a:spcAft>
                <a:spcPts val="0"/>
              </a:spcAft>
              <a:buClr>
                <a:srgbClr val="233A44"/>
              </a:buClr>
              <a:buSzPts val="1400"/>
              <a:buFont typeface="Calibri"/>
              <a:buChar char="●"/>
            </a:pPr>
            <a:r>
              <a:rPr lang="es">
                <a:solidFill>
                  <a:srgbClr val="375FA9"/>
                </a:solidFill>
              </a:rPr>
              <a:t>Nunca confiar en el usuario.</a:t>
            </a:r>
            <a:endParaRPr sz="1300">
              <a:solidFill>
                <a:srgbClr val="233A44"/>
              </a:solidFill>
              <a:latin typeface="Calibri"/>
              <a:ea typeface="Calibri"/>
              <a:cs typeface="Calibri"/>
              <a:sym typeface="Calibri"/>
            </a:endParaRPr>
          </a:p>
          <a:p>
            <a:pPr indent="-317500" lvl="0" marL="457200" rtl="0" algn="l">
              <a:lnSpc>
                <a:spcPct val="90000"/>
              </a:lnSpc>
              <a:spcBef>
                <a:spcPts val="200"/>
              </a:spcBef>
              <a:spcAft>
                <a:spcPts val="0"/>
              </a:spcAft>
              <a:buClr>
                <a:srgbClr val="233A44"/>
              </a:buClr>
              <a:buSzPts val="1400"/>
              <a:buFont typeface="Calibri"/>
              <a:buChar char="●"/>
            </a:pPr>
            <a:r>
              <a:rPr lang="es">
                <a:solidFill>
                  <a:srgbClr val="375FA9"/>
                </a:solidFill>
              </a:rPr>
              <a:t>Considerar todas las posibles entradas.</a:t>
            </a:r>
            <a:endParaRPr sz="1300">
              <a:solidFill>
                <a:srgbClr val="233A44"/>
              </a:solidFill>
              <a:latin typeface="Calibri"/>
              <a:ea typeface="Calibri"/>
              <a:cs typeface="Calibri"/>
              <a:sym typeface="Calibri"/>
            </a:endParaRPr>
          </a:p>
          <a:p>
            <a:pPr indent="-317500" lvl="0" marL="457200" rtl="0" algn="l">
              <a:lnSpc>
                <a:spcPct val="90000"/>
              </a:lnSpc>
              <a:spcBef>
                <a:spcPts val="200"/>
              </a:spcBef>
              <a:spcAft>
                <a:spcPts val="0"/>
              </a:spcAft>
              <a:buClr>
                <a:srgbClr val="233A44"/>
              </a:buClr>
              <a:buSzPts val="1400"/>
              <a:buFont typeface="Calibri"/>
              <a:buChar char="●"/>
            </a:pPr>
            <a:r>
              <a:rPr lang="es">
                <a:solidFill>
                  <a:srgbClr val="375FA9"/>
                </a:solidFill>
              </a:rPr>
              <a:t>Los atacantes pueden modificar la petición HTTP.</a:t>
            </a:r>
            <a:endParaRPr sz="1300">
              <a:solidFill>
                <a:srgbClr val="233A44"/>
              </a:solidFill>
              <a:latin typeface="Calibri"/>
              <a:ea typeface="Calibri"/>
              <a:cs typeface="Calibri"/>
              <a:sym typeface="Calibri"/>
            </a:endParaRPr>
          </a:p>
          <a:p>
            <a:pPr indent="-317500" lvl="0" marL="457200" rtl="0" algn="l">
              <a:lnSpc>
                <a:spcPct val="90000"/>
              </a:lnSpc>
              <a:spcBef>
                <a:spcPts val="200"/>
              </a:spcBef>
              <a:spcAft>
                <a:spcPts val="0"/>
              </a:spcAft>
              <a:buClr>
                <a:srgbClr val="233A44"/>
              </a:buClr>
              <a:buSzPts val="1400"/>
              <a:buFont typeface="Calibri"/>
              <a:buChar char="●"/>
            </a:pPr>
            <a:r>
              <a:rPr lang="es">
                <a:solidFill>
                  <a:srgbClr val="375FA9"/>
                </a:solidFill>
              </a:rPr>
              <a:t>Centralizar las validaciones.</a:t>
            </a:r>
            <a:endParaRPr sz="1300">
              <a:solidFill>
                <a:srgbClr val="233A44"/>
              </a:solidFill>
              <a:latin typeface="Calibri"/>
              <a:ea typeface="Calibri"/>
              <a:cs typeface="Calibri"/>
              <a:sym typeface="Calibri"/>
            </a:endParaRPr>
          </a:p>
          <a:p>
            <a:pPr indent="-317500" lvl="0" marL="457200" rtl="0" algn="l">
              <a:lnSpc>
                <a:spcPct val="90000"/>
              </a:lnSpc>
              <a:spcBef>
                <a:spcPts val="200"/>
              </a:spcBef>
              <a:spcAft>
                <a:spcPts val="0"/>
              </a:spcAft>
              <a:buClr>
                <a:srgbClr val="233A44"/>
              </a:buClr>
              <a:buSzPts val="1400"/>
              <a:buFont typeface="Calibri"/>
              <a:buChar char="●"/>
            </a:pPr>
            <a:r>
              <a:rPr lang="es">
                <a:solidFill>
                  <a:srgbClr val="375FA9"/>
                </a:solidFill>
              </a:rPr>
              <a:t>Siempre validar del lado del servidor.</a:t>
            </a:r>
            <a:endParaRPr sz="1300">
              <a:solidFill>
                <a:srgbClr val="233A44"/>
              </a:solidFill>
              <a:latin typeface="Calibri"/>
              <a:ea typeface="Calibri"/>
              <a:cs typeface="Calibri"/>
              <a:sym typeface="Calibri"/>
            </a:endParaRPr>
          </a:p>
          <a:p>
            <a:pPr indent="-317500" lvl="0" marL="457200" rtl="0" algn="l">
              <a:lnSpc>
                <a:spcPct val="90000"/>
              </a:lnSpc>
              <a:spcBef>
                <a:spcPts val="200"/>
              </a:spcBef>
              <a:spcAft>
                <a:spcPts val="0"/>
              </a:spcAft>
              <a:buClr>
                <a:srgbClr val="233A44"/>
              </a:buClr>
              <a:buSzPts val="1400"/>
              <a:buFont typeface="Calibri"/>
              <a:buChar char="●"/>
            </a:pPr>
            <a:r>
              <a:rPr lang="es">
                <a:solidFill>
                  <a:srgbClr val="375FA9"/>
                </a:solidFill>
              </a:rPr>
              <a:t>Rechazar datos no válidos.</a:t>
            </a:r>
            <a:endParaRPr sz="1300">
              <a:solidFill>
                <a:srgbClr val="233A44"/>
              </a:solidFill>
              <a:latin typeface="Calibri"/>
              <a:ea typeface="Calibri"/>
              <a:cs typeface="Calibri"/>
              <a:sym typeface="Calibri"/>
            </a:endParaRPr>
          </a:p>
          <a:p>
            <a:pPr indent="0" lvl="0" marL="139700" rtl="0" algn="l">
              <a:lnSpc>
                <a:spcPct val="90000"/>
              </a:lnSpc>
              <a:spcBef>
                <a:spcPts val="200"/>
              </a:spcBef>
              <a:spcAft>
                <a:spcPts val="0"/>
              </a:spcAft>
              <a:buNone/>
            </a:pPr>
            <a:r>
              <a:t/>
            </a:r>
            <a:endParaRPr sz="1100">
              <a:solidFill>
                <a:srgbClr val="375FA9"/>
              </a:solidFill>
            </a:endParaRPr>
          </a:p>
          <a:p>
            <a:pPr indent="0" lvl="0" marL="139700" rtl="0" algn="l">
              <a:lnSpc>
                <a:spcPct val="90000"/>
              </a:lnSpc>
              <a:spcBef>
                <a:spcPts val="200"/>
              </a:spcBef>
              <a:spcAft>
                <a:spcPts val="0"/>
              </a:spcAft>
              <a:buNone/>
            </a:pPr>
            <a:r>
              <a:rPr lang="es" sz="1500">
                <a:solidFill>
                  <a:srgbClr val="375FA9"/>
                </a:solidFill>
              </a:rPr>
              <a:t>Ataques que se pueden prevenir:</a:t>
            </a:r>
            <a:endParaRPr sz="1300">
              <a:solidFill>
                <a:srgbClr val="233A44"/>
              </a:solidFill>
              <a:latin typeface="Calibri"/>
              <a:ea typeface="Calibri"/>
              <a:cs typeface="Calibri"/>
              <a:sym typeface="Calibri"/>
            </a:endParaRPr>
          </a:p>
          <a:p>
            <a:pPr indent="-317500" lvl="0" marL="457200" rtl="0" algn="l">
              <a:lnSpc>
                <a:spcPct val="90000"/>
              </a:lnSpc>
              <a:spcBef>
                <a:spcPts val="200"/>
              </a:spcBef>
              <a:spcAft>
                <a:spcPts val="0"/>
              </a:spcAft>
              <a:buClr>
                <a:srgbClr val="233A44"/>
              </a:buClr>
              <a:buSzPts val="1400"/>
              <a:buFont typeface="Calibri"/>
              <a:buChar char="●"/>
            </a:pPr>
            <a:r>
              <a:rPr lang="es" sz="1500">
                <a:solidFill>
                  <a:srgbClr val="375FA9"/>
                </a:solidFill>
              </a:rPr>
              <a:t>Inyección SQL</a:t>
            </a:r>
            <a:endParaRPr sz="1300">
              <a:solidFill>
                <a:srgbClr val="233A44"/>
              </a:solidFill>
              <a:latin typeface="Calibri"/>
              <a:ea typeface="Calibri"/>
              <a:cs typeface="Calibri"/>
              <a:sym typeface="Calibri"/>
            </a:endParaRPr>
          </a:p>
          <a:p>
            <a:pPr indent="-317500" lvl="0" marL="457200" rtl="0" algn="l">
              <a:lnSpc>
                <a:spcPct val="90000"/>
              </a:lnSpc>
              <a:spcBef>
                <a:spcPts val="200"/>
              </a:spcBef>
              <a:spcAft>
                <a:spcPts val="0"/>
              </a:spcAft>
              <a:buClr>
                <a:srgbClr val="233A44"/>
              </a:buClr>
              <a:buSzPts val="1400"/>
              <a:buFont typeface="Calibri"/>
              <a:buChar char="●"/>
            </a:pPr>
            <a:r>
              <a:rPr lang="es" sz="1500">
                <a:solidFill>
                  <a:srgbClr val="375FA9"/>
                </a:solidFill>
              </a:rPr>
              <a:t>Secuencia de Comandos en Sitios Cruzados (XSS)</a:t>
            </a:r>
            <a:endParaRPr sz="1300">
              <a:solidFill>
                <a:srgbClr val="233A44"/>
              </a:solidFill>
              <a:latin typeface="Calibri"/>
              <a:ea typeface="Calibri"/>
              <a:cs typeface="Calibri"/>
              <a:sym typeface="Calibri"/>
            </a:endParaRPr>
          </a:p>
          <a:p>
            <a:pPr indent="-228600" lvl="0" marL="457200" rtl="0" algn="l">
              <a:lnSpc>
                <a:spcPct val="90000"/>
              </a:lnSpc>
              <a:spcBef>
                <a:spcPts val="200"/>
              </a:spcBef>
              <a:spcAft>
                <a:spcPts val="0"/>
              </a:spcAft>
              <a:buNone/>
            </a:pPr>
            <a:r>
              <a:t/>
            </a:r>
            <a:endParaRPr sz="1500">
              <a:solidFill>
                <a:srgbClr val="375FA9"/>
              </a:solidFill>
            </a:endParaRPr>
          </a:p>
          <a:p>
            <a:pPr indent="-228600" lvl="0" marL="457200" rtl="0" algn="l">
              <a:lnSpc>
                <a:spcPct val="90000"/>
              </a:lnSpc>
              <a:spcBef>
                <a:spcPts val="200"/>
              </a:spcBef>
              <a:spcAft>
                <a:spcPts val="0"/>
              </a:spcAft>
              <a:buNone/>
            </a:pPr>
            <a:r>
              <a:t/>
            </a:r>
            <a:endParaRPr sz="1500">
              <a:solidFill>
                <a:srgbClr val="375FA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39"/>
          <p:cNvSpPr txBox="1"/>
          <p:nvPr/>
        </p:nvSpPr>
        <p:spPr>
          <a:xfrm>
            <a:off x="592283" y="696397"/>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298" name="Google Shape;298;p39"/>
          <p:cNvSpPr txBox="1"/>
          <p:nvPr/>
        </p:nvSpPr>
        <p:spPr>
          <a:xfrm>
            <a:off x="826078" y="2008909"/>
            <a:ext cx="7543800" cy="28431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M2 – Establecer y controlar las salidas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b="1" sz="6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Medida más efectiva para defenderse de secuencia de comandos en sitios cruzados (XSS).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 refiere a neutralizar los datos potencialmente peligrosos antes de utilizarlos en la generación de contenidos.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Evita el uso de datos maliciosos durante la creación de contenidos o comandos.</a:t>
            </a:r>
            <a:endParaRPr sz="1500">
              <a:solidFill>
                <a:srgbClr val="375FA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2" name="Shape 302"/>
        <p:cNvGrpSpPr/>
        <p:nvPr/>
      </p:nvGrpSpPr>
      <p:grpSpPr>
        <a:xfrm>
          <a:off x="0" y="0"/>
          <a:ext cx="0" cy="0"/>
          <a:chOff x="0" y="0"/>
          <a:chExt cx="0" cy="0"/>
        </a:xfrm>
      </p:grpSpPr>
      <p:sp>
        <p:nvSpPr>
          <p:cNvPr id="303" name="Google Shape;303;p40"/>
          <p:cNvSpPr txBox="1"/>
          <p:nvPr/>
        </p:nvSpPr>
        <p:spPr>
          <a:xfrm>
            <a:off x="592283" y="620197"/>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304" name="Google Shape;304;p40"/>
          <p:cNvSpPr txBox="1"/>
          <p:nvPr/>
        </p:nvSpPr>
        <p:spPr>
          <a:xfrm>
            <a:off x="794905" y="1776844"/>
            <a:ext cx="7543800" cy="32730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M2 – Establecer y controlar las salidas</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a:solidFill>
                  <a:srgbClr val="375FA9"/>
                </a:solidFill>
              </a:rPr>
              <a:t>Buenas prácticas: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Nunca utilizar datos no confiables.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Colocar un “Escape” a los datos antes de ser utilizados:</a:t>
            </a:r>
            <a:endParaRPr sz="13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Etiquetas y atributos HTML</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JavaScript</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CSS y Style</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URL</a:t>
            </a:r>
            <a:endParaRPr sz="1100">
              <a:solidFill>
                <a:srgbClr val="233A44"/>
              </a:solidFill>
              <a:latin typeface="Calibri"/>
              <a:ea typeface="Calibri"/>
              <a:cs typeface="Calibri"/>
              <a:sym typeface="Calibri"/>
            </a:endParaRPr>
          </a:p>
          <a:p>
            <a:pPr indent="-317500" lvl="1" marL="914400" rtl="0" algn="just">
              <a:lnSpc>
                <a:spcPct val="90000"/>
              </a:lnSpc>
              <a:spcBef>
                <a:spcPts val="200"/>
              </a:spcBef>
              <a:spcAft>
                <a:spcPts val="0"/>
              </a:spcAft>
              <a:buClr>
                <a:srgbClr val="233A44"/>
              </a:buClr>
              <a:buSzPts val="1400"/>
              <a:buFont typeface="Calibri"/>
              <a:buChar char="○"/>
            </a:pPr>
            <a:r>
              <a:rPr lang="es" sz="1200">
                <a:solidFill>
                  <a:srgbClr val="375FA9"/>
                </a:solidFill>
              </a:rPr>
              <a:t>XML</a:t>
            </a:r>
            <a:endParaRPr sz="11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Utilizar librerías aceptadas como OWASP Enterprise Security API(ESAPI)</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rPr lang="es">
                <a:solidFill>
                  <a:srgbClr val="375FA9"/>
                </a:solidFill>
              </a:rPr>
              <a:t>Ataques que se pueden prevenir:</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Secuencia de Comandos en Sitios Cruzados (XSS).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Inyección SQL</a:t>
            </a:r>
            <a:endParaRPr sz="1300">
              <a:solidFill>
                <a:srgbClr val="233A44"/>
              </a:solidFill>
              <a:latin typeface="Calibri"/>
              <a:ea typeface="Calibri"/>
              <a:cs typeface="Calibri"/>
              <a:sym typeface="Calibri"/>
            </a:endParaRPr>
          </a:p>
          <a:p>
            <a:pPr indent="0" lvl="0" marL="139700" rtl="0" algn="just">
              <a:lnSpc>
                <a:spcPct val="90000"/>
              </a:lnSpc>
              <a:spcBef>
                <a:spcPts val="200"/>
              </a:spcBef>
              <a:spcAft>
                <a:spcPts val="0"/>
              </a:spcAft>
              <a:buNone/>
            </a:pPr>
            <a:r>
              <a:t/>
            </a:r>
            <a:endParaRPr>
              <a:solidFill>
                <a:srgbClr val="375FA9"/>
              </a:solidFill>
            </a:endParaRPr>
          </a:p>
          <a:p>
            <a:pPr indent="-228600" lvl="0" marL="457200" rtl="0" algn="just">
              <a:lnSpc>
                <a:spcPct val="90000"/>
              </a:lnSpc>
              <a:spcBef>
                <a:spcPts val="200"/>
              </a:spcBef>
              <a:spcAft>
                <a:spcPts val="0"/>
              </a:spcAft>
              <a:buNone/>
            </a:pPr>
            <a:r>
              <a:t/>
            </a:r>
            <a:endParaRPr>
              <a:solidFill>
                <a:srgbClr val="375FA9"/>
              </a:solidFill>
            </a:endParaRPr>
          </a:p>
          <a:p>
            <a:pPr indent="-228600" lvl="1" marL="914400" rtl="0" algn="just">
              <a:lnSpc>
                <a:spcPct val="90000"/>
              </a:lnSpc>
              <a:spcBef>
                <a:spcPts val="200"/>
              </a:spcBef>
              <a:spcAft>
                <a:spcPts val="0"/>
              </a:spcAft>
              <a:buNone/>
            </a:pPr>
            <a:r>
              <a:t/>
            </a:r>
            <a:endParaRPr sz="1300">
              <a:solidFill>
                <a:srgbClr val="375FA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p41"/>
          <p:cNvSpPr txBox="1"/>
          <p:nvPr/>
        </p:nvSpPr>
        <p:spPr>
          <a:xfrm>
            <a:off x="592283" y="696397"/>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310" name="Google Shape;310;p41"/>
          <p:cNvSpPr txBox="1"/>
          <p:nvPr/>
        </p:nvSpPr>
        <p:spPr>
          <a:xfrm>
            <a:off x="826078" y="1884219"/>
            <a:ext cx="7543800" cy="29679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M3 – Asegurar el ambiente: permisos y privilegios</a:t>
            </a:r>
            <a:endParaRPr b="1" sz="1500">
              <a:solidFill>
                <a:srgbClr val="375FA9"/>
              </a:solidFill>
            </a:endParaRPr>
          </a:p>
          <a:p>
            <a:pPr indent="-317500" lvl="0" marL="457200" rtl="0" algn="just">
              <a:lnSpc>
                <a:spcPct val="90000"/>
              </a:lnSpc>
              <a:spcBef>
                <a:spcPts val="600"/>
              </a:spcBef>
              <a:spcAft>
                <a:spcPts val="0"/>
              </a:spcAft>
              <a:buClr>
                <a:srgbClr val="233A44"/>
              </a:buClr>
              <a:buSzPts val="1400"/>
              <a:buFont typeface="Calibri"/>
              <a:buChar char="●"/>
            </a:pPr>
            <a:r>
              <a:rPr lang="es" sz="1500">
                <a:solidFill>
                  <a:srgbClr val="375FA9"/>
                </a:solidFill>
              </a:rPr>
              <a:t>Definir y mantener una configuración segura de la aplicación, frameworks, librerías, servidor Web, base de datos y plataformas.</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rgbClr val="233A44"/>
              </a:buClr>
              <a:buSzPts val="1400"/>
              <a:buFont typeface="Calibri"/>
              <a:buChar char="●"/>
            </a:pPr>
            <a:r>
              <a:rPr lang="es" sz="1500">
                <a:solidFill>
                  <a:srgbClr val="375FA9"/>
                </a:solidFill>
              </a:rPr>
              <a:t>Aplicar defensa en profundidad.</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Ataques que se puede prevenir:</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rgbClr val="233A44"/>
              </a:buClr>
              <a:buSzPts val="1400"/>
              <a:buFont typeface="Calibri"/>
              <a:buChar char="●"/>
            </a:pPr>
            <a:r>
              <a:rPr lang="es" sz="1500">
                <a:solidFill>
                  <a:srgbClr val="375FA9"/>
                </a:solidFill>
              </a:rPr>
              <a:t>Acceso no autorizado a interfaces de administrador de servidores y bases de datos.</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rgbClr val="233A44"/>
              </a:buClr>
              <a:buSzPts val="1400"/>
              <a:buFont typeface="Calibri"/>
              <a:buChar char="●"/>
            </a:pPr>
            <a:r>
              <a:rPr lang="es" sz="1500">
                <a:solidFill>
                  <a:srgbClr val="375FA9"/>
                </a:solidFill>
              </a:rPr>
              <a:t>Fuga de información.</a:t>
            </a:r>
            <a:endParaRPr sz="1300">
              <a:solidFill>
                <a:srgbClr val="233A44"/>
              </a:solidFill>
              <a:latin typeface="Calibri"/>
              <a:ea typeface="Calibri"/>
              <a:cs typeface="Calibri"/>
              <a:sym typeface="Calibri"/>
            </a:endParaRPr>
          </a:p>
          <a:p>
            <a:pPr indent="-317500" lvl="0" marL="457200" rtl="0" algn="just">
              <a:lnSpc>
                <a:spcPct val="90000"/>
              </a:lnSpc>
              <a:spcBef>
                <a:spcPts val="600"/>
              </a:spcBef>
              <a:spcAft>
                <a:spcPts val="0"/>
              </a:spcAft>
              <a:buClr>
                <a:srgbClr val="233A44"/>
              </a:buClr>
              <a:buSzPts val="1400"/>
              <a:buFont typeface="Calibri"/>
              <a:buChar char="●"/>
            </a:pPr>
            <a:r>
              <a:rPr lang="es" sz="1500">
                <a:solidFill>
                  <a:srgbClr val="375FA9"/>
                </a:solidFill>
              </a:rPr>
              <a:t>Cualquiera al que estén expuestos los componentes y librerías no actualizados</a:t>
            </a:r>
            <a:endParaRPr sz="1500">
              <a:solidFill>
                <a:srgbClr val="375FA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4" name="Shape 314"/>
        <p:cNvGrpSpPr/>
        <p:nvPr/>
      </p:nvGrpSpPr>
      <p:grpSpPr>
        <a:xfrm>
          <a:off x="0" y="0"/>
          <a:ext cx="0" cy="0"/>
          <a:chOff x="0" y="0"/>
          <a:chExt cx="0" cy="0"/>
        </a:xfrm>
      </p:grpSpPr>
      <p:sp>
        <p:nvSpPr>
          <p:cNvPr id="315" name="Google Shape;315;p42"/>
          <p:cNvSpPr txBox="1"/>
          <p:nvPr/>
        </p:nvSpPr>
        <p:spPr>
          <a:xfrm>
            <a:off x="592283" y="696397"/>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316" name="Google Shape;316;p42"/>
          <p:cNvSpPr txBox="1"/>
          <p:nvPr/>
        </p:nvSpPr>
        <p:spPr>
          <a:xfrm>
            <a:off x="826078" y="1884219"/>
            <a:ext cx="7543800" cy="29679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M3 – Asegurar el ambiente: permisos y privilegios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b="1" sz="600">
              <a:solidFill>
                <a:srgbClr val="375FA9"/>
              </a:solidFill>
            </a:endParaRPr>
          </a:p>
          <a:p>
            <a:pPr indent="0" lvl="0" marL="139700" rtl="0" algn="just">
              <a:lnSpc>
                <a:spcPct val="90000"/>
              </a:lnSpc>
              <a:spcBef>
                <a:spcPts val="200"/>
              </a:spcBef>
              <a:spcAft>
                <a:spcPts val="0"/>
              </a:spcAft>
              <a:buNone/>
            </a:pPr>
            <a:r>
              <a:rPr lang="es">
                <a:solidFill>
                  <a:srgbClr val="375FA9"/>
                </a:solidFill>
              </a:rPr>
              <a:t>Buenas prácticas: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Aplicar las actualizaciones y parches de software y librerías en todos los ambientes.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Cambiar o deshabilitar las contraseñas por default.</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No almacenar contraseñas dentro de la base de datos.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Configurar y utilizar elementos con los menos privilegios posibles.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Deshabilitar o quitar componentes innecesarios.</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Mantener separados los privilegios de administrador.</a:t>
            </a:r>
            <a:endParaRPr sz="1300">
              <a:solidFill>
                <a:srgbClr val="233A44"/>
              </a:solidFill>
              <a:latin typeface="Calibri"/>
              <a:ea typeface="Calibri"/>
              <a:cs typeface="Calibri"/>
              <a:sym typeface="Calibri"/>
            </a:endParaRPr>
          </a:p>
          <a:p>
            <a:pPr indent="-317500" lvl="0" marL="457200" rtl="0" algn="just">
              <a:lnSpc>
                <a:spcPct val="90000"/>
              </a:lnSpc>
              <a:spcBef>
                <a:spcPts val="200"/>
              </a:spcBef>
              <a:spcAft>
                <a:spcPts val="0"/>
              </a:spcAft>
              <a:buClr>
                <a:srgbClr val="233A44"/>
              </a:buClr>
              <a:buSzPts val="1400"/>
              <a:buFont typeface="Calibri"/>
              <a:buChar char="●"/>
            </a:pPr>
            <a:r>
              <a:rPr lang="es">
                <a:solidFill>
                  <a:srgbClr val="375FA9"/>
                </a:solidFill>
              </a:rPr>
              <a:t>Fallar de modo seguro sin exponer más información que la necesaria.</a:t>
            </a:r>
            <a:endParaRPr sz="1300">
              <a:solidFill>
                <a:srgbClr val="233A44"/>
              </a:solidFill>
              <a:latin typeface="Calibri"/>
              <a:ea typeface="Calibri"/>
              <a:cs typeface="Calibri"/>
              <a:sym typeface="Calibri"/>
            </a:endParaRPr>
          </a:p>
          <a:p>
            <a:pPr indent="-228600" lvl="0" marL="457200" rtl="0" algn="just">
              <a:lnSpc>
                <a:spcPct val="90000"/>
              </a:lnSpc>
              <a:spcBef>
                <a:spcPts val="200"/>
              </a:spcBef>
              <a:spcAft>
                <a:spcPts val="0"/>
              </a:spcAft>
              <a:buNone/>
            </a:pPr>
            <a:r>
              <a:t/>
            </a:r>
            <a:endParaRPr>
              <a:solidFill>
                <a:srgbClr val="375FA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0" name="Shape 320"/>
        <p:cNvGrpSpPr/>
        <p:nvPr/>
      </p:nvGrpSpPr>
      <p:grpSpPr>
        <a:xfrm>
          <a:off x="0" y="0"/>
          <a:ext cx="0" cy="0"/>
          <a:chOff x="0" y="0"/>
          <a:chExt cx="0" cy="0"/>
        </a:xfrm>
      </p:grpSpPr>
      <p:sp>
        <p:nvSpPr>
          <p:cNvPr id="321" name="Google Shape;321;p43"/>
          <p:cNvSpPr txBox="1"/>
          <p:nvPr/>
        </p:nvSpPr>
        <p:spPr>
          <a:xfrm>
            <a:off x="592283" y="772597"/>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322" name="Google Shape;322;p43"/>
          <p:cNvSpPr txBox="1"/>
          <p:nvPr/>
        </p:nvSpPr>
        <p:spPr>
          <a:xfrm>
            <a:off x="826078" y="2095500"/>
            <a:ext cx="7543800" cy="23691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M4 – Todos pueden ver el código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b="1" sz="5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No depender de la “seguridad por oscuridad”</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Siempre evaluar si el conocimiento del código o diseño hace vulnerable la aplicación.</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Nunca confiar en componentes externos.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Tener en cuenta que aún el código compilado se puede “leer”-</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Cifrar o encriptar los datos sensibles.</a:t>
            </a:r>
            <a:endParaRPr sz="1500">
              <a:solidFill>
                <a:srgbClr val="375FA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Explicar los principios de programación segura</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Mitigar los ataques a aplicaciones web más comunes</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Aplicar la validación de los datos de entrada</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6" name="Shape 326"/>
        <p:cNvGrpSpPr/>
        <p:nvPr/>
      </p:nvGrpSpPr>
      <p:grpSpPr>
        <a:xfrm>
          <a:off x="0" y="0"/>
          <a:ext cx="0" cy="0"/>
          <a:chOff x="0" y="0"/>
          <a:chExt cx="0" cy="0"/>
        </a:xfrm>
      </p:grpSpPr>
      <p:sp>
        <p:nvSpPr>
          <p:cNvPr id="327" name="Google Shape;327;p44"/>
          <p:cNvSpPr txBox="1"/>
          <p:nvPr/>
        </p:nvSpPr>
        <p:spPr>
          <a:xfrm>
            <a:off x="592283" y="772597"/>
            <a:ext cx="80115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 – Monster Mitigations</a:t>
            </a:r>
            <a:endParaRPr b="1" sz="2800">
              <a:solidFill>
                <a:srgbClr val="E73263"/>
              </a:solidFill>
            </a:endParaRPr>
          </a:p>
        </p:txBody>
      </p:sp>
      <p:sp>
        <p:nvSpPr>
          <p:cNvPr id="328" name="Google Shape;328;p44"/>
          <p:cNvSpPr txBox="1"/>
          <p:nvPr/>
        </p:nvSpPr>
        <p:spPr>
          <a:xfrm>
            <a:off x="826078" y="1970809"/>
            <a:ext cx="7543800" cy="295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M5 – Usar librerías ya prediseñadas y no inventar las propias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b="1" sz="900">
              <a:solidFill>
                <a:srgbClr val="375FA9"/>
              </a:solidFill>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Aplica para: criptografía, autenticación, autorización, aleatoriedad, manejo de sesión y registro de bitácoras.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Investigar cuales son los algoritmos más seguros en la actualidad y utilizarlos.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Seleccionar lenguajes, librerías que faciliten el uso de los algoritmos anteriores.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sz="1500">
                <a:solidFill>
                  <a:srgbClr val="375FA9"/>
                </a:solidFill>
              </a:rPr>
              <a:t>Alejarse de algoritmos “secretos” o propios.</a:t>
            </a:r>
            <a:endParaRPr sz="1500">
              <a:solidFill>
                <a:srgbClr val="375FA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45"/>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45394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Programación Web segura</a:t>
            </a:r>
            <a:endParaRPr b="1" sz="3200">
              <a:solidFill>
                <a:srgbClr val="E73263"/>
              </a:solidFill>
            </a:endParaRPr>
          </a:p>
        </p:txBody>
      </p:sp>
      <p:sp>
        <p:nvSpPr>
          <p:cNvPr id="162" name="Google Shape;162;p18"/>
          <p:cNvSpPr txBox="1"/>
          <p:nvPr/>
        </p:nvSpPr>
        <p:spPr>
          <a:xfrm>
            <a:off x="822960" y="1693718"/>
            <a:ext cx="7543800" cy="27081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 finalidad de la seguridad web es prevenir ataques de denegación de servicio, o de información modificada (y con frecuencia dañada) en sus páginas de inicio.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La seguridad es la acción de proteger sitios web del acceso, uso, modificación, destrucción o interrupción, no autorizados.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rgbClr val="233A44"/>
              </a:buClr>
              <a:buSzPts val="1400"/>
              <a:buFont typeface="Calibri"/>
              <a:buChar char="●"/>
            </a:pPr>
            <a:r>
              <a:rPr lang="es">
                <a:solidFill>
                  <a:srgbClr val="375FA9"/>
                </a:solidFill>
              </a:rPr>
              <a:t>Para que la seguridad de sitios web sea eficaz, se requiere de gran capacidad de diseño a lo largo de la totalidad del sitio web: en la aplicación web, en la configuración del servidor web, en las políticas para crear y renovar contraseñas, y en el código del lado cliente.</a:t>
            </a:r>
            <a:endParaRPr sz="1300">
              <a:solidFill>
                <a:srgbClr val="233A44"/>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a:t>
            </a:r>
            <a:endParaRPr sz="2800">
              <a:solidFill>
                <a:srgbClr val="AF7B51"/>
              </a:solidFill>
              <a:latin typeface="Nunito"/>
              <a:ea typeface="Nunito"/>
              <a:cs typeface="Nunito"/>
              <a:sym typeface="Nunito"/>
            </a:endParaRPr>
          </a:p>
        </p:txBody>
      </p:sp>
      <p:sp>
        <p:nvSpPr>
          <p:cNvPr id="168" name="Google Shape;168;p19"/>
          <p:cNvSpPr txBox="1"/>
          <p:nvPr/>
        </p:nvSpPr>
        <p:spPr>
          <a:xfrm>
            <a:off x="822960" y="1839190"/>
            <a:ext cx="7543800" cy="11535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1. Mínimo privilegio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Cada elemento debe tener los permisos estrictamente necesarios para efectuar las acciones que le corresponde y para los que han sido diseñados.</a:t>
            </a:r>
            <a:endParaRPr sz="1300">
              <a:solidFill>
                <a:srgbClr val="233A44"/>
              </a:solidFill>
              <a:latin typeface="Calibri"/>
              <a:ea typeface="Calibri"/>
              <a:cs typeface="Calibri"/>
              <a:sym typeface="Calibri"/>
            </a:endParaRPr>
          </a:p>
        </p:txBody>
      </p:sp>
      <p:pic>
        <p:nvPicPr>
          <p:cNvPr id="169" name="Google Shape;169;p19"/>
          <p:cNvPicPr preferRelativeResize="0"/>
          <p:nvPr/>
        </p:nvPicPr>
        <p:blipFill rotWithShape="1">
          <a:blip r:embed="rId4">
            <a:alphaModFix/>
          </a:blip>
          <a:srcRect b="0" l="0" r="0" t="0"/>
          <a:stretch/>
        </p:blipFill>
        <p:spPr>
          <a:xfrm>
            <a:off x="2236272" y="2795155"/>
            <a:ext cx="4216482" cy="21989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20"/>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a:t>
            </a:r>
            <a:endParaRPr sz="2800">
              <a:solidFill>
                <a:srgbClr val="AF7B51"/>
              </a:solidFill>
              <a:latin typeface="Nunito"/>
              <a:ea typeface="Nunito"/>
              <a:cs typeface="Nunito"/>
              <a:sym typeface="Nunito"/>
            </a:endParaRPr>
          </a:p>
        </p:txBody>
      </p:sp>
      <p:sp>
        <p:nvSpPr>
          <p:cNvPr id="175" name="Google Shape;175;p20"/>
          <p:cNvSpPr txBox="1"/>
          <p:nvPr/>
        </p:nvSpPr>
        <p:spPr>
          <a:xfrm>
            <a:off x="822960" y="1839191"/>
            <a:ext cx="7543800" cy="9456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2. Mínima exposición</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Minimizar el área de exposición de un sistema habilitando únicamente los servicios estrictamente necesarios.</a:t>
            </a:r>
            <a:endParaRPr sz="1300">
              <a:solidFill>
                <a:srgbClr val="233A44"/>
              </a:solidFill>
              <a:latin typeface="Calibri"/>
              <a:ea typeface="Calibri"/>
              <a:cs typeface="Calibri"/>
              <a:sym typeface="Calibri"/>
            </a:endParaRPr>
          </a:p>
        </p:txBody>
      </p:sp>
      <p:pic>
        <p:nvPicPr>
          <p:cNvPr descr="Create Custom php.ini file in a Webserver | Cloud &amp; Digital Transformation  | Sinesupport" id="176" name="Google Shape;176;p20"/>
          <p:cNvPicPr preferRelativeResize="0"/>
          <p:nvPr/>
        </p:nvPicPr>
        <p:blipFill rotWithShape="1">
          <a:blip r:embed="rId4">
            <a:alphaModFix/>
          </a:blip>
          <a:srcRect b="0" l="0" r="0" t="0"/>
          <a:stretch/>
        </p:blipFill>
        <p:spPr>
          <a:xfrm>
            <a:off x="1041171" y="2796454"/>
            <a:ext cx="2143125" cy="2143125"/>
          </a:xfrm>
          <a:prstGeom prst="rect">
            <a:avLst/>
          </a:prstGeom>
          <a:noFill/>
          <a:ln>
            <a:noFill/>
          </a:ln>
        </p:spPr>
      </p:pic>
      <p:pic>
        <p:nvPicPr>
          <p:cNvPr descr="Create Custom php.ini file in a Webserver | Cloud &amp; Digital Transformation  | Sinesupport" id="177" name="Google Shape;177;p20"/>
          <p:cNvPicPr preferRelativeResize="0"/>
          <p:nvPr/>
        </p:nvPicPr>
        <p:blipFill rotWithShape="1">
          <a:blip r:embed="rId4">
            <a:alphaModFix/>
          </a:blip>
          <a:srcRect b="0" l="0" r="0" t="0"/>
          <a:stretch/>
        </p:blipFill>
        <p:spPr>
          <a:xfrm>
            <a:off x="5008129" y="2784765"/>
            <a:ext cx="2143125" cy="214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21"/>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a:t>
            </a:r>
            <a:endParaRPr sz="2800">
              <a:solidFill>
                <a:srgbClr val="AF7B51"/>
              </a:solidFill>
              <a:latin typeface="Nunito"/>
              <a:ea typeface="Nunito"/>
              <a:cs typeface="Nunito"/>
              <a:sym typeface="Nunito"/>
            </a:endParaRPr>
          </a:p>
        </p:txBody>
      </p:sp>
      <p:sp>
        <p:nvSpPr>
          <p:cNvPr id="183" name="Google Shape;183;p21"/>
          <p:cNvSpPr txBox="1"/>
          <p:nvPr/>
        </p:nvSpPr>
        <p:spPr>
          <a:xfrm>
            <a:off x="781396" y="1735281"/>
            <a:ext cx="7543800" cy="11118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b="1" lang="es" sz="1500">
                <a:solidFill>
                  <a:srgbClr val="375FA9"/>
                </a:solidFill>
              </a:rPr>
              <a:t>3. Defensa en profundidad</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Aplicar varias capas de protección a un mismo elemento y separar en varias áreas la arquitectura de la red con el fin de hacer más complicado el acceso a la información.</a:t>
            </a:r>
            <a:endParaRPr sz="1300">
              <a:solidFill>
                <a:srgbClr val="233A44"/>
              </a:solidFill>
              <a:latin typeface="Calibri"/>
              <a:ea typeface="Calibri"/>
              <a:cs typeface="Calibri"/>
              <a:sym typeface="Calibri"/>
            </a:endParaRPr>
          </a:p>
        </p:txBody>
      </p:sp>
      <p:pic>
        <p:nvPicPr>
          <p:cNvPr descr="Seguridad Informática para Empresas | ACCENSIT" id="184" name="Google Shape;184;p21"/>
          <p:cNvPicPr preferRelativeResize="0"/>
          <p:nvPr/>
        </p:nvPicPr>
        <p:blipFill rotWithShape="1">
          <a:blip r:embed="rId4">
            <a:alphaModFix/>
          </a:blip>
          <a:srcRect b="0" l="0" r="0" t="0"/>
          <a:stretch/>
        </p:blipFill>
        <p:spPr>
          <a:xfrm>
            <a:off x="2608117" y="2888673"/>
            <a:ext cx="3365043" cy="21031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22"/>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a:t>
            </a:r>
            <a:endParaRPr sz="2800">
              <a:solidFill>
                <a:srgbClr val="AF7B51"/>
              </a:solidFill>
              <a:latin typeface="Nunito"/>
              <a:ea typeface="Nunito"/>
              <a:cs typeface="Nunito"/>
              <a:sym typeface="Nunito"/>
            </a:endParaRPr>
          </a:p>
        </p:txBody>
      </p:sp>
      <p:sp>
        <p:nvSpPr>
          <p:cNvPr id="190" name="Google Shape;190;p22"/>
          <p:cNvSpPr txBox="1"/>
          <p:nvPr/>
        </p:nvSpPr>
        <p:spPr>
          <a:xfrm>
            <a:off x="822960" y="1693716"/>
            <a:ext cx="7543800" cy="3106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4. El eslabón más débil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La seguridad de un sistema está dada por su eslabón más débil, no sirve de nada fortalecer un área de un sistema si no se presta atención a las demás.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b="1" lang="es" sz="1500">
                <a:solidFill>
                  <a:srgbClr val="375FA9"/>
                </a:solidFill>
              </a:rPr>
              <a:t>5. Proceso continuo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La seguridad debe estar en permanente evolución con el fin de adaptarse a las nuevas técnicas de ataque y amenazas.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b="1" lang="es" sz="1500">
                <a:solidFill>
                  <a:srgbClr val="375FA9"/>
                </a:solidFill>
              </a:rPr>
              <a:t>6. Proporcional</a:t>
            </a:r>
            <a:endParaRPr b="1" sz="1500">
              <a:solidFill>
                <a:srgbClr val="375FA9"/>
              </a:solidFill>
            </a:endParaRPr>
          </a:p>
          <a:p>
            <a:pPr indent="0" lvl="0" marL="139700" rtl="0" algn="just">
              <a:lnSpc>
                <a:spcPct val="90000"/>
              </a:lnSpc>
              <a:spcBef>
                <a:spcPts val="900"/>
              </a:spcBef>
              <a:spcAft>
                <a:spcPts val="0"/>
              </a:spcAft>
              <a:buNone/>
            </a:pPr>
            <a:r>
              <a:rPr lang="es" sz="1500">
                <a:solidFill>
                  <a:srgbClr val="375FA9"/>
                </a:solidFill>
              </a:rPr>
              <a:t>El nivel de seguridad de un sistema debe ser proporcional al valor de la información almacenada por estos.</a:t>
            </a:r>
            <a:endParaRPr sz="1500">
              <a:solidFill>
                <a:srgbClr val="375FA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p23"/>
          <p:cNvSpPr txBox="1"/>
          <p:nvPr/>
        </p:nvSpPr>
        <p:spPr>
          <a:xfrm>
            <a:off x="8229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Principios de Programación </a:t>
            </a:r>
            <a:br>
              <a:rPr b="1" lang="es" sz="3200">
                <a:solidFill>
                  <a:srgbClr val="E73263"/>
                </a:solidFill>
              </a:rPr>
            </a:br>
            <a:r>
              <a:rPr b="1" lang="es" sz="3200">
                <a:solidFill>
                  <a:srgbClr val="E73263"/>
                </a:solidFill>
              </a:rPr>
              <a:t>Web segura</a:t>
            </a:r>
            <a:endParaRPr sz="2800">
              <a:solidFill>
                <a:srgbClr val="AF7B51"/>
              </a:solidFill>
              <a:latin typeface="Nunito"/>
              <a:ea typeface="Nunito"/>
              <a:cs typeface="Nunito"/>
              <a:sym typeface="Nunito"/>
            </a:endParaRPr>
          </a:p>
        </p:txBody>
      </p:sp>
      <p:sp>
        <p:nvSpPr>
          <p:cNvPr id="196" name="Google Shape;196;p23"/>
          <p:cNvSpPr txBox="1"/>
          <p:nvPr/>
        </p:nvSpPr>
        <p:spPr>
          <a:xfrm>
            <a:off x="822960" y="1839190"/>
            <a:ext cx="7543800" cy="10080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Técnicas de programación segura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500">
                <a:solidFill>
                  <a:srgbClr val="375FA9"/>
                </a:solidFill>
              </a:rPr>
              <a:t>Muchos de los problemas de seguridad web suelen ser el resultado de una programación errónea.</a:t>
            </a:r>
            <a:endParaRPr sz="1500">
              <a:solidFill>
                <a:srgbClr val="375FA9"/>
              </a:solidFill>
            </a:endParaRPr>
          </a:p>
        </p:txBody>
      </p:sp>
      <p:pic>
        <p:nvPicPr>
          <p:cNvPr descr="Estos son los diez lenguajes de programación más populares de 2016 - GlobbIT" id="197" name="Google Shape;197;p23"/>
          <p:cNvPicPr preferRelativeResize="0"/>
          <p:nvPr/>
        </p:nvPicPr>
        <p:blipFill rotWithShape="1">
          <a:blip r:embed="rId4">
            <a:alphaModFix/>
          </a:blip>
          <a:srcRect b="0" l="0" r="0" t="0"/>
          <a:stretch/>
        </p:blipFill>
        <p:spPr>
          <a:xfrm>
            <a:off x="2536032" y="2847109"/>
            <a:ext cx="4117656" cy="21617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