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822960" y="627127"/>
            <a:ext cx="7543800" cy="866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199" name="Google Shape;199;p24"/>
          <p:cNvSpPr txBox="1"/>
          <p:nvPr/>
        </p:nvSpPr>
        <p:spPr>
          <a:xfrm>
            <a:off x="825038" y="1461655"/>
            <a:ext cx="7543800" cy="3522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"HASHEAR" las contraseñas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Hasta este momento, es claro que recuperar la contraseña de forma directa o mediante algoritmos reversibles no es buena idea. Por lo tanto se estudiará la utilización de algoritmos irreversibles para reforzar la seguridad y es aquí dónde entran a jugar un papel importante las funciones hash. </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Para verificar la contraseña de un usuario, se le aplica la función hash y se compara el resultado con el hash almacenado en la base de datos.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Sin embargo, esta solución presenta algunos inconvenientes. </a:t>
            </a:r>
            <a:endParaRPr sz="13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Una contraseña siempre genera el mismo hash, por lo tanto dos usuarios con la misma contraseña tendrán almacenado el mismo hash en la base de datos. </a:t>
            </a:r>
            <a:endParaRPr sz="12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Son algoritmos computacionalmente muy rápidos, lo que conlleva a calcular el hash de un gran número de contraseñas por segundo con una GPU que muchas veces no tiene la capacidad. </a:t>
            </a:r>
            <a:endParaRPr sz="12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22960" y="41930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205" name="Google Shape;205;p25"/>
          <p:cNvSpPr txBox="1"/>
          <p:nvPr/>
        </p:nvSpPr>
        <p:spPr>
          <a:xfrm>
            <a:off x="822960" y="1453571"/>
            <a:ext cx="7543800" cy="33333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300">
                <a:solidFill>
                  <a:srgbClr val="375FA9"/>
                </a:solidFill>
              </a:rPr>
              <a:t>"HASHEAR" las contraseñas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Un ataque de diccionario utiliza un archivo de cadenas las cuales pueden ser utilizadas como contraseñas. Cada cadena en el archivo es “hasheada” y comparada con el hash de la contraseña objetivo. Si coinciden, la cadena es la contraseña buscada.</a:t>
            </a:r>
            <a:endParaRPr sz="130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Un ataque de fuerza bruta prueba cada combinación posible de caracteres hasta una longitud específica. Desde el punto de vista computacional, estos ataques son muy costosos y suelen ser los menos eficientes por tiempo de procesador, sin embargo, siempre hallan la contraseña.</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Un ataque precomputado consiste en crear una base de datos, que contiene un par de valores: la hash y su equivalente en texto plano. Esto una gran ventaja para el atacante, ya que existen servicios online que se dedican a alimentar constantemente su base de datos de hashes. De esta forma, un usuario puede hallar un hash buscando el valor en texto plano sin invertir tiempo en crackear la hash.</a:t>
            </a:r>
            <a:endParaRPr sz="13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211" name="Google Shape;211;p26"/>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Hashs con salt</a:t>
            </a:r>
            <a:endParaRPr b="1"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Salt es un pequeño dato añadido que hace que los hash sean significantemente más difíciles de violar.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Salt criptográfica es un dato que se utiliza durante el proceso de hash para eliminar la posibilidad de que el resultado pueda buscarse a partir de una lista de pares pre-calculados de hash y sus entradas originales, conocidas como tablas rainbow.</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Existe muchos servicios online que ofrecen enormes listas de códigos hash pre-calculados, junto con sus datos de entrada originales.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uso de salt hace muy difícil o imposible encontrar el hash resultante en cualquier listas.</a:t>
            </a:r>
            <a:endParaRPr sz="1300">
              <a:solidFill>
                <a:srgbClr val="233A44"/>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7"/>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217" name="Google Shape;217;p27"/>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Hashs con salt</a:t>
            </a:r>
            <a:endParaRPr b="1"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Los hashs con salt, son como los hash de siempre con un plus de seguridad: la salt que se le agrega.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Salt es un número de dígitos aleatorios que se le agrega al hash ya sea al principio o al final. Con salt los hash dejan de ser comunes, lo que implica que es más difícil el decodificarlos, ya que se deberá probar tanto con cada hash, como también con cada salt y sus combinaciones.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Utilizando salt se logra que las bases de datos de hash sean inútiles. Sin embargo, aunque se soluciona un inconveniente importante de las funciones de hash simples, el uso de salt no previene sobre ataques de fuerza bruta o de diccionario.</a:t>
            </a:r>
            <a:endParaRPr sz="13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8"/>
          <p:cNvSpPr txBox="1"/>
          <p:nvPr/>
        </p:nvSpPr>
        <p:spPr>
          <a:xfrm>
            <a:off x="822960" y="1870364"/>
            <a:ext cx="7543800" cy="2531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El modulo HahsLib.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 librería estándar de Python contiene el módulo hahslib. Este módulo implementa una interfaz común a varios algoritmos seguros de hash.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 incluyen los algoritmos de hash seguros </a:t>
            </a:r>
            <a:endParaRPr sz="15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FIPS</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SHA1, SHA224, SHA256, SHA384 y SHA512 (definidos en FIPS 180-2)</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MD5 de RSA (definido en InternetRFC 1321 ). </a:t>
            </a:r>
            <a:endParaRPr sz="13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Los términos "hash seguro" y "resumen del mensaje" son intercambiables. El término moderno es hash seguro.</a:t>
            </a:r>
            <a:endParaRPr sz="1300">
              <a:solidFill>
                <a:srgbClr val="233A44"/>
              </a:solidFill>
              <a:latin typeface="Calibri"/>
              <a:ea typeface="Calibri"/>
              <a:cs typeface="Calibri"/>
              <a:sym typeface="Calibri"/>
            </a:endParaRPr>
          </a:p>
        </p:txBody>
      </p:sp>
      <p:sp>
        <p:nvSpPr>
          <p:cNvPr id="223" name="Google Shape;223;p28"/>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9"/>
          <p:cNvSpPr txBox="1"/>
          <p:nvPr/>
        </p:nvSpPr>
        <p:spPr>
          <a:xfrm>
            <a:off x="822960" y="1739472"/>
            <a:ext cx="7543800" cy="2662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Algoritmos de hash:</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Existe un método constructor para cada tipo de hash. Todos devuelven un objeto hash con la misma interfaz simple.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Ejemplo para cifrar con SHA-256 e imprimir el resultado en pantalla: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700">
              <a:solidFill>
                <a:srgbClr val="375FA9"/>
              </a:solidFill>
            </a:endParaRPr>
          </a:p>
          <a:p>
            <a:pPr indent="0" lvl="1" marL="596900" rtl="0" algn="just">
              <a:lnSpc>
                <a:spcPct val="90000"/>
              </a:lnSpc>
              <a:spcBef>
                <a:spcPts val="200"/>
              </a:spcBef>
              <a:spcAft>
                <a:spcPts val="0"/>
              </a:spcAft>
              <a:buNone/>
            </a:pPr>
            <a:r>
              <a:rPr lang="es" sz="1300">
                <a:solidFill>
                  <a:srgbClr val="375FA9"/>
                </a:solidFill>
              </a:rPr>
              <a:t>import hashlib</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m = hashlib.sha256(b"mensaje")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print(m.digest())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b"]\xb3\xa6(\x06\x10!\x8a\x1c\x0b\xbf\xd9\x9f\x19\x82\x1e{\r$m'\x11\xc9\xf0\xc7\x9c\x1f\x17\xfdF\xa09"</a:t>
            </a:r>
            <a:endParaRPr sz="1100">
              <a:solidFill>
                <a:srgbClr val="233A44"/>
              </a:solidFill>
              <a:latin typeface="Calibri"/>
              <a:ea typeface="Calibri"/>
              <a:cs typeface="Calibri"/>
              <a:sym typeface="Calibri"/>
            </a:endParaRPr>
          </a:p>
        </p:txBody>
      </p:sp>
      <p:sp>
        <p:nvSpPr>
          <p:cNvPr id="229" name="Google Shape;229;p29"/>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0"/>
          <p:cNvSpPr txBox="1"/>
          <p:nvPr/>
        </p:nvSpPr>
        <p:spPr>
          <a:xfrm>
            <a:off x="822960" y="1818408"/>
            <a:ext cx="7543800" cy="25833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Al cambiar la m minúscula por la M mayúscula, el resultado seria totalmente diferente:</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000">
              <a:solidFill>
                <a:srgbClr val="375FA9"/>
              </a:solidFill>
            </a:endParaRPr>
          </a:p>
          <a:p>
            <a:pPr indent="0" lvl="1" marL="596900" rtl="0" algn="l">
              <a:lnSpc>
                <a:spcPct val="90000"/>
              </a:lnSpc>
              <a:spcBef>
                <a:spcPts val="200"/>
              </a:spcBef>
              <a:spcAft>
                <a:spcPts val="0"/>
              </a:spcAft>
              <a:buNone/>
            </a:pPr>
            <a:r>
              <a:rPr lang="es" sz="1300">
                <a:solidFill>
                  <a:srgbClr val="375FA9"/>
                </a:solidFill>
              </a:rPr>
              <a:t>m = hashlib.sha256(b"Mensaje")</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rPr lang="es" sz="1300">
                <a:solidFill>
                  <a:srgbClr val="375FA9"/>
                </a:solidFill>
              </a:rPr>
              <a:t>print(m.digest())</a:t>
            </a:r>
            <a:endParaRPr sz="1100">
              <a:solidFill>
                <a:srgbClr val="233A44"/>
              </a:solidFill>
              <a:latin typeface="Calibri"/>
              <a:ea typeface="Calibri"/>
              <a:cs typeface="Calibri"/>
              <a:sym typeface="Calibri"/>
            </a:endParaRPr>
          </a:p>
          <a:p>
            <a:pPr indent="0" lvl="1" marL="596900" rtl="0" algn="l">
              <a:lnSpc>
                <a:spcPct val="90000"/>
              </a:lnSpc>
              <a:spcBef>
                <a:spcPts val="200"/>
              </a:spcBef>
              <a:spcAft>
                <a:spcPts val="0"/>
              </a:spcAft>
              <a:buNone/>
            </a:pPr>
            <a:r>
              <a:t/>
            </a:r>
            <a:endParaRPr sz="1300">
              <a:solidFill>
                <a:srgbClr val="375FA9"/>
              </a:solidFill>
            </a:endParaRPr>
          </a:p>
          <a:p>
            <a:pPr indent="0" lvl="1" marL="596900" rtl="0" algn="l">
              <a:lnSpc>
                <a:spcPct val="90000"/>
              </a:lnSpc>
              <a:spcBef>
                <a:spcPts val="200"/>
              </a:spcBef>
              <a:spcAft>
                <a:spcPts val="0"/>
              </a:spcAft>
              <a:buNone/>
            </a:pPr>
            <a:r>
              <a:rPr lang="es" sz="1300">
                <a:solidFill>
                  <a:srgbClr val="375FA9"/>
                </a:solidFill>
              </a:rPr>
              <a:t>b'\xd2\xaf1q.\xad\x04\x14h\xc1\xc6\xfaLvV\\\\\xe0\xf9\xb1\x93\x10\x079\xffQ\xb9\x07\xe4\xe3\x818'</a:t>
            </a:r>
            <a:endParaRPr sz="11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800">
              <a:solidFill>
                <a:srgbClr val="375FA9"/>
              </a:solidFill>
            </a:endParaRPr>
          </a:p>
          <a:p>
            <a:pPr indent="0" lvl="0" marL="139700" rtl="0" algn="l">
              <a:lnSpc>
                <a:spcPct val="90000"/>
              </a:lnSpc>
              <a:spcBef>
                <a:spcPts val="900"/>
              </a:spcBef>
              <a:spcAft>
                <a:spcPts val="0"/>
              </a:spcAft>
              <a:buNone/>
            </a:pPr>
            <a:r>
              <a:rPr lang="es" sz="1500">
                <a:solidFill>
                  <a:srgbClr val="375FA9"/>
                </a:solidFill>
              </a:rPr>
              <a:t>Con solo cambiar un carácter, el hash cambia completamente.</a:t>
            </a:r>
            <a:endParaRPr sz="1300">
              <a:solidFill>
                <a:srgbClr val="233A44"/>
              </a:solidFill>
              <a:latin typeface="Calibri"/>
              <a:ea typeface="Calibri"/>
              <a:cs typeface="Calibri"/>
              <a:sym typeface="Calibri"/>
            </a:endParaRPr>
          </a:p>
        </p:txBody>
      </p:sp>
      <p:sp>
        <p:nvSpPr>
          <p:cNvPr id="235" name="Google Shape;235;p30"/>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1"/>
          <p:cNvSpPr txBox="1"/>
          <p:nvPr/>
        </p:nvSpPr>
        <p:spPr>
          <a:xfrm>
            <a:off x="822960" y="1859973"/>
            <a:ext cx="7543800" cy="2763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new() retorna un nuevo objeto de la clase hash implementando la función (hash) especificada. Donde el primer parámetro es una cadena con el nombre de la función hash que se desea utilizar como “sha1”, “md5”, “sha224” y el segundo es la cadena a cifrar:</a:t>
            </a:r>
            <a:endParaRPr>
              <a:solidFill>
                <a:srgbClr val="375FA9"/>
              </a:solidFill>
            </a:endParaRPr>
          </a:p>
          <a:p>
            <a:pPr indent="0" lvl="0" marL="139700" rtl="0" algn="just">
              <a:lnSpc>
                <a:spcPct val="90000"/>
              </a:lnSpc>
              <a:spcBef>
                <a:spcPts val="900"/>
              </a:spcBef>
              <a:spcAft>
                <a:spcPts val="0"/>
              </a:spcAft>
              <a:buNone/>
            </a:pPr>
            <a:r>
              <a:t/>
            </a:r>
            <a:endParaRPr sz="700">
              <a:solidFill>
                <a:srgbClr val="375FA9"/>
              </a:solidFill>
            </a:endParaRPr>
          </a:p>
          <a:p>
            <a:pPr indent="0" lvl="1" marL="596900" rtl="0" algn="just">
              <a:lnSpc>
                <a:spcPct val="90000"/>
              </a:lnSpc>
              <a:spcBef>
                <a:spcPts val="200"/>
              </a:spcBef>
              <a:spcAft>
                <a:spcPts val="0"/>
              </a:spcAft>
              <a:buNone/>
            </a:pPr>
            <a:r>
              <a:rPr lang="es" sz="1300">
                <a:solidFill>
                  <a:srgbClr val="375FA9"/>
                </a:solidFill>
              </a:rPr>
              <a:t>m = hashlib.new("sha256", b"mensaje")</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sz="1300">
                <a:solidFill>
                  <a:srgbClr val="375FA9"/>
                </a:solidFill>
              </a:rPr>
              <a:t>print(m.digest())</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300">
              <a:solidFill>
                <a:srgbClr val="375FA9"/>
              </a:solidFill>
            </a:endParaRPr>
          </a:p>
          <a:p>
            <a:pPr indent="0" lvl="1" marL="596900" rtl="0" algn="just">
              <a:lnSpc>
                <a:spcPct val="90000"/>
              </a:lnSpc>
              <a:spcBef>
                <a:spcPts val="200"/>
              </a:spcBef>
              <a:spcAft>
                <a:spcPts val="0"/>
              </a:spcAft>
              <a:buNone/>
            </a:pPr>
            <a:r>
              <a:rPr lang="es" sz="1300">
                <a:solidFill>
                  <a:srgbClr val="375FA9"/>
                </a:solidFill>
              </a:rPr>
              <a:t>b'\xd2\xaf1q.\xad\x04\x14h\xc1\xc6\xfaLvV\\\\\xe0\xf9\xb1\x93\x10\x079\xffQ\xb9\x07\xe4\xe3\x818‘</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sz="13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
        <p:nvSpPr>
          <p:cNvPr id="241" name="Google Shape;241;p31"/>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2"/>
          <p:cNvSpPr txBox="1"/>
          <p:nvPr/>
        </p:nvSpPr>
        <p:spPr>
          <a:xfrm>
            <a:off x="924790" y="1828800"/>
            <a:ext cx="7442100" cy="3013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200"/>
              </a:spcBef>
              <a:spcAft>
                <a:spcPts val="0"/>
              </a:spcAft>
              <a:buNone/>
            </a:pPr>
            <a:r>
              <a:rPr lang="es" sz="1300">
                <a:solidFill>
                  <a:srgbClr val="375FA9"/>
                </a:solidFill>
              </a:rPr>
              <a:t>Algunos atributos constantes de los objetos hash retornados por los constructores: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Hash.digest_size: El tamaño del hash resultante en bytes.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Hash.block_size: El tamaño del bloque interno del algoritmo de hash en bytes.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a:p>
            <a:pPr indent="0" lvl="0" marL="139700" rtl="0" algn="just">
              <a:lnSpc>
                <a:spcPct val="90000"/>
              </a:lnSpc>
              <a:spcBef>
                <a:spcPts val="200"/>
              </a:spcBef>
              <a:spcAft>
                <a:spcPts val="0"/>
              </a:spcAft>
              <a:buNone/>
            </a:pPr>
            <a:r>
              <a:rPr lang="es" sz="1300">
                <a:solidFill>
                  <a:srgbClr val="375FA9"/>
                </a:solidFill>
              </a:rPr>
              <a:t>Un objeto hash tiene los siguientes atributos: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hash.name: El nombre canónico de este hash, siempre en minúsculas y siempre adecuado como un parámetro a new() para crear otro hash de este tipo.</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a:p>
            <a:pPr indent="0" lvl="0" marL="139700" rtl="0" algn="just">
              <a:lnSpc>
                <a:spcPct val="90000"/>
              </a:lnSpc>
              <a:spcBef>
                <a:spcPts val="200"/>
              </a:spcBef>
              <a:spcAft>
                <a:spcPts val="0"/>
              </a:spcAft>
              <a:buNone/>
            </a:pPr>
            <a:r>
              <a:rPr lang="es" sz="1300">
                <a:solidFill>
                  <a:srgbClr val="375FA9"/>
                </a:solidFill>
              </a:rPr>
              <a:t>Desde Python 3.4 no fue especificado formalmente, por lo que puede no existir en algunas plataformas.</a:t>
            </a:r>
            <a:endParaRPr sz="1300">
              <a:solidFill>
                <a:srgbClr val="375FA9"/>
              </a:solidFill>
            </a:endParaRPr>
          </a:p>
        </p:txBody>
      </p:sp>
      <p:sp>
        <p:nvSpPr>
          <p:cNvPr id="247" name="Google Shape;247;p32"/>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3"/>
          <p:cNvSpPr txBox="1"/>
          <p:nvPr/>
        </p:nvSpPr>
        <p:spPr>
          <a:xfrm>
            <a:off x="924790" y="1787236"/>
            <a:ext cx="7442100" cy="3013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200"/>
              </a:spcBef>
              <a:spcAft>
                <a:spcPts val="0"/>
              </a:spcAft>
              <a:buNone/>
            </a:pPr>
            <a:r>
              <a:rPr lang="es" sz="1300">
                <a:solidFill>
                  <a:srgbClr val="375FA9"/>
                </a:solidFill>
              </a:rPr>
              <a:t>Un objeto hash tiene los siguientes métodos: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hash.update(data): Actualiza el objeto de hash con el bytes-like object. Invocaciones repetidas son equivalentes a una única invocación con la concatenación de todos los argumentos: m.update(a); m.update(b) es equivalente a m.update(a+b).</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300">
                <a:solidFill>
                  <a:srgbClr val="375FA9"/>
                </a:solidFill>
              </a:rPr>
              <a:t>Distinto en la versión 3.1: El GIL de Python es liberado para permitir a otros hilos ejecutarse mientras ocurren actualizaciones de hash en datos con tamaños superiores a 2047 bytes cuando se usan algoritmos de hash suministrados por OpenSSL.</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sz="1300">
                <a:solidFill>
                  <a:srgbClr val="375FA9"/>
                </a:solidFill>
              </a:rPr>
              <a:t>hash.digest(): Retorna el resumen de los datos pasados al método update() hasta el momento. Este es un objeto de bytes de tamaño digest_size el cual puede contener bytes en el rango completo desde 0 a 255.</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300">
              <a:solidFill>
                <a:srgbClr val="375FA9"/>
              </a:solidFill>
            </a:endParaRPr>
          </a:p>
        </p:txBody>
      </p:sp>
      <p:sp>
        <p:nvSpPr>
          <p:cNvPr id="253" name="Google Shape;253;p33"/>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16: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Almacenamiento seguro de datos sensibles en un base de datos (contraseñas)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4"/>
          <p:cNvSpPr txBox="1"/>
          <p:nvPr/>
        </p:nvSpPr>
        <p:spPr>
          <a:xfrm>
            <a:off x="924790" y="651373"/>
            <a:ext cx="6984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a:t>
            </a:r>
            <a:r>
              <a:rPr b="1" lang="es" sz="2800">
                <a:solidFill>
                  <a:srgbClr val="E73263"/>
                </a:solidFill>
              </a:rPr>
              <a:t>Criptográficas</a:t>
            </a:r>
            <a:br>
              <a:rPr b="1" lang="es" sz="3200">
                <a:solidFill>
                  <a:srgbClr val="E73263"/>
                </a:solidFill>
              </a:rPr>
            </a:br>
            <a:r>
              <a:rPr b="1" lang="es" sz="2800">
                <a:solidFill>
                  <a:srgbClr val="E73263"/>
                </a:solidFill>
              </a:rPr>
              <a:t>con Python y HashLib</a:t>
            </a:r>
            <a:endParaRPr b="1" sz="2800">
              <a:solidFill>
                <a:srgbClr val="E73263"/>
              </a:solidFill>
            </a:endParaRPr>
          </a:p>
        </p:txBody>
      </p:sp>
      <p:sp>
        <p:nvSpPr>
          <p:cNvPr id="259" name="Google Shape;259;p34"/>
          <p:cNvSpPr txBox="1"/>
          <p:nvPr/>
        </p:nvSpPr>
        <p:spPr>
          <a:xfrm>
            <a:off x="812569" y="1891145"/>
            <a:ext cx="7543800" cy="23379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hash.hexdigest(): Como digest() excepto que el resumen es retornado como un objeto de cadena del doble de largo, conteniendo sólo dígitos hexadecimales. Este puede ser usado para intercambiar el valor de forma segura en correos electrónicos u otros entornos no binarios.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hash.copy(): Retorna una copia («clon») del objeto hash. Este puede ser usado para calcular eficientemente los resúmenes de datos compartiendo una subcadena inicial común.</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35"/>
          <p:cNvSpPr txBox="1"/>
          <p:nvPr/>
        </p:nvSpPr>
        <p:spPr>
          <a:xfrm>
            <a:off x="822960" y="723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200">
                <a:solidFill>
                  <a:srgbClr val="E73263"/>
                </a:solidFill>
              </a:rPr>
              <a:t>Función de derivación de claves criptográficas (PBKDF2)</a:t>
            </a:r>
            <a:endParaRPr b="1" sz="3200">
              <a:solidFill>
                <a:srgbClr val="E73263"/>
              </a:solidFill>
            </a:endParaRPr>
          </a:p>
        </p:txBody>
      </p:sp>
      <p:sp>
        <p:nvSpPr>
          <p:cNvPr id="265" name="Google Shape;265;p35"/>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PBKDF2 es un función de derivación de claves criptográficas, resistente a ataques de diccionario y tablas de arcoíris.</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Esta función se construye a partir de aplicar múltiples veces una función hash criptográficas, como por ejemplo SHA256 (por defecto).</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En Flask, podemos usar los siguiente métodos del paquete from werkzeug.security</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317500" lvl="1" marL="914400" rtl="0" algn="l">
              <a:lnSpc>
                <a:spcPct val="90000"/>
              </a:lnSpc>
              <a:spcBef>
                <a:spcPts val="200"/>
              </a:spcBef>
              <a:spcAft>
                <a:spcPts val="0"/>
              </a:spcAft>
              <a:buClr>
                <a:srgbClr val="233A44"/>
              </a:buClr>
              <a:buSzPts val="1400"/>
              <a:buFont typeface="Calibri"/>
              <a:buChar char="○"/>
            </a:pPr>
            <a:r>
              <a:rPr lang="es" sz="1100">
                <a:solidFill>
                  <a:srgbClr val="325BA7"/>
                </a:solidFill>
              </a:rPr>
              <a:t>generate_password_hash para crear hashes resultado de aplicar PBKDF2.</a:t>
            </a:r>
            <a:endParaRPr sz="1100">
              <a:solidFill>
                <a:srgbClr val="325BA7"/>
              </a:solidFill>
            </a:endParaRPr>
          </a:p>
          <a:p>
            <a:pPr indent="-317500" lvl="1" marL="914400" rtl="0" algn="l">
              <a:lnSpc>
                <a:spcPct val="90000"/>
              </a:lnSpc>
              <a:spcBef>
                <a:spcPts val="200"/>
              </a:spcBef>
              <a:spcAft>
                <a:spcPts val="0"/>
              </a:spcAft>
              <a:buClr>
                <a:srgbClr val="233A44"/>
              </a:buClr>
              <a:buSzPts val="1400"/>
              <a:buFont typeface="Calibri"/>
              <a:buChar char="○"/>
            </a:pPr>
            <a:r>
              <a:rPr lang="es" sz="1100">
                <a:solidFill>
                  <a:srgbClr val="325BA7"/>
                </a:solidFill>
              </a:rPr>
              <a:t>check_password_hash para verificar una cadena generada por el método anterior.</a:t>
            </a:r>
            <a:endParaRPr sz="1100">
              <a:solidFill>
                <a:srgbClr val="325BA7"/>
              </a:solidFill>
            </a:endParaRPr>
          </a:p>
          <a:p>
            <a:pPr indent="-228600" lvl="0" marL="457200" rtl="0" algn="just">
              <a:lnSpc>
                <a:spcPct val="90000"/>
              </a:lnSpc>
              <a:spcBef>
                <a:spcPts val="200"/>
              </a:spcBef>
              <a:spcAft>
                <a:spcPts val="0"/>
              </a:spcAft>
              <a:buNone/>
            </a:pPr>
            <a:r>
              <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36"/>
          <p:cNvSpPr txBox="1"/>
          <p:nvPr/>
        </p:nvSpPr>
        <p:spPr>
          <a:xfrm>
            <a:off x="822960" y="647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200">
                <a:solidFill>
                  <a:srgbClr val="E73263"/>
                </a:solidFill>
              </a:rPr>
              <a:t>Función de derivación de claves criptográficas (PBKDF2)</a:t>
            </a:r>
            <a:endParaRPr b="1" sz="3200">
              <a:solidFill>
                <a:srgbClr val="E73263"/>
              </a:solidFill>
            </a:endParaRPr>
          </a:p>
        </p:txBody>
      </p:sp>
      <p:sp>
        <p:nvSpPr>
          <p:cNvPr id="271" name="Google Shape;271;p36"/>
          <p:cNvSpPr txBox="1"/>
          <p:nvPr/>
        </p:nvSpPr>
        <p:spPr>
          <a:xfrm>
            <a:off x="822959" y="1508989"/>
            <a:ext cx="7460100" cy="3288000"/>
          </a:xfrm>
          <a:prstGeom prst="rect">
            <a:avLst/>
          </a:prstGeom>
          <a:noFill/>
          <a:ln>
            <a:noFill/>
          </a:ln>
        </p:spPr>
        <p:txBody>
          <a:bodyPr anchorCtr="0" anchor="t" bIns="34275" lIns="0" spcFirstLastPara="1" rIns="0" wrap="square" tIns="34275">
            <a:noAutofit/>
          </a:bodyPr>
          <a:lstStyle/>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Si se usa generate_password_hash('2'), se obtiene</a:t>
            </a:r>
            <a:endParaRPr>
              <a:solidFill>
                <a:srgbClr val="375FA9"/>
              </a:solidFill>
            </a:endParaRPr>
          </a:p>
          <a:p>
            <a:pPr indent="0" lvl="0" marL="139700" rtl="0" algn="just">
              <a:lnSpc>
                <a:spcPct val="90000"/>
              </a:lnSpc>
              <a:spcBef>
                <a:spcPts val="200"/>
              </a:spcBef>
              <a:spcAft>
                <a:spcPts val="0"/>
              </a:spcAft>
              <a:buNone/>
            </a:pPr>
            <a:r>
              <a:rPr lang="es">
                <a:solidFill>
                  <a:srgbClr val="375FA9"/>
                </a:solidFill>
              </a:rPr>
              <a:t>	'pbkdf2:sha256:150000$Kc5ZhZvI$a749008a312f2b0b631b1253f0ba6	19d28982e874e35927f0315a1f151e72424'</a:t>
            </a:r>
            <a:endParaRPr>
              <a:solidFill>
                <a:srgbClr val="375FA9"/>
              </a:solidFill>
            </a:endParaRPr>
          </a:p>
          <a:p>
            <a:pPr indent="0" lvl="0" marL="1397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Este cadena de salida se interpreta así:</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La cadena alfanumérica a749008a312f2b0b631b1253f0ba619d28982e874e35927f0315a1f151e72424 es el resultado.</a:t>
            </a:r>
            <a:endParaRPr>
              <a:solidFill>
                <a:srgbClr val="375FA9"/>
              </a:solidFill>
            </a:endParaRPr>
          </a:p>
          <a:p>
            <a:pPr indent="0" lvl="0" marL="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La cadena alfanumérica Kc5ZhZvI es el salt usado para generar el resultado</a:t>
            </a:r>
            <a:endParaRPr>
              <a:solidFill>
                <a:srgbClr val="375FA9"/>
              </a:solidFill>
            </a:endParaRPr>
          </a:p>
          <a:p>
            <a:pPr indent="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pbkdf2:sha256:150000 significa que  pbkdf2 aplica la función 	sha256 150000 veces para obtener el resultado.</a:t>
            </a:r>
            <a:endParaRPr>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37"/>
          <p:cNvSpPr txBox="1"/>
          <p:nvPr/>
        </p:nvSpPr>
        <p:spPr>
          <a:xfrm>
            <a:off x="822960" y="723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200">
                <a:solidFill>
                  <a:srgbClr val="E73263"/>
                </a:solidFill>
              </a:rPr>
              <a:t>Función de derivación de claves criptográficas (PBKDF2)</a:t>
            </a:r>
            <a:endParaRPr b="1" sz="3200">
              <a:solidFill>
                <a:srgbClr val="E73263"/>
              </a:solidFill>
            </a:endParaRPr>
          </a:p>
        </p:txBody>
      </p:sp>
      <p:sp>
        <p:nvSpPr>
          <p:cNvPr id="277" name="Google Shape;277;p37"/>
          <p:cNvSpPr txBox="1"/>
          <p:nvPr/>
        </p:nvSpPr>
        <p:spPr>
          <a:xfrm>
            <a:off x="822959" y="1925782"/>
            <a:ext cx="7460100" cy="2947500"/>
          </a:xfrm>
          <a:prstGeom prst="rect">
            <a:avLst/>
          </a:prstGeom>
          <a:noFill/>
          <a:ln>
            <a:noFill/>
          </a:ln>
        </p:spPr>
        <p:txBody>
          <a:bodyPr anchorCtr="0" anchor="t" bIns="34275" lIns="0" spcFirstLastPara="1" rIns="0" wrap="square" tIns="34275">
            <a:noAutofit/>
          </a:bodyPr>
          <a:lstStyle/>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Si se hace el llamado generate_password_hash('2') nuevamente, muy posiblemente obtendrá otra resultado distinto debido a que el salt se selecciona aleatoriamente. </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Tener en cuenta que se debe almacenar toda la cadena para realizar un chequeo posteriormente.</a:t>
            </a:r>
            <a:endParaRPr>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8"/>
          <p:cNvSpPr txBox="1"/>
          <p:nvPr/>
        </p:nvSpPr>
        <p:spPr>
          <a:xfrm>
            <a:off x="822960" y="723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t/>
            </a:r>
            <a:endParaRPr b="1" sz="3200">
              <a:solidFill>
                <a:srgbClr val="E73263"/>
              </a:solidFill>
            </a:endParaRPr>
          </a:p>
          <a:p>
            <a:pPr indent="0" lvl="0" marL="0" rtl="0" algn="l">
              <a:lnSpc>
                <a:spcPct val="85000"/>
              </a:lnSpc>
              <a:spcBef>
                <a:spcPts val="0"/>
              </a:spcBef>
              <a:spcAft>
                <a:spcPts val="0"/>
              </a:spcAft>
              <a:buNone/>
            </a:pPr>
            <a:r>
              <a:rPr b="1" lang="es" sz="3200">
                <a:solidFill>
                  <a:srgbClr val="E73263"/>
                </a:solidFill>
              </a:rPr>
              <a:t>Función de derivación de claves criptográficas (PBKDF2)</a:t>
            </a:r>
            <a:endParaRPr b="1" sz="3200">
              <a:solidFill>
                <a:srgbClr val="E73263"/>
              </a:solidFill>
            </a:endParaRPr>
          </a:p>
        </p:txBody>
      </p:sp>
      <p:sp>
        <p:nvSpPr>
          <p:cNvPr id="283" name="Google Shape;283;p38"/>
          <p:cNvSpPr txBox="1"/>
          <p:nvPr/>
        </p:nvSpPr>
        <p:spPr>
          <a:xfrm>
            <a:off x="902625" y="1899424"/>
            <a:ext cx="7384500" cy="2740200"/>
          </a:xfrm>
          <a:prstGeom prst="rect">
            <a:avLst/>
          </a:prstGeom>
          <a:noFill/>
          <a:ln>
            <a:noFill/>
          </a:ln>
        </p:spPr>
        <p:txBody>
          <a:bodyPr anchorCtr="0" anchor="t" bIns="34275" lIns="0" spcFirstLastPara="1" rIns="0" wrap="square" tIns="34275">
            <a:noAutofit/>
          </a:bodyPr>
          <a:lstStyle/>
          <a:p>
            <a:pPr indent="0" lvl="0" marL="457200" rtl="0" algn="just">
              <a:lnSpc>
                <a:spcPct val="90000"/>
              </a:lnSpc>
              <a:spcBef>
                <a:spcPts val="200"/>
              </a:spcBef>
              <a:spcAft>
                <a:spcPts val="0"/>
              </a:spcAft>
              <a:buNone/>
            </a:pPr>
            <a:r>
              <a:t/>
            </a:r>
            <a:endParaRPr sz="1300">
              <a:solidFill>
                <a:srgbClr val="375FA9"/>
              </a:solidFill>
            </a:endParaRPr>
          </a:p>
          <a:p>
            <a:pPr indent="-304800" lvl="0" marL="457200" rtl="0" algn="just">
              <a:lnSpc>
                <a:spcPct val="90000"/>
              </a:lnSpc>
              <a:spcBef>
                <a:spcPts val="200"/>
              </a:spcBef>
              <a:spcAft>
                <a:spcPts val="0"/>
              </a:spcAft>
              <a:buClr>
                <a:srgbClr val="375FA9"/>
              </a:buClr>
              <a:buSzPts val="1200"/>
              <a:buFont typeface="Arial"/>
              <a:buChar char="●"/>
            </a:pPr>
            <a:r>
              <a:rPr lang="es" sz="1300">
                <a:solidFill>
                  <a:srgbClr val="375FA9"/>
                </a:solidFill>
              </a:rPr>
              <a:t>Para verificar ‘2’ contra la cadena</a:t>
            </a:r>
            <a:endParaRPr sz="1300">
              <a:solidFill>
                <a:srgbClr val="233A44"/>
              </a:solidFill>
              <a:latin typeface="Calibri"/>
              <a:ea typeface="Calibri"/>
              <a:cs typeface="Calibri"/>
              <a:sym typeface="Calibri"/>
            </a:endParaRPr>
          </a:p>
          <a:p>
            <a:pPr indent="0" lvl="0" marL="152400" rtl="0" algn="just">
              <a:lnSpc>
                <a:spcPct val="90000"/>
              </a:lnSpc>
              <a:spcBef>
                <a:spcPts val="200"/>
              </a:spcBef>
              <a:spcAft>
                <a:spcPts val="0"/>
              </a:spcAft>
              <a:buNone/>
            </a:pPr>
            <a:r>
              <a:t/>
            </a:r>
            <a:endParaRPr sz="1300">
              <a:solidFill>
                <a:srgbClr val="375FA9"/>
              </a:solidFill>
            </a:endParaRPr>
          </a:p>
          <a:p>
            <a:pPr indent="0" lvl="0" marL="0" rtl="0" algn="ctr">
              <a:lnSpc>
                <a:spcPct val="115000"/>
              </a:lnSpc>
              <a:spcBef>
                <a:spcPts val="0"/>
              </a:spcBef>
              <a:spcAft>
                <a:spcPts val="0"/>
              </a:spcAft>
              <a:buNone/>
            </a:pPr>
            <a:r>
              <a:rPr lang="es" sz="1300">
                <a:solidFill>
                  <a:srgbClr val="375FA9"/>
                </a:solidFill>
              </a:rPr>
              <a:t>   	'pbkdf2:sha256:150000$Kc5ZhZvI$a749008a312f2b0b631b1253f0ba619d28982e874e	35927f0315a1f151e72424' </a:t>
            </a:r>
            <a:endParaRPr sz="1300">
              <a:solidFill>
                <a:srgbClr val="375FA9"/>
              </a:solidFill>
            </a:endParaRPr>
          </a:p>
          <a:p>
            <a:pPr indent="0" lvl="0" marL="0" rtl="0" algn="ctr">
              <a:lnSpc>
                <a:spcPct val="115000"/>
              </a:lnSpc>
              <a:spcBef>
                <a:spcPts val="0"/>
              </a:spcBef>
              <a:spcAft>
                <a:spcPts val="0"/>
              </a:spcAft>
              <a:buNone/>
            </a:pPr>
            <a:r>
              <a:t/>
            </a:r>
            <a:endParaRPr sz="1300">
              <a:solidFill>
                <a:srgbClr val="375FA9"/>
              </a:solidFill>
            </a:endParaRPr>
          </a:p>
          <a:p>
            <a:pPr indent="-317500" lvl="0" marL="457200" rtl="0" algn="l">
              <a:lnSpc>
                <a:spcPct val="115000"/>
              </a:lnSpc>
              <a:spcBef>
                <a:spcPts val="0"/>
              </a:spcBef>
              <a:spcAft>
                <a:spcPts val="0"/>
              </a:spcAft>
              <a:buClr>
                <a:srgbClr val="375FA9"/>
              </a:buClr>
              <a:buSzPts val="1400"/>
              <a:buFont typeface="Arial"/>
              <a:buChar char="●"/>
            </a:pPr>
            <a:r>
              <a:rPr lang="es" sz="1300">
                <a:solidFill>
                  <a:srgbClr val="375FA9"/>
                </a:solidFill>
              </a:rPr>
              <a:t>Se usa la método check_password_hash así</a:t>
            </a:r>
            <a:endParaRPr sz="1300">
              <a:solidFill>
                <a:srgbClr val="375FA9"/>
              </a:solidFill>
            </a:endParaRPr>
          </a:p>
          <a:p>
            <a:pPr indent="0" lvl="0" marL="457200" rtl="0" algn="l">
              <a:lnSpc>
                <a:spcPct val="115000"/>
              </a:lnSpc>
              <a:spcBef>
                <a:spcPts val="0"/>
              </a:spcBef>
              <a:spcAft>
                <a:spcPts val="0"/>
              </a:spcAft>
              <a:buNone/>
            </a:pPr>
            <a:r>
              <a:t/>
            </a:r>
            <a:endParaRPr sz="1300">
              <a:solidFill>
                <a:srgbClr val="375FA9"/>
              </a:solidFill>
            </a:endParaRPr>
          </a:p>
          <a:p>
            <a:pPr indent="0" lvl="0" marL="457200" rtl="0" algn="l">
              <a:lnSpc>
                <a:spcPct val="115000"/>
              </a:lnSpc>
              <a:spcBef>
                <a:spcPts val="0"/>
              </a:spcBef>
              <a:spcAft>
                <a:spcPts val="0"/>
              </a:spcAft>
              <a:buNone/>
            </a:pPr>
            <a:r>
              <a:rPr lang="es" sz="1300">
                <a:solidFill>
                  <a:srgbClr val="375FA9"/>
                </a:solidFill>
              </a:rPr>
              <a:t>check_password_hash('pbkdf2:sha256:150000$Kc5ZhZvI$a749008a312f2b0b631b1253f0ba619d28982e874e35927f0315a1f151e72424','2')</a:t>
            </a:r>
            <a:endParaRPr sz="1300">
              <a:solidFill>
                <a:srgbClr val="375FA9"/>
              </a:solidFill>
            </a:endParaRPr>
          </a:p>
          <a:p>
            <a:pPr indent="0" lvl="0" marL="457200" rtl="0" algn="l">
              <a:lnSpc>
                <a:spcPct val="115000"/>
              </a:lnSpc>
              <a:spcBef>
                <a:spcPts val="0"/>
              </a:spcBef>
              <a:spcAft>
                <a:spcPts val="0"/>
              </a:spcAft>
              <a:buNone/>
            </a:pPr>
            <a:r>
              <a:t/>
            </a:r>
            <a:endParaRPr sz="1300">
              <a:solidFill>
                <a:srgbClr val="375FA9"/>
              </a:solidFill>
            </a:endParaRPr>
          </a:p>
          <a:p>
            <a:pPr indent="-304800" lvl="0" marL="457200" rtl="0" algn="l">
              <a:lnSpc>
                <a:spcPct val="115000"/>
              </a:lnSpc>
              <a:spcBef>
                <a:spcPts val="0"/>
              </a:spcBef>
              <a:spcAft>
                <a:spcPts val="0"/>
              </a:spcAft>
              <a:buClr>
                <a:srgbClr val="375FA9"/>
              </a:buClr>
              <a:buSzPts val="1200"/>
              <a:buFont typeface="Arial"/>
              <a:buChar char="●"/>
            </a:pPr>
            <a:r>
              <a:rPr lang="es" sz="1300">
                <a:solidFill>
                  <a:srgbClr val="375FA9"/>
                </a:solidFill>
              </a:rPr>
              <a:t>Esto debe dar como resultado True.</a:t>
            </a:r>
            <a:endParaRPr sz="1300">
              <a:solidFill>
                <a:srgbClr val="375FA9"/>
              </a:solidFill>
            </a:endParaRPr>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9"/>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las funciones hash criptográficas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Usar las funciones criptográficas para almacenar contraseñas usando Salts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Criptografía</a:t>
            </a:r>
            <a:endParaRPr b="1" sz="3200">
              <a:solidFill>
                <a:srgbClr val="E73263"/>
              </a:solidFill>
            </a:endParaRPr>
          </a:p>
        </p:txBody>
      </p:sp>
      <p:sp>
        <p:nvSpPr>
          <p:cNvPr id="162" name="Google Shape;162;p18"/>
          <p:cNvSpPr txBox="1"/>
          <p:nvPr/>
        </p:nvSpPr>
        <p:spPr>
          <a:xfrm>
            <a:off x="822960" y="1536700"/>
            <a:ext cx="44661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200"/>
              </a:spcBef>
              <a:spcAft>
                <a:spcPts val="0"/>
              </a:spcAft>
              <a:buClr>
                <a:srgbClr val="233A44"/>
              </a:buClr>
              <a:buSzPts val="1400"/>
              <a:buFont typeface="Calibri"/>
              <a:buChar char="●"/>
            </a:pPr>
            <a:r>
              <a:rPr lang="es" sz="1500">
                <a:solidFill>
                  <a:srgbClr val="375FA9"/>
                </a:solidFill>
              </a:rPr>
              <a:t>Técnica utilizada para proteger documentos y datos.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500">
                <a:solidFill>
                  <a:srgbClr val="375FA9"/>
                </a:solidFill>
              </a:rPr>
              <a:t>Funciona por medio del uso de cifras o códigos para escribir de forma confidencial o secreta en documentos y datos que transitan en redes locales o en internet.</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sz="1500">
                <a:solidFill>
                  <a:srgbClr val="375FA9"/>
                </a:solidFill>
              </a:rPr>
              <a:t>Rama inicial de las Matemáticas y que actualmente se utiliza en las ciencias de la computación, que por medio de métodos y técnicas logran hacer ilegible y por  tanto proteger, un mensaje o archivo por medio de un algoritmo, usando una o más claves.</a:t>
            </a:r>
            <a:endParaRPr sz="1300">
              <a:solidFill>
                <a:srgbClr val="233A44"/>
              </a:solidFill>
              <a:latin typeface="Calibri"/>
              <a:ea typeface="Calibri"/>
              <a:cs typeface="Calibri"/>
              <a:sym typeface="Calibri"/>
            </a:endParaRPr>
          </a:p>
        </p:txBody>
      </p:sp>
      <p:pic>
        <p:nvPicPr>
          <p:cNvPr descr="Criptografía" id="163" name="Google Shape;163;p18"/>
          <p:cNvPicPr preferRelativeResize="0"/>
          <p:nvPr/>
        </p:nvPicPr>
        <p:blipFill rotWithShape="1">
          <a:blip r:embed="rId4">
            <a:alphaModFix/>
          </a:blip>
          <a:srcRect b="0" l="0" r="0" t="0"/>
          <a:stretch/>
        </p:blipFill>
        <p:spPr>
          <a:xfrm>
            <a:off x="5538355" y="1886089"/>
            <a:ext cx="3018269" cy="21336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19"/>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a:t>
            </a:r>
            <a:endParaRPr b="1" sz="3200">
              <a:solidFill>
                <a:srgbClr val="E73263"/>
              </a:solidFill>
            </a:endParaRPr>
          </a:p>
        </p:txBody>
      </p:sp>
      <p:sp>
        <p:nvSpPr>
          <p:cNvPr id="169" name="Google Shape;169;p19"/>
          <p:cNvSpPr txBox="1"/>
          <p:nvPr/>
        </p:nvSpPr>
        <p:spPr>
          <a:xfrm>
            <a:off x="822960" y="1495136"/>
            <a:ext cx="7543800" cy="3302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Las funciones hash, conocidas también como “digest” o “de resumen“, son algoritmos que calculan y devuelven una cadena de texto alfanumérica de longitud fija la cual es calculada a partir de una entrada, que puede ser un texto o un archivo binario. </a:t>
            </a:r>
            <a:endParaRPr>
              <a:solidFill>
                <a:srgbClr val="375FA9"/>
              </a:solidFill>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Las hashs:</a:t>
            </a:r>
            <a:endParaRPr>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Son funciones unidireccionales: Teniendo el resultado y conociendo el algoritmo no debe ser posible revertir las operaciones para descifrar el dato de entrada.</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Son funciones determinísticas: Siempre devuelven la misma salida para la misma entrada. </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Pueden generar colisiones: Al ser resúmenes existe la posibilidad de que dos entradas totalmente distintas devuelvan el mismo resultado, es lo que se llama una “colisión“. Teóricamente es imposible crear una función hash sin colisiones, sin embargo, las posibilidades de entrada son infinitas pero las de salida están limitadas a la longitud de la cadena de resumen, coclucuyendo que a mayor longitud de respuesta menor posibilidad de colisión y mayor robustez para el algoritmo.</a:t>
            </a:r>
            <a:endParaRPr sz="12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pic>
        <p:nvPicPr>
          <p:cNvPr descr="U8.3 Funciones HASH" id="174" name="Google Shape;174;p20"/>
          <p:cNvPicPr preferRelativeResize="0"/>
          <p:nvPr/>
        </p:nvPicPr>
        <p:blipFill rotWithShape="1">
          <a:blip r:embed="rId4">
            <a:alphaModFix/>
          </a:blip>
          <a:srcRect b="0" l="0" r="0" t="0"/>
          <a:stretch/>
        </p:blipFill>
        <p:spPr>
          <a:xfrm>
            <a:off x="2119458" y="1702666"/>
            <a:ext cx="4657725" cy="3228975"/>
          </a:xfrm>
          <a:prstGeom prst="rect">
            <a:avLst/>
          </a:prstGeom>
          <a:noFill/>
          <a:ln>
            <a:noFill/>
          </a:ln>
        </p:spPr>
      </p:pic>
      <p:sp>
        <p:nvSpPr>
          <p:cNvPr id="175" name="Google Shape;175;p20"/>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None/>
            </a:pPr>
            <a:r>
              <a:rPr b="1" i="0" lang="es" sz="3200" u="none" cap="none" strike="noStrike">
                <a:solidFill>
                  <a:srgbClr val="E73263"/>
                </a:solidFill>
                <a:latin typeface="Arial"/>
                <a:ea typeface="Arial"/>
                <a:cs typeface="Arial"/>
                <a:sym typeface="Arial"/>
              </a:rPr>
              <a:t>Funciones Hash</a:t>
            </a:r>
            <a:endParaRPr b="1" i="0" sz="3200" u="none" cap="none" strike="noStrike">
              <a:solidFill>
                <a:srgbClr val="E7326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1"/>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181" name="Google Shape;181;p21"/>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Las funciones hash criptográficas son aquellas funciones hash que se utilizan en el área de la criptografía.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 caracterizan por cumplir propiedades que las hacen aptas y atractivas para su uso en sistemas que confían en la criptografía para proveerse de seguridad. Estas propiedades las hacen fuertes frente a posibles ataques maliciosos que quieran romper dicha seguridad.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Una función criptográfica hash es un algoritmo matemático que convierte cualquier conjunto de datos en una nueva serie de caracteres con una longitud fija.</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Sin importar la longitud de los datos de entrada, el valor hash de salida siempre tendrá la misma longitud.</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endParaRPr b="1" sz="3200">
              <a:solidFill>
                <a:srgbClr val="E73263"/>
              </a:solidFill>
            </a:endParaRPr>
          </a:p>
        </p:txBody>
      </p:sp>
      <p:sp>
        <p:nvSpPr>
          <p:cNvPr id="187" name="Google Shape;187;p22"/>
          <p:cNvSpPr txBox="1"/>
          <p:nvPr/>
        </p:nvSpPr>
        <p:spPr>
          <a:xfrm>
            <a:off x="822960" y="1565564"/>
            <a:ext cx="7543800" cy="3294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Propiedades:</a:t>
            </a:r>
            <a:endParaRPr b="1" sz="1500">
              <a:solidFill>
                <a:srgbClr val="375FA9"/>
              </a:solidFill>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El mismo mensaje siempre da como resultado el mismo valor hash.</a:t>
            </a:r>
            <a:endParaRPr sz="1500">
              <a:solidFill>
                <a:srgbClr val="375FA9"/>
              </a:solidFill>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El valor hash se calcula rápidamente.</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No es posible tener dos mensajes con el mismo valor hash.</a:t>
            </a:r>
            <a:endParaRPr sz="1500">
              <a:solidFill>
                <a:srgbClr val="375FA9"/>
              </a:solidFill>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No es posible crear de forma intencional un mensaje que produzca un valor hash dado. </a:t>
            </a:r>
            <a:endParaRPr sz="1300">
              <a:solidFill>
                <a:srgbClr val="233A44"/>
              </a:solidFill>
              <a:latin typeface="Calibri"/>
              <a:ea typeface="Calibri"/>
              <a:cs typeface="Calibri"/>
              <a:sym typeface="Calibri"/>
            </a:endParaRPr>
          </a:p>
          <a:p>
            <a:pPr indent="-342900" lvl="0" marL="482600" rtl="0" algn="just">
              <a:lnSpc>
                <a:spcPct val="90000"/>
              </a:lnSpc>
              <a:spcBef>
                <a:spcPts val="900"/>
              </a:spcBef>
              <a:spcAft>
                <a:spcPts val="0"/>
              </a:spcAft>
              <a:buClr>
                <a:srgbClr val="233A44"/>
              </a:buClr>
              <a:buSzPts val="1400"/>
              <a:buFont typeface="Arial"/>
              <a:buAutoNum type="arabicPeriod"/>
            </a:pPr>
            <a:r>
              <a:rPr lang="es" sz="1500">
                <a:solidFill>
                  <a:srgbClr val="375FA9"/>
                </a:solidFill>
              </a:rPr>
              <a:t>Por muy mínimo que sean los cambios en el mensaje, estos deberían cambiar el valor de hash resultante de manera significativa, de tal forma que parezca no correlacionado con el hash original.</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3"/>
          <p:cNvSpPr txBox="1"/>
          <p:nvPr/>
        </p:nvSpPr>
        <p:spPr>
          <a:xfrm>
            <a:off x="822960" y="79338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Funciones Hash Criptográficas</a:t>
            </a:r>
            <a:br>
              <a:rPr b="1" lang="es" sz="3200">
                <a:solidFill>
                  <a:srgbClr val="E73263"/>
                </a:solidFill>
              </a:rPr>
            </a:br>
            <a:r>
              <a:rPr b="1" lang="es" sz="3200">
                <a:solidFill>
                  <a:srgbClr val="E73263"/>
                </a:solidFill>
              </a:rPr>
              <a:t>Usos</a:t>
            </a:r>
            <a:endParaRPr b="1" sz="3200">
              <a:solidFill>
                <a:srgbClr val="E73263"/>
              </a:solidFill>
            </a:endParaRPr>
          </a:p>
        </p:txBody>
      </p:sp>
      <p:sp>
        <p:nvSpPr>
          <p:cNvPr id="193" name="Google Shape;193;p23"/>
          <p:cNvSpPr txBox="1"/>
          <p:nvPr/>
        </p:nvSpPr>
        <p:spPr>
          <a:xfrm>
            <a:off x="822960" y="1848430"/>
            <a:ext cx="7543800" cy="2855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funciones hash son utilizadas para almacenar contraseñas en una base de datos, evitando que se puedan descifrar inclusive si alguien lograra acceder a la base de datos.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Otro uso fundamental de las hash es asegurar que un archivo no haya sido modificado durante el camino desde su envío: se hace el cálculo del hash antes de enviarlo, al recibirlo se realiza nuevamente el cálculo del hash, si el resultado no es el mismo implica que alguien ha capturado y modificado el archivo, es decir, se ha ejecutado un ataque de intermediario o man in the middle.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funciones hash también se utilizan en los procesos de firma digital de documentos.</a:t>
            </a:r>
            <a:endParaRPr sz="13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