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00887F-1109-4EB9-ACCD-576915FE5034}">
  <a:tblStyle styleId="{3400887F-1109-4EB9-ACCD-576915FE5034}" styleName="Table_0"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163EF5">
              <a:alpha val="40000"/>
            </a:srgb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163EF5">
              <a:alpha val="40000"/>
            </a:srgb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AF7B51"/>
      </a:tcTxStyle>
      <a:tcStyle>
        <a:tcBdr>
          <a:lef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63EF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8e82b792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d8e82b792e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8e82b792e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d8e82b792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8e82b792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d8e82b792e_0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8e82b792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gd8e82b792e_0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8e82b792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gd8e82b792e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8e82b792e_0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d8e82b792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8e82b792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gd8e82b792e_0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8e82b792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d8e82b792e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jpg"/><Relationship Id="rId4" Type="http://schemas.openxmlformats.org/officeDocument/2006/relationships/image" Target="../media/image3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/>
        </p:nvSpPr>
        <p:spPr>
          <a:xfrm>
            <a:off x="822960" y="41808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E83464"/>
                </a:solidFill>
              </a:rPr>
              <a:t>Diagrama de Clases: Agregación y  Composición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822960" y="1556399"/>
            <a:ext cx="75438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Cada agregación es un tipo de asociación.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Cada composición es una forma de agregación.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1925241" y="2625329"/>
            <a:ext cx="4644600" cy="1782300"/>
          </a:xfrm>
          <a:prstGeom prst="rect">
            <a:avLst/>
          </a:prstGeom>
          <a:solidFill>
            <a:srgbClr val="7189F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2412207" y="3003947"/>
            <a:ext cx="4050600" cy="1241700"/>
          </a:xfrm>
          <a:prstGeom prst="rect">
            <a:avLst/>
          </a:prstGeom>
          <a:solidFill>
            <a:srgbClr val="E62F61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2897981" y="3381375"/>
            <a:ext cx="3239700" cy="648900"/>
          </a:xfrm>
          <a:prstGeom prst="rect">
            <a:avLst/>
          </a:prstGeom>
          <a:solidFill>
            <a:srgbClr val="3D4594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2072879" y="2640806"/>
            <a:ext cx="111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Asociación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2681288" y="3003947"/>
            <a:ext cx="111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Agregación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3059907" y="3436144"/>
            <a:ext cx="111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Composción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E83464"/>
                </a:solidFill>
              </a:rPr>
              <a:t>Diagrama de Clases: Agregación </a:t>
            </a:r>
            <a:endParaRPr sz="2600">
              <a:solidFill>
                <a:srgbClr val="E83464"/>
              </a:solidFill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822960" y="1384300"/>
            <a:ext cx="4351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Es un tipo de asociación utilizado para modelar una relación  “whole to its parts” parte-de.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Como se puede observar en el ejemplo, Empresa es una entidad “whole” y Cliente es una parte de la Empresa.  </a:t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Una asociación con una agregación se utiliza para indicar que una clase es parte de otra clase.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En esta asociación, la clase hijo puede permanecer sin su clase padre.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</p:txBody>
      </p:sp>
      <p:graphicFrame>
        <p:nvGraphicFramePr>
          <p:cNvPr id="245" name="Google Shape;245;p25"/>
          <p:cNvGraphicFramePr/>
          <p:nvPr/>
        </p:nvGraphicFramePr>
        <p:xfrm>
          <a:off x="5902037" y="1432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{3400887F-1109-4EB9-ACCD-576915FE5034}</a:tableStyleId>
              </a:tblPr>
              <a:tblGrid>
                <a:gridCol w="2161300"/>
              </a:tblGrid>
              <a:tr h="35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</a:rPr>
                        <a:t>Empresa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2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none" cap="none" strike="noStrike"/>
                        <a:t>-clientes: Array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0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+AddCliente: (cliente:Cliente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6" name="Google Shape;246;p25"/>
          <p:cNvGraphicFramePr/>
          <p:nvPr/>
        </p:nvGraphicFramePr>
        <p:xfrm>
          <a:off x="6336723" y="3127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{3400887F-1109-4EB9-ACCD-576915FE5034}</a:tableStyleId>
              </a:tblPr>
              <a:tblGrid>
                <a:gridCol w="1541325"/>
              </a:tblGrid>
              <a:tr h="2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</a:rPr>
                        <a:t>Cliente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3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Nombre: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Teléfono: String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47" name="Google Shape;2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7917" y="2350499"/>
            <a:ext cx="438150" cy="777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/>
        </p:nvSpPr>
        <p:spPr>
          <a:xfrm>
            <a:off x="822960" y="23573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E83464"/>
                </a:solidFill>
              </a:rPr>
              <a:t>Diagrama de Clases: Composición</a:t>
            </a:r>
            <a:endParaRPr sz="2600">
              <a:solidFill>
                <a:srgbClr val="E83464"/>
              </a:solidFill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822960" y="1583531"/>
            <a:ext cx="51519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La composición implica que los componentes de un objeto sólo pueden pertenecer a un solo objeto agregado, de forma que cuando el objeto agregado es eliminado todas sus partes son eliminadas también.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Para representarla el diamante debe estar relleno.</a:t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En el ejemplo, una Empresa está compuesta por Empleado.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Otra característica a tener en cuenta es que la clase hijo solo puede relacionarse con una instancia de la clase padre.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</p:txBody>
      </p:sp>
      <p:pic>
        <p:nvPicPr>
          <p:cNvPr descr="3" id="254" name="Google Shape;254;p26"/>
          <p:cNvPicPr preferRelativeResize="0"/>
          <p:nvPr/>
        </p:nvPicPr>
        <p:blipFill rotWithShape="1">
          <a:blip r:embed="rId4">
            <a:alphaModFix/>
          </a:blip>
          <a:srcRect b="30134" l="0" r="0" t="28972"/>
          <a:stretch/>
        </p:blipFill>
        <p:spPr>
          <a:xfrm>
            <a:off x="6701847" y="2348345"/>
            <a:ext cx="1371889" cy="9767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26"/>
          <p:cNvGraphicFramePr/>
          <p:nvPr/>
        </p:nvGraphicFramePr>
        <p:xfrm>
          <a:off x="6307137" y="13991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{3400887F-1109-4EB9-ACCD-576915FE5034}</a:tableStyleId>
              </a:tblPr>
              <a:tblGrid>
                <a:gridCol w="2161300"/>
              </a:tblGrid>
              <a:tr h="35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</a:rPr>
                        <a:t>Empresa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2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none" cap="none" strike="noStrike">
                          <a:solidFill>
                            <a:srgbClr val="2D336F"/>
                          </a:solidFill>
                        </a:rPr>
                        <a:t>-clientes: Array</a:t>
                      </a:r>
                      <a:endParaRPr sz="1200" u="none" cap="none" strike="noStrike">
                        <a:solidFill>
                          <a:srgbClr val="2D336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0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2D336F"/>
                          </a:solidFill>
                        </a:rPr>
                        <a:t>+AddCliente: (cliente:Cliente</a:t>
                      </a:r>
                      <a:endParaRPr sz="1200" u="none" cap="none" strike="noStrike">
                        <a:solidFill>
                          <a:srgbClr val="2D336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2D336F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6" name="Google Shape;256;p26"/>
          <p:cNvGraphicFramePr/>
          <p:nvPr/>
        </p:nvGraphicFramePr>
        <p:xfrm>
          <a:off x="6617132" y="32005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{3400887F-1109-4EB9-ACCD-576915FE5034}</a:tableStyleId>
              </a:tblPr>
              <a:tblGrid>
                <a:gridCol w="1541325"/>
              </a:tblGrid>
              <a:tr h="2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</a:rPr>
                        <a:t>Empleado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Nombre: String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/>
        </p:nvSpPr>
        <p:spPr>
          <a:xfrm>
            <a:off x="688413" y="485321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E83464"/>
                </a:solidFill>
              </a:rPr>
              <a:t>Diagrama de Clases: Herencia</a:t>
            </a:r>
            <a:endParaRPr sz="2600">
              <a:solidFill>
                <a:srgbClr val="E83464"/>
              </a:solidFill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4187537" y="1546684"/>
            <a:ext cx="4166700" cy="28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La herencia es la ya conocida relación de generalización y especificación entre clases. </a:t>
            </a:r>
            <a:endParaRPr b="0" i="0" sz="14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En UML la herencia se representa mediante una flecha, cuya punta es un triángulo vacío. </a:t>
            </a:r>
            <a:endParaRPr b="0" i="0" sz="14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La flecha que representa a la herencia va orientada desde la subclase a la superclase.</a:t>
            </a:r>
            <a:endParaRPr/>
          </a:p>
          <a:p>
            <a:pPr indent="-317500" lvl="0" marL="45720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No hay multiplicidad ni roles. Una (Asociación define las reglas de cómo los objetos se pueden relacionar entre ellos).</a:t>
            </a:r>
            <a:endParaRPr b="0" i="0" sz="14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1.bp.blogspot.com/-Mi7_RjTzCwU/VyM6qMVcMjI/AAAAAAAAAfo/S0D_4P39a3Q4S4MVFabUxz1JaG6hKsKGQCKgB/s1600/Ejercicio-Herencia-Java.jpg" id="263" name="Google Shape;26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439" y="1441895"/>
            <a:ext cx="3730098" cy="341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/>
        </p:nvSpPr>
        <p:spPr>
          <a:xfrm>
            <a:off x="822960" y="473576"/>
            <a:ext cx="79176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Diagrama de Clases: D</a:t>
            </a:r>
            <a:r>
              <a:rPr lang="es" sz="3000">
                <a:solidFill>
                  <a:srgbClr val="E83464"/>
                </a:solidFill>
              </a:rPr>
              <a:t>ependencia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822960" y="1717794"/>
            <a:ext cx="42954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Una dependencia se puede definir como una relación semántica entre dos clases en la cual un cambio de un elemento (independiente) puede afectar la semántica de otro (dependiente).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Representación gráfica.  </a:t>
            </a:r>
            <a:endParaRPr sz="1600">
              <a:solidFill>
                <a:srgbClr val="375FA9"/>
              </a:solidFill>
            </a:endParaRPr>
          </a:p>
        </p:txBody>
      </p:sp>
      <p:cxnSp>
        <p:nvCxnSpPr>
          <p:cNvPr id="270" name="Google Shape;270;p28"/>
          <p:cNvCxnSpPr/>
          <p:nvPr/>
        </p:nvCxnSpPr>
        <p:spPr>
          <a:xfrm>
            <a:off x="2594610" y="4003288"/>
            <a:ext cx="2000400" cy="0"/>
          </a:xfrm>
          <a:prstGeom prst="straightConnector1">
            <a:avLst/>
          </a:prstGeom>
          <a:noFill/>
          <a:ln cap="flat" cmpd="sng" w="25400">
            <a:solidFill>
              <a:srgbClr val="E73464"/>
            </a:solidFill>
            <a:prstDash val="dash"/>
            <a:miter lim="800000"/>
            <a:headEnd len="med" w="med" type="none"/>
            <a:tailEnd len="lg" w="lg" type="stealth"/>
          </a:ln>
        </p:spPr>
      </p:cxnSp>
      <p:pic>
        <p:nvPicPr>
          <p:cNvPr descr="UML – Programación Orientada a Objetos" id="271" name="Google Shape;27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4172" y="1717794"/>
            <a:ext cx="2771775" cy="265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/>
        </p:nvSpPr>
        <p:spPr>
          <a:xfrm>
            <a:off x="893411" y="2959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 de Clases - Ejemplo</a:t>
            </a:r>
            <a:endParaRPr sz="3000">
              <a:solidFill>
                <a:srgbClr val="E83464"/>
              </a:solidFill>
            </a:endParaRPr>
          </a:p>
        </p:txBody>
      </p:sp>
      <p:pic>
        <p:nvPicPr>
          <p:cNvPr descr="https://2.bp.blogspot.com/-QXw47BxqVCg/WYOb-bVnBMI/AAAAAAAAIsI/phGLTAFVYecFbvr4ENVkmzqK5A7ss1jdgCK4BGAYYCw/s640/img%2B1.jpg" id="277" name="Google Shape;27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3553" y="1498377"/>
            <a:ext cx="5023517" cy="349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/>
        </p:nvSpPr>
        <p:spPr>
          <a:xfrm>
            <a:off x="842061" y="483094"/>
            <a:ext cx="631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Modelado de Casos de Uso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842061" y="1418582"/>
            <a:ext cx="73434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Un caso de uso detalla un comportamiento esperado del sistema.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Representan los requisitos funcionales del sistema.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	“Un caso de uso especifica un conjunto de secuencias de acciones, incluyendo variantes, que el sistema puede ejecutar y que produce un resultado observable de valor para un particular actor.” 						(Definición en UML)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Describen qué hace el sistema, no cómo lo hace.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Partes de un caso de uso (cdu):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Conjunto de secuencias de acciones.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Actores, roles que pueden jugar los usuarios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Variantes: versiones especializadas, un cdu que extiende a otro o un cdu que incluye a otro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Un caso de uso realiza un trabajo tangible.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/>
        </p:nvSpPr>
        <p:spPr>
          <a:xfrm>
            <a:off x="940683" y="449178"/>
            <a:ext cx="631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Ejemplo de Caso de Uso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1709721" y="1506683"/>
            <a:ext cx="72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Actor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5657545" y="1559045"/>
            <a:ext cx="1394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Caso de uso</a:t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3635915" y="4341991"/>
            <a:ext cx="1272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Asociación</a:t>
            </a:r>
            <a:endParaRPr b="1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4">
            <a:alphaModFix/>
          </a:blip>
          <a:srcRect b="49872" l="0" r="0" t="0"/>
          <a:stretch/>
        </p:blipFill>
        <p:spPr>
          <a:xfrm>
            <a:off x="602672" y="2580900"/>
            <a:ext cx="7793100" cy="9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/>
        </p:nvSpPr>
        <p:spPr>
          <a:xfrm>
            <a:off x="1193946" y="3416219"/>
            <a:ext cx="14625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Responsable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Alquiler vehículo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5941952" y="3416218"/>
            <a:ext cx="9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Gestor del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Alquiler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31"/>
          <p:cNvCxnSpPr/>
          <p:nvPr/>
        </p:nvCxnSpPr>
        <p:spPr>
          <a:xfrm flipH="1" rot="5400000">
            <a:off x="3602437" y="3694142"/>
            <a:ext cx="1143300" cy="1524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163EF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96" name="Google Shape;296;p31"/>
          <p:cNvCxnSpPr/>
          <p:nvPr/>
        </p:nvCxnSpPr>
        <p:spPr>
          <a:xfrm flipH="1" rot="-5400000">
            <a:off x="5937180" y="2221242"/>
            <a:ext cx="835200" cy="145800"/>
          </a:xfrm>
          <a:prstGeom prst="bentConnector3">
            <a:avLst>
              <a:gd fmla="val 82926" name="adj1"/>
            </a:avLst>
          </a:prstGeom>
          <a:noFill/>
          <a:ln cap="flat" cmpd="sng" w="25400">
            <a:solidFill>
              <a:srgbClr val="163EF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97" name="Google Shape;297;p31"/>
          <p:cNvCxnSpPr/>
          <p:nvPr/>
        </p:nvCxnSpPr>
        <p:spPr>
          <a:xfrm rot="5400000">
            <a:off x="1634922" y="2141243"/>
            <a:ext cx="729900" cy="1494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163EF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/>
        </p:nvSpPr>
        <p:spPr>
          <a:xfrm>
            <a:off x="1056604" y="596948"/>
            <a:ext cx="631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Actores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1056604" y="1538514"/>
            <a:ext cx="73629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Representan un conjunto de roles que desempeñan los usuarios de los casos de uso al interaccionar con el sistema.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Roles representados por personas, dispositivos, u otros sistemas.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Un actor puede ser el tiempo (“procesos iniciados automáticamente por el sistema”).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No forman parte del sistema.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Un usuario puede representar diferentes roles.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En la elaboración de un caso de uso pueden interactuar distintos actores.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Un actor puede estar en diferentes casos de uso.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Un actor necesita el caso de uso y participar en este.</a:t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/>
        </p:nvSpPr>
        <p:spPr>
          <a:xfrm>
            <a:off x="1165081" y="633629"/>
            <a:ext cx="631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Actores - Tipos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1300163" y="1667740"/>
            <a:ext cx="67425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75FA9"/>
                </a:solidFill>
              </a:rPr>
              <a:t>Dos tipos de actores: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Principal: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Le solicita al sistema el cumplimiento de un objetivo.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Secundarios: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El sistema los necesita para satisfacer un objetivo.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2: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Modelado y Desarrollo de software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/>
        </p:nvSpPr>
        <p:spPr>
          <a:xfrm>
            <a:off x="654627" y="714591"/>
            <a:ext cx="7471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Propiedades de los casos de uso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654627" y="1821224"/>
            <a:ext cx="7190400" cy="23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iniciados por un actor con un objetivo en mente y es completado con éxito cuando el sistema lo satisface.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Puede incluir secuencias alternativas que llevan al éxito y fracaso en la consecución del objetivo.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El sistema es considerado como una “caja negra” y las interacciones se perciben desde fuera.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El conjunto completo de casos de uso especifica todas las posibles formas de usar el sistema, esto es el comportamiento requerido.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/>
        </p:nvSpPr>
        <p:spPr>
          <a:xfrm>
            <a:off x="957156" y="567426"/>
            <a:ext cx="631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Ejemplo diagrama de casos de uso 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21" name="Google Shape;321;p35"/>
          <p:cNvGrpSpPr/>
          <p:nvPr/>
        </p:nvGrpSpPr>
        <p:grpSpPr>
          <a:xfrm>
            <a:off x="1433513" y="1424814"/>
            <a:ext cx="5928202" cy="3533772"/>
            <a:chOff x="1433513" y="1112314"/>
            <a:chExt cx="5928202" cy="3533772"/>
          </a:xfrm>
        </p:grpSpPr>
        <p:sp>
          <p:nvSpPr>
            <p:cNvPr id="322" name="Google Shape;322;p35"/>
            <p:cNvSpPr/>
            <p:nvPr/>
          </p:nvSpPr>
          <p:spPr>
            <a:xfrm>
              <a:off x="2975854" y="1237380"/>
              <a:ext cx="795300" cy="3894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954992" y="1615920"/>
              <a:ext cx="8865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Reservar Libro</a:t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055144" y="1980333"/>
              <a:ext cx="795300" cy="3882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3042047" y="2405043"/>
              <a:ext cx="9153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Préstamo Libro</a:t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3068836" y="2877722"/>
              <a:ext cx="795300" cy="3882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062039" y="3293327"/>
              <a:ext cx="8721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Devolver Libro</a:t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552575" y="2444676"/>
              <a:ext cx="201300" cy="185700"/>
            </a:xfrm>
            <a:prstGeom prst="ellipse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9" name="Google Shape;329;p35"/>
            <p:cNvCxnSpPr/>
            <p:nvPr/>
          </p:nvCxnSpPr>
          <p:spPr>
            <a:xfrm>
              <a:off x="1653779" y="2622079"/>
              <a:ext cx="1200" cy="1608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35"/>
            <p:cNvCxnSpPr/>
            <p:nvPr/>
          </p:nvCxnSpPr>
          <p:spPr>
            <a:xfrm>
              <a:off x="1497806" y="2664942"/>
              <a:ext cx="301200" cy="12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1" name="Google Shape;331;p35"/>
            <p:cNvSpPr/>
            <p:nvPr/>
          </p:nvSpPr>
          <p:spPr>
            <a:xfrm>
              <a:off x="1433513" y="2782814"/>
              <a:ext cx="429816" cy="194072"/>
            </a:xfrm>
            <a:custGeom>
              <a:rect b="b" l="l" r="r" t="t"/>
              <a:pathLst>
                <a:path extrusionOk="0" h="23" w="47">
                  <a:moveTo>
                    <a:pt x="0" y="23"/>
                  </a:moveTo>
                  <a:lnTo>
                    <a:pt x="24" y="0"/>
                  </a:lnTo>
                  <a:lnTo>
                    <a:pt x="47" y="23"/>
                  </a:lnTo>
                </a:path>
              </a:pathLst>
            </a:cu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1482653" y="2991729"/>
              <a:ext cx="3381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Socio</a:t>
              </a:r>
              <a:endParaRPr/>
            </a:p>
          </p:txBody>
        </p:sp>
        <p:cxnSp>
          <p:nvCxnSpPr>
            <p:cNvPr id="333" name="Google Shape;333;p35"/>
            <p:cNvCxnSpPr/>
            <p:nvPr/>
          </p:nvCxnSpPr>
          <p:spPr>
            <a:xfrm flipH="1" rot="10800000">
              <a:off x="2383632" y="1499292"/>
              <a:ext cx="531000" cy="4989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35"/>
            <p:cNvCxnSpPr/>
            <p:nvPr/>
          </p:nvCxnSpPr>
          <p:spPr>
            <a:xfrm flipH="1">
              <a:off x="1853832" y="1998192"/>
              <a:ext cx="529800" cy="4977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5" name="Google Shape;335;p35"/>
            <p:cNvCxnSpPr/>
            <p:nvPr/>
          </p:nvCxnSpPr>
          <p:spPr>
            <a:xfrm flipH="1" rot="10800000">
              <a:off x="2430066" y="2242242"/>
              <a:ext cx="566700" cy="1941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6" name="Google Shape;336;p35"/>
            <p:cNvCxnSpPr/>
            <p:nvPr/>
          </p:nvCxnSpPr>
          <p:spPr>
            <a:xfrm flipH="1">
              <a:off x="1853766" y="2436342"/>
              <a:ext cx="576300" cy="1941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7" name="Google Shape;337;p35"/>
            <p:cNvCxnSpPr/>
            <p:nvPr/>
          </p:nvCxnSpPr>
          <p:spPr>
            <a:xfrm>
              <a:off x="2430066" y="2917354"/>
              <a:ext cx="566700" cy="1608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8" name="Google Shape;338;p35"/>
            <p:cNvCxnSpPr/>
            <p:nvPr/>
          </p:nvCxnSpPr>
          <p:spPr>
            <a:xfrm rot="10800000">
              <a:off x="1853766" y="2757755"/>
              <a:ext cx="576300" cy="1596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9" name="Google Shape;339;p35"/>
            <p:cNvSpPr/>
            <p:nvPr/>
          </p:nvSpPr>
          <p:spPr>
            <a:xfrm>
              <a:off x="3246944" y="3719835"/>
              <a:ext cx="804900" cy="3882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3119900" y="4145861"/>
              <a:ext cx="11541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Extender Préstamo</a:t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1" name="Google Shape;341;p35"/>
            <p:cNvCxnSpPr/>
            <p:nvPr/>
          </p:nvCxnSpPr>
          <p:spPr>
            <a:xfrm>
              <a:off x="2530079" y="3390032"/>
              <a:ext cx="676200" cy="5238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2" name="Google Shape;342;p35"/>
            <p:cNvCxnSpPr/>
            <p:nvPr/>
          </p:nvCxnSpPr>
          <p:spPr>
            <a:xfrm rot="10800000">
              <a:off x="1853879" y="2867432"/>
              <a:ext cx="676200" cy="5226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3" name="Google Shape;343;p35"/>
            <p:cNvSpPr/>
            <p:nvPr/>
          </p:nvSpPr>
          <p:spPr>
            <a:xfrm>
              <a:off x="4945478" y="1112314"/>
              <a:ext cx="804900" cy="3894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4881779" y="1524758"/>
              <a:ext cx="10644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Préstamo Revista</a:t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901079" y="1380691"/>
              <a:ext cx="201300" cy="185700"/>
            </a:xfrm>
            <a:prstGeom prst="ellipse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6" name="Google Shape;346;p35"/>
            <p:cNvCxnSpPr/>
            <p:nvPr/>
          </p:nvCxnSpPr>
          <p:spPr>
            <a:xfrm>
              <a:off x="6992758" y="1558095"/>
              <a:ext cx="1200" cy="1608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35"/>
            <p:cNvCxnSpPr/>
            <p:nvPr/>
          </p:nvCxnSpPr>
          <p:spPr>
            <a:xfrm>
              <a:off x="6846310" y="1600958"/>
              <a:ext cx="301200" cy="12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" name="Google Shape;348;p35"/>
            <p:cNvSpPr/>
            <p:nvPr/>
          </p:nvSpPr>
          <p:spPr>
            <a:xfrm>
              <a:off x="6782017" y="1718830"/>
              <a:ext cx="429816" cy="194072"/>
            </a:xfrm>
            <a:custGeom>
              <a:rect b="b" l="l" r="r" t="t"/>
              <a:pathLst>
                <a:path extrusionOk="0" h="23" w="47">
                  <a:moveTo>
                    <a:pt x="0" y="23"/>
                  </a:moveTo>
                  <a:lnTo>
                    <a:pt x="23" y="0"/>
                  </a:lnTo>
                  <a:lnTo>
                    <a:pt x="47" y="23"/>
                  </a:lnTo>
                </a:path>
              </a:pathLst>
            </a:cu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755392" y="1958672"/>
              <a:ext cx="5097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Profesor</a:t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4916084" y="1943092"/>
              <a:ext cx="795300" cy="3882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803580" y="2367891"/>
              <a:ext cx="10212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Devolver Revista</a:t>
              </a:r>
              <a:endParaRPr/>
            </a:p>
          </p:txBody>
        </p:sp>
        <p:cxnSp>
          <p:nvCxnSpPr>
            <p:cNvPr id="352" name="Google Shape;352;p35"/>
            <p:cNvCxnSpPr/>
            <p:nvPr/>
          </p:nvCxnSpPr>
          <p:spPr>
            <a:xfrm flipH="1" rot="10800000">
              <a:off x="5785663" y="1718746"/>
              <a:ext cx="987900" cy="3981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3" name="Google Shape;353;p35"/>
            <p:cNvSpPr/>
            <p:nvPr/>
          </p:nvSpPr>
          <p:spPr>
            <a:xfrm>
              <a:off x="6906709" y="2925688"/>
              <a:ext cx="201300" cy="185700"/>
            </a:xfrm>
            <a:prstGeom prst="ellipse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4" name="Google Shape;354;p35"/>
            <p:cNvCxnSpPr/>
            <p:nvPr/>
          </p:nvCxnSpPr>
          <p:spPr>
            <a:xfrm>
              <a:off x="7007913" y="3103092"/>
              <a:ext cx="1200" cy="1692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35"/>
            <p:cNvCxnSpPr/>
            <p:nvPr/>
          </p:nvCxnSpPr>
          <p:spPr>
            <a:xfrm>
              <a:off x="6851940" y="3154288"/>
              <a:ext cx="301200" cy="12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6" name="Google Shape;356;p35"/>
            <p:cNvSpPr/>
            <p:nvPr/>
          </p:nvSpPr>
          <p:spPr>
            <a:xfrm>
              <a:off x="6797171" y="3272160"/>
              <a:ext cx="420291" cy="185738"/>
            </a:xfrm>
            <a:custGeom>
              <a:rect b="b" l="l" r="r" t="t"/>
              <a:pathLst>
                <a:path extrusionOk="0" h="22" w="46">
                  <a:moveTo>
                    <a:pt x="0" y="22"/>
                  </a:moveTo>
                  <a:lnTo>
                    <a:pt x="23" y="0"/>
                  </a:lnTo>
                  <a:lnTo>
                    <a:pt x="46" y="22"/>
                  </a:lnTo>
                </a:path>
              </a:pathLst>
            </a:cu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624315" y="3479645"/>
              <a:ext cx="7374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Bibliotecario</a:t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952000" y="3001889"/>
              <a:ext cx="803700" cy="3882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857656" y="3403555"/>
              <a:ext cx="11718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Actualizar Catálogo</a:t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0" name="Google Shape;360;p35"/>
            <p:cNvCxnSpPr/>
            <p:nvPr/>
          </p:nvCxnSpPr>
          <p:spPr>
            <a:xfrm>
              <a:off x="5793520" y="3197151"/>
              <a:ext cx="985800" cy="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1" name="Google Shape;361;p35"/>
            <p:cNvSpPr/>
            <p:nvPr/>
          </p:nvSpPr>
          <p:spPr>
            <a:xfrm>
              <a:off x="6961478" y="3955579"/>
              <a:ext cx="210600" cy="185700"/>
            </a:xfrm>
            <a:prstGeom prst="ellipse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2" name="Google Shape;362;p35"/>
            <p:cNvCxnSpPr/>
            <p:nvPr/>
          </p:nvCxnSpPr>
          <p:spPr>
            <a:xfrm>
              <a:off x="7062682" y="4132982"/>
              <a:ext cx="1200" cy="1608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35"/>
            <p:cNvCxnSpPr/>
            <p:nvPr/>
          </p:nvCxnSpPr>
          <p:spPr>
            <a:xfrm>
              <a:off x="6906709" y="4175845"/>
              <a:ext cx="310800" cy="1200"/>
            </a:xfrm>
            <a:prstGeom prst="straightConnector1">
              <a:avLst/>
            </a:pr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4" name="Google Shape;364;p35"/>
            <p:cNvSpPr/>
            <p:nvPr/>
          </p:nvSpPr>
          <p:spPr>
            <a:xfrm>
              <a:off x="6851940" y="4293717"/>
              <a:ext cx="420291" cy="194072"/>
            </a:xfrm>
            <a:custGeom>
              <a:rect b="b" l="l" r="r" t="t"/>
              <a:pathLst>
                <a:path extrusionOk="0" h="23" w="46">
                  <a:moveTo>
                    <a:pt x="0" y="23"/>
                  </a:moveTo>
                  <a:lnTo>
                    <a:pt x="23" y="0"/>
                  </a:lnTo>
                  <a:lnTo>
                    <a:pt x="46" y="23"/>
                  </a:lnTo>
                </a:path>
              </a:pathLst>
            </a:custGeom>
            <a:noFill/>
            <a:ln cap="flat" cmpd="sng" w="12700">
              <a:solidFill>
                <a:srgbClr val="233A4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6898375" y="4484386"/>
              <a:ext cx="3381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Socio</a:t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4992823" y="4023444"/>
              <a:ext cx="795300" cy="379800"/>
            </a:xfrm>
            <a:prstGeom prst="ellipse">
              <a:avLst/>
            </a:prstGeom>
            <a:solidFill>
              <a:srgbClr val="FFFFCC"/>
            </a:solidFill>
            <a:ln cap="flat" cmpd="sng" w="12700">
              <a:solidFill>
                <a:srgbClr val="233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5108546" y="4454446"/>
              <a:ext cx="5787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Consultar</a:t>
              </a:r>
              <a:endParaRPr/>
            </a:p>
          </p:txBody>
        </p:sp>
        <p:cxnSp>
          <p:nvCxnSpPr>
            <p:cNvPr id="368" name="Google Shape;368;p35"/>
            <p:cNvCxnSpPr/>
            <p:nvPr/>
          </p:nvCxnSpPr>
          <p:spPr>
            <a:xfrm>
              <a:off x="5866147" y="4241762"/>
              <a:ext cx="985800" cy="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p35"/>
            <p:cNvCxnSpPr/>
            <p:nvPr/>
          </p:nvCxnSpPr>
          <p:spPr>
            <a:xfrm>
              <a:off x="5785662" y="1317162"/>
              <a:ext cx="931500" cy="189000"/>
            </a:xfrm>
            <a:prstGeom prst="straightConnector1">
              <a:avLst/>
            </a:prstGeom>
            <a:noFill/>
            <a:ln cap="sq" cmpd="sng" w="12700">
              <a:solidFill>
                <a:srgbClr val="233A44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/>
          <p:nvPr/>
        </p:nvSpPr>
        <p:spPr>
          <a:xfrm>
            <a:off x="814714" y="511001"/>
            <a:ext cx="690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Relaciones de Casos de uso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36"/>
          <p:cNvSpPr txBox="1"/>
          <p:nvPr/>
        </p:nvSpPr>
        <p:spPr>
          <a:xfrm>
            <a:off x="814714" y="1645992"/>
            <a:ext cx="7404600" cy="29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Tres tipos de relaciones: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700">
                <a:solidFill>
                  <a:srgbClr val="375FA9"/>
                </a:solidFill>
              </a:rPr>
              <a:t>Generalización</a:t>
            </a:r>
            <a:endParaRPr sz="1700">
              <a:solidFill>
                <a:srgbClr val="375FA9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Noto Sans Symbols"/>
              <a:buChar char="▪"/>
            </a:pPr>
            <a:r>
              <a:rPr lang="es">
                <a:solidFill>
                  <a:srgbClr val="375FA9"/>
                </a:solidFill>
              </a:rPr>
              <a:t>Un cdu hereda el comportamiento y significado de otro.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700">
                <a:solidFill>
                  <a:srgbClr val="375FA9"/>
                </a:solidFill>
              </a:rPr>
              <a:t>Inclusión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Noto Sans Symbols"/>
              <a:buChar char="▪"/>
            </a:pPr>
            <a:r>
              <a:rPr lang="es">
                <a:solidFill>
                  <a:srgbClr val="375FA9"/>
                </a:solidFill>
              </a:rPr>
              <a:t>Un cdu base incorpora explícitamente el comportamiento de otro en algún lugar de su secuencia.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700">
                <a:solidFill>
                  <a:srgbClr val="375FA9"/>
                </a:solidFill>
              </a:rPr>
              <a:t>Extensión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Noto Sans Symbols"/>
              <a:buChar char="▪"/>
            </a:pPr>
            <a:r>
              <a:rPr lang="es">
                <a:solidFill>
                  <a:srgbClr val="375FA9"/>
                </a:solidFill>
              </a:rPr>
              <a:t>Un cdu base incorpora implícitamente el comportamiento de otro cdu en el lugar especificado indirectamente por este otro cdu.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/>
        </p:nvSpPr>
        <p:spPr>
          <a:xfrm>
            <a:off x="917592" y="503039"/>
            <a:ext cx="631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Ejemplo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81" name="Google Shape;381;p37"/>
          <p:cNvGrpSpPr/>
          <p:nvPr/>
        </p:nvGrpSpPr>
        <p:grpSpPr>
          <a:xfrm>
            <a:off x="877707" y="1106685"/>
            <a:ext cx="6907082" cy="3533775"/>
            <a:chOff x="916782" y="989410"/>
            <a:chExt cx="6907082" cy="3533775"/>
          </a:xfrm>
        </p:grpSpPr>
        <p:sp>
          <p:nvSpPr>
            <p:cNvPr id="382" name="Google Shape;382;p37"/>
            <p:cNvSpPr/>
            <p:nvPr/>
          </p:nvSpPr>
          <p:spPr>
            <a:xfrm>
              <a:off x="6113264" y="3221463"/>
              <a:ext cx="1710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4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Generalización</a:t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4839892" y="3000375"/>
              <a:ext cx="134540" cy="125016"/>
            </a:xfrm>
            <a:custGeom>
              <a:rect b="b" l="l" r="r" t="t"/>
              <a:pathLst>
                <a:path extrusionOk="0" h="105" w="105">
                  <a:moveTo>
                    <a:pt x="60" y="52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105" y="105"/>
                  </a:lnTo>
                  <a:lnTo>
                    <a:pt x="60" y="52"/>
                  </a:lnTo>
                  <a:close/>
                </a:path>
              </a:pathLst>
            </a:custGeom>
            <a:noFill/>
            <a:ln cap="flat" cmpd="sng" w="19050">
              <a:solidFill>
                <a:srgbClr val="00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4917281" y="3365898"/>
              <a:ext cx="125016" cy="107156"/>
            </a:xfrm>
            <a:custGeom>
              <a:rect b="b" l="l" r="r" t="t"/>
              <a:pathLst>
                <a:path extrusionOk="0" h="90" w="97">
                  <a:moveTo>
                    <a:pt x="7" y="0"/>
                  </a:moveTo>
                  <a:lnTo>
                    <a:pt x="0" y="90"/>
                  </a:lnTo>
                  <a:lnTo>
                    <a:pt x="97" y="38"/>
                  </a:lnTo>
                  <a:lnTo>
                    <a:pt x="7" y="0"/>
                  </a:lnTo>
                  <a:close/>
                </a:path>
              </a:pathLst>
            </a:custGeom>
            <a:noFill/>
            <a:ln cap="flat" cmpd="sng" w="19050">
              <a:solidFill>
                <a:srgbClr val="00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5469731" y="2339579"/>
              <a:ext cx="1790700" cy="634500"/>
            </a:xfrm>
            <a:prstGeom prst="ellipse">
              <a:avLst/>
            </a:prstGeom>
            <a:noFill/>
            <a:ln cap="flat" cmpd="sng" w="19050">
              <a:solidFill>
                <a:srgbClr val="0829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7"/>
            <p:cNvSpPr txBox="1"/>
            <p:nvPr/>
          </p:nvSpPr>
          <p:spPr>
            <a:xfrm>
              <a:off x="5580460" y="2495550"/>
              <a:ext cx="1579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Comprobar clave</a:t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437585" y="3811191"/>
              <a:ext cx="1790700" cy="634500"/>
            </a:xfrm>
            <a:prstGeom prst="ellipse">
              <a:avLst/>
            </a:prstGeom>
            <a:noFill/>
            <a:ln cap="flat" cmpd="sng" w="19050">
              <a:solidFill>
                <a:srgbClr val="0829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7"/>
            <p:cNvSpPr txBox="1"/>
            <p:nvPr/>
          </p:nvSpPr>
          <p:spPr>
            <a:xfrm>
              <a:off x="5547123" y="3949304"/>
              <a:ext cx="1579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Examinar retina</a:t>
              </a:r>
              <a:endParaRPr b="0" i="0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9" name="Google Shape;389;p37"/>
            <p:cNvCxnSpPr/>
            <p:nvPr/>
          </p:nvCxnSpPr>
          <p:spPr>
            <a:xfrm flipH="1">
              <a:off x="4925691" y="2705100"/>
              <a:ext cx="561900" cy="348900"/>
            </a:xfrm>
            <a:prstGeom prst="straightConnector1">
              <a:avLst/>
            </a:prstGeom>
            <a:noFill/>
            <a:ln cap="flat" cmpd="sng" w="19050">
              <a:solidFill>
                <a:srgbClr val="00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37"/>
            <p:cNvCxnSpPr/>
            <p:nvPr/>
          </p:nvCxnSpPr>
          <p:spPr>
            <a:xfrm rot="10800000">
              <a:off x="4983901" y="3455073"/>
              <a:ext cx="464400" cy="625200"/>
            </a:xfrm>
            <a:prstGeom prst="straightConnector1">
              <a:avLst/>
            </a:prstGeom>
            <a:noFill/>
            <a:ln cap="flat" cmpd="sng" w="19050">
              <a:solidFill>
                <a:srgbClr val="00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91" name="Google Shape;391;p37"/>
            <p:cNvGrpSpPr/>
            <p:nvPr/>
          </p:nvGrpSpPr>
          <p:grpSpPr>
            <a:xfrm>
              <a:off x="916782" y="1453754"/>
              <a:ext cx="4023122" cy="3069431"/>
              <a:chOff x="289" y="1236"/>
              <a:chExt cx="3379" cy="2578"/>
            </a:xfrm>
          </p:grpSpPr>
          <p:sp>
            <p:nvSpPr>
              <p:cNvPr id="392" name="Google Shape;392;p37"/>
              <p:cNvSpPr txBox="1"/>
              <p:nvPr/>
            </p:nvSpPr>
            <p:spPr>
              <a:xfrm>
                <a:off x="2292" y="2626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200" u="none" cap="none" strike="noStrike">
                    <a:solidFill>
                      <a:srgbClr val="375FA9"/>
                    </a:solidFill>
                    <a:latin typeface="Arial"/>
                    <a:ea typeface="Arial"/>
                    <a:cs typeface="Arial"/>
                    <a:sym typeface="Arial"/>
                  </a:rPr>
                  <a:t>Validar Usuario</a:t>
                </a:r>
                <a:endParaRPr/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>
                <a:off x="2168" y="2503"/>
                <a:ext cx="1500" cy="600"/>
              </a:xfrm>
              <a:prstGeom prst="ellipse">
                <a:avLst/>
              </a:prstGeom>
              <a:noFill/>
              <a:ln cap="flat" cmpd="sng" w="19050">
                <a:solidFill>
                  <a:srgbClr val="0829C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4" name="Google Shape;394;p37"/>
              <p:cNvGrpSpPr/>
              <p:nvPr/>
            </p:nvGrpSpPr>
            <p:grpSpPr>
              <a:xfrm>
                <a:off x="1023" y="1236"/>
                <a:ext cx="1624" cy="600"/>
                <a:chOff x="848" y="1140"/>
                <a:chExt cx="1500" cy="600"/>
              </a:xfrm>
            </p:grpSpPr>
            <p:sp>
              <p:nvSpPr>
                <p:cNvPr id="395" name="Google Shape;395;p37"/>
                <p:cNvSpPr/>
                <p:nvPr/>
              </p:nvSpPr>
              <p:spPr>
                <a:xfrm>
                  <a:off x="848" y="1140"/>
                  <a:ext cx="1500" cy="6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0829C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375FA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37"/>
                <p:cNvSpPr txBox="1"/>
                <p:nvPr/>
              </p:nvSpPr>
              <p:spPr>
                <a:xfrm>
                  <a:off x="1023" y="1263"/>
                  <a:ext cx="9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s" sz="1200" u="none" cap="none" strike="noStrike">
                      <a:solidFill>
                        <a:srgbClr val="375FA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Hacer Pedido</a:t>
                  </a:r>
                  <a:endParaRPr/>
                </a:p>
              </p:txBody>
            </p:sp>
          </p:grpSp>
          <p:sp>
            <p:nvSpPr>
              <p:cNvPr id="397" name="Google Shape;397;p37"/>
              <p:cNvSpPr/>
              <p:nvPr/>
            </p:nvSpPr>
            <p:spPr>
              <a:xfrm>
                <a:off x="289" y="3214"/>
                <a:ext cx="1500" cy="600"/>
              </a:xfrm>
              <a:prstGeom prst="ellipse">
                <a:avLst/>
              </a:prstGeom>
              <a:noFill/>
              <a:ln cap="flat" cmpd="sng" w="19050">
                <a:solidFill>
                  <a:srgbClr val="0829C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7"/>
              <p:cNvSpPr txBox="1"/>
              <p:nvPr/>
            </p:nvSpPr>
            <p:spPr>
              <a:xfrm>
                <a:off x="446" y="334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200" u="none" cap="none" strike="noStrike">
                    <a:solidFill>
                      <a:srgbClr val="375FA9"/>
                    </a:solidFill>
                    <a:latin typeface="Arial"/>
                    <a:ea typeface="Arial"/>
                    <a:cs typeface="Arial"/>
                    <a:sym typeface="Arial"/>
                  </a:rPr>
                  <a:t>Seguir Pedido</a:t>
                </a:r>
                <a:endParaRPr/>
              </a:p>
            </p:txBody>
          </p:sp>
        </p:grpSp>
        <p:sp>
          <p:nvSpPr>
            <p:cNvPr id="399" name="Google Shape;399;p37"/>
            <p:cNvSpPr txBox="1"/>
            <p:nvPr/>
          </p:nvSpPr>
          <p:spPr>
            <a:xfrm>
              <a:off x="3700463" y="1737122"/>
              <a:ext cx="128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(establecer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prioridad)</a:t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5194697" y="1364457"/>
              <a:ext cx="1837200" cy="673800"/>
            </a:xfrm>
            <a:prstGeom prst="ellipse">
              <a:avLst/>
            </a:prstGeom>
            <a:noFill/>
            <a:ln cap="flat" cmpd="sng" w="19050">
              <a:solidFill>
                <a:srgbClr val="0829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7"/>
            <p:cNvSpPr txBox="1"/>
            <p:nvPr/>
          </p:nvSpPr>
          <p:spPr>
            <a:xfrm>
              <a:off x="5326856" y="1472549"/>
              <a:ext cx="161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Hacer Pedido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2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Urgente</a:t>
              </a:r>
              <a:endParaRPr b="0" i="0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2" name="Google Shape;402;p37"/>
            <p:cNvCxnSpPr/>
            <p:nvPr/>
          </p:nvCxnSpPr>
          <p:spPr>
            <a:xfrm flipH="1">
              <a:off x="3571979" y="1722835"/>
              <a:ext cx="1625100" cy="1200"/>
            </a:xfrm>
            <a:prstGeom prst="straightConnector1">
              <a:avLst/>
            </a:prstGeom>
            <a:noFill/>
            <a:ln cap="flat" cmpd="sng" w="28575">
              <a:solidFill>
                <a:srgbClr val="E62F61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403" name="Google Shape;403;p37"/>
            <p:cNvSpPr txBox="1"/>
            <p:nvPr/>
          </p:nvSpPr>
          <p:spPr>
            <a:xfrm>
              <a:off x="3748088" y="1333500"/>
              <a:ext cx="1056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E73364"/>
                  </a:solidFill>
                  <a:latin typeface="Arial"/>
                  <a:ea typeface="Arial"/>
                  <a:cs typeface="Arial"/>
                  <a:sym typeface="Arial"/>
                </a:rPr>
                <a:t>«extend»</a:t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5326856" y="989410"/>
              <a:ext cx="116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4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Extensión</a:t>
              </a:r>
              <a:endParaRPr/>
            </a:p>
          </p:txBody>
        </p:sp>
        <p:cxnSp>
          <p:nvCxnSpPr>
            <p:cNvPr id="405" name="Google Shape;405;p37"/>
            <p:cNvCxnSpPr>
              <a:stCxn id="404" idx="1"/>
              <a:endCxn id="403" idx="0"/>
            </p:cNvCxnSpPr>
            <p:nvPr/>
          </p:nvCxnSpPr>
          <p:spPr>
            <a:xfrm flipH="1">
              <a:off x="4276256" y="1143310"/>
              <a:ext cx="1050600" cy="190200"/>
            </a:xfrm>
            <a:prstGeom prst="curvedConnector2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06" name="Google Shape;406;p37"/>
            <p:cNvCxnSpPr/>
            <p:nvPr/>
          </p:nvCxnSpPr>
          <p:spPr>
            <a:xfrm>
              <a:off x="2749154" y="2081212"/>
              <a:ext cx="865500" cy="891900"/>
            </a:xfrm>
            <a:prstGeom prst="straightConnector1">
              <a:avLst/>
            </a:prstGeom>
            <a:noFill/>
            <a:ln cap="flat" cmpd="sng" w="34925">
              <a:solidFill>
                <a:srgbClr val="00008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407" name="Google Shape;407;p37"/>
            <p:cNvSpPr/>
            <p:nvPr/>
          </p:nvSpPr>
          <p:spPr>
            <a:xfrm>
              <a:off x="3246835" y="2320529"/>
              <a:ext cx="116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«include»</a:t>
              </a:r>
              <a:endParaRPr/>
            </a:p>
          </p:txBody>
        </p:sp>
        <p:cxnSp>
          <p:nvCxnSpPr>
            <p:cNvPr id="408" name="Google Shape;408;p37"/>
            <p:cNvCxnSpPr/>
            <p:nvPr/>
          </p:nvCxnSpPr>
          <p:spPr>
            <a:xfrm flipH="1" rot="10800000">
              <a:off x="2038350" y="3508781"/>
              <a:ext cx="1344300" cy="303600"/>
            </a:xfrm>
            <a:prstGeom prst="straightConnector1">
              <a:avLst/>
            </a:prstGeom>
            <a:noFill/>
            <a:ln cap="flat" cmpd="sng" w="34925">
              <a:solidFill>
                <a:srgbClr val="00008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409" name="Google Shape;409;p37"/>
            <p:cNvSpPr/>
            <p:nvPr/>
          </p:nvSpPr>
          <p:spPr>
            <a:xfrm>
              <a:off x="2761060" y="3765947"/>
              <a:ext cx="116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«include»</a:t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945234" y="2779216"/>
              <a:ext cx="116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40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Inclusión</a:t>
              </a:r>
              <a:endParaRPr/>
            </a:p>
          </p:txBody>
        </p:sp>
        <p:cxnSp>
          <p:nvCxnSpPr>
            <p:cNvPr id="411" name="Google Shape;411;p37"/>
            <p:cNvCxnSpPr/>
            <p:nvPr/>
          </p:nvCxnSpPr>
          <p:spPr>
            <a:xfrm flipH="1" rot="10800000">
              <a:off x="2069902" y="2333720"/>
              <a:ext cx="912900" cy="578400"/>
            </a:xfrm>
            <a:prstGeom prst="bentConnector3">
              <a:avLst>
                <a:gd fmla="val 50000" name="adj1"/>
              </a:avLst>
            </a:prstGeom>
            <a:noFill/>
            <a:ln cap="flat" cmpd="sng" w="25400">
              <a:solidFill>
                <a:srgbClr val="163EF5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412" name="Google Shape;412;p37"/>
            <p:cNvCxnSpPr/>
            <p:nvPr/>
          </p:nvCxnSpPr>
          <p:spPr>
            <a:xfrm>
              <a:off x="2072419" y="3024782"/>
              <a:ext cx="882000" cy="538800"/>
            </a:xfrm>
            <a:prstGeom prst="bentConnector3">
              <a:avLst>
                <a:gd fmla="val 50000" name="adj1"/>
              </a:avLst>
            </a:prstGeom>
            <a:noFill/>
            <a:ln cap="flat" cmpd="sng" w="25400">
              <a:solidFill>
                <a:srgbClr val="163EF5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413" name="Google Shape;413;p37"/>
            <p:cNvCxnSpPr/>
            <p:nvPr/>
          </p:nvCxnSpPr>
          <p:spPr>
            <a:xfrm rot="10800000">
              <a:off x="5152952" y="2948084"/>
              <a:ext cx="1038300" cy="322500"/>
            </a:xfrm>
            <a:prstGeom prst="bentConnector3">
              <a:avLst>
                <a:gd fmla="val 39992" name="adj1"/>
              </a:avLst>
            </a:prstGeom>
            <a:noFill/>
            <a:ln cap="flat" cmpd="sng" w="25400">
              <a:solidFill>
                <a:srgbClr val="163EF5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414" name="Google Shape;414;p37"/>
            <p:cNvCxnSpPr/>
            <p:nvPr/>
          </p:nvCxnSpPr>
          <p:spPr>
            <a:xfrm flipH="1">
              <a:off x="5251989" y="3490470"/>
              <a:ext cx="934500" cy="263100"/>
            </a:xfrm>
            <a:prstGeom prst="bentConnector3">
              <a:avLst>
                <a:gd fmla="val 42218" name="adj1"/>
              </a:avLst>
            </a:prstGeom>
            <a:noFill/>
            <a:ln cap="flat" cmpd="sng" w="25400">
              <a:solidFill>
                <a:srgbClr val="163EF5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/>
          <p:nvPr/>
        </p:nvSpPr>
        <p:spPr>
          <a:xfrm>
            <a:off x="943299" y="884974"/>
            <a:ext cx="657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Construcción de casos de uso - Pasos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1271587" y="1991606"/>
            <a:ext cx="6244800" cy="23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82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Arial"/>
              <a:buAutoNum type="arabicPeriod"/>
            </a:pPr>
            <a:r>
              <a:rPr lang="es" sz="1500">
                <a:solidFill>
                  <a:srgbClr val="375FA9"/>
                </a:solidFill>
              </a:rPr>
              <a:t>Identificar los usuarios del sistema.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Arial"/>
              <a:buAutoNum type="arabicPeriod"/>
            </a:pPr>
            <a:r>
              <a:rPr lang="es" sz="1500">
                <a:solidFill>
                  <a:srgbClr val="375FA9"/>
                </a:solidFill>
              </a:rPr>
              <a:t>Encontrar todos los roles que representan los usuarios y que son importantes al sistema.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Arial"/>
              <a:buAutoNum type="arabicPeriod"/>
            </a:pPr>
            <a:r>
              <a:rPr lang="es" sz="1500">
                <a:solidFill>
                  <a:srgbClr val="375FA9"/>
                </a:solidFill>
              </a:rPr>
              <a:t>Identificar para cada rol todas las formas de interactuar con el sistema.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Arial"/>
              <a:buAutoNum type="arabicPeriod"/>
            </a:pPr>
            <a:r>
              <a:rPr lang="es" sz="1500">
                <a:solidFill>
                  <a:srgbClr val="375FA9"/>
                </a:solidFill>
              </a:rPr>
              <a:t>Por cada objetivo crear un caso de uso.</a:t>
            </a:r>
            <a:endParaRPr sz="1500">
              <a:solidFill>
                <a:srgbClr val="375FA9"/>
              </a:solidFill>
            </a:endParaRPr>
          </a:p>
          <a:p>
            <a:pPr indent="-342900" lvl="0" marL="482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Arial"/>
              <a:buAutoNum type="arabicPeriod"/>
            </a:pPr>
            <a:r>
              <a:rPr lang="es" sz="1500">
                <a:solidFill>
                  <a:srgbClr val="375FA9"/>
                </a:solidFill>
              </a:rPr>
              <a:t>Estructurar los casos de uso.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Arial"/>
              <a:buAutoNum type="arabicPeriod"/>
            </a:pPr>
            <a:r>
              <a:rPr lang="es" sz="1500">
                <a:solidFill>
                  <a:srgbClr val="375FA9"/>
                </a:solidFill>
              </a:rPr>
              <a:t>Revisar y validar con el usuario.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5625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Diseñar un sistema de software basado en una metodología de desarrollo a partir de requerimientos funcionales de un tercero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989214" y="50589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 de Clases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989214" y="1836982"/>
            <a:ext cx="70593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Los diagramas de clase muestran la vista estática de un conjunto de clases, interfaces,  colaboraciones y sus relaciones.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los diagramas más comunes y por tanto más utilizados en lo que respecta al modelado de sistemas orientados a objetos</a:t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805296" y="47472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Partes del Diagrama de Clases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966355" y="1924628"/>
            <a:ext cx="72216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Atributos: Características de una clase.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Operaciones: Comportamiento de una clase.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Asociación: Relación entre clases.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Herencia: Organización de las definiciones de la clase para simplificar y facilitar su implementación.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457189" y="93204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Todos los diagramas soportan el Diagrama de Clases</a:t>
            </a:r>
            <a:endParaRPr sz="3000">
              <a:solidFill>
                <a:srgbClr val="E83464"/>
              </a:solidFill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1573400" y="1977117"/>
            <a:ext cx="6266138" cy="2992001"/>
            <a:chOff x="1438275" y="1638567"/>
            <a:chExt cx="6266138" cy="2992001"/>
          </a:xfrm>
        </p:grpSpPr>
        <p:sp>
          <p:nvSpPr>
            <p:cNvPr id="175" name="Google Shape;175;p20"/>
            <p:cNvSpPr/>
            <p:nvPr/>
          </p:nvSpPr>
          <p:spPr>
            <a:xfrm>
              <a:off x="3869531" y="2301479"/>
              <a:ext cx="1134600" cy="648900"/>
            </a:xfrm>
            <a:prstGeom prst="rect">
              <a:avLst/>
            </a:prstGeom>
            <a:noFill/>
            <a:ln cap="flat" cmpd="sng" w="9525">
              <a:solidFill>
                <a:srgbClr val="3D45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3977879" y="2409825"/>
              <a:ext cx="920400" cy="415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Diagrama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 Clase</a:t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3166468" y="3981668"/>
              <a:ext cx="1134600" cy="648900"/>
            </a:xfrm>
            <a:prstGeom prst="rect">
              <a:avLst/>
            </a:prstGeom>
            <a:noFill/>
            <a:ln cap="flat" cmpd="sng" w="9525">
              <a:solidFill>
                <a:srgbClr val="3D45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5004196" y="3976688"/>
              <a:ext cx="1496700" cy="648900"/>
            </a:xfrm>
            <a:prstGeom prst="rect">
              <a:avLst/>
            </a:prstGeom>
            <a:noFill/>
            <a:ln cap="flat" cmpd="sng" w="9525">
              <a:solidFill>
                <a:srgbClr val="3D45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6462713" y="3124169"/>
              <a:ext cx="1241700" cy="648900"/>
            </a:xfrm>
            <a:prstGeom prst="rect">
              <a:avLst/>
            </a:prstGeom>
            <a:noFill/>
            <a:ln cap="flat" cmpd="sng" w="9525">
              <a:solidFill>
                <a:srgbClr val="3D45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6206836" y="1638567"/>
              <a:ext cx="1134600" cy="648900"/>
            </a:xfrm>
            <a:prstGeom prst="rect">
              <a:avLst/>
            </a:prstGeom>
            <a:noFill/>
            <a:ln cap="flat" cmpd="sng" w="9525">
              <a:solidFill>
                <a:srgbClr val="3D45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438275" y="3261825"/>
              <a:ext cx="1404900" cy="648900"/>
            </a:xfrm>
            <a:prstGeom prst="rect">
              <a:avLst/>
            </a:prstGeom>
            <a:noFill/>
            <a:ln cap="flat" cmpd="sng" w="9525">
              <a:solidFill>
                <a:srgbClr val="3D45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1636216" y="1784399"/>
              <a:ext cx="1134600" cy="648900"/>
            </a:xfrm>
            <a:prstGeom prst="rect">
              <a:avLst/>
            </a:prstGeom>
            <a:noFill/>
            <a:ln cap="flat" cmpd="sng" w="9525">
              <a:solidFill>
                <a:srgbClr val="3D45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3258014" y="4093384"/>
              <a:ext cx="1002300" cy="415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Diagrama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 Estados</a:t>
              </a:r>
              <a:endParaRPr/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5051749" y="4093384"/>
              <a:ext cx="1410900" cy="415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Diagrama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 Colaboración</a:t>
              </a:r>
              <a:endParaRPr/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6500772" y="3240865"/>
              <a:ext cx="1165800" cy="415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Diagrama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 Secuencia</a:t>
              </a:r>
              <a:endParaRPr/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6315184" y="1745723"/>
              <a:ext cx="1002300" cy="415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Diagrama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 Objetos</a:t>
              </a:r>
              <a:endParaRPr/>
            </a:p>
          </p:txBody>
        </p:sp>
        <p:sp>
          <p:nvSpPr>
            <p:cNvPr id="187" name="Google Shape;187;p20"/>
            <p:cNvSpPr txBox="1"/>
            <p:nvPr/>
          </p:nvSpPr>
          <p:spPr>
            <a:xfrm>
              <a:off x="1486022" y="3373432"/>
              <a:ext cx="1329300" cy="415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Diagrama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de Actividades</a:t>
              </a:r>
              <a:endParaRPr/>
            </a:p>
          </p:txBody>
        </p:sp>
        <p:sp>
          <p:nvSpPr>
            <p:cNvPr id="188" name="Google Shape;188;p20"/>
            <p:cNvSpPr txBox="1"/>
            <p:nvPr/>
          </p:nvSpPr>
          <p:spPr>
            <a:xfrm>
              <a:off x="1777226" y="1940886"/>
              <a:ext cx="838800" cy="415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Casos 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050" u="none" cap="none" strike="noStrike">
                  <a:solidFill>
                    <a:srgbClr val="375FA9"/>
                  </a:solidFill>
                  <a:latin typeface="Arial"/>
                  <a:ea typeface="Arial"/>
                  <a:cs typeface="Arial"/>
                  <a:sym typeface="Arial"/>
                </a:rPr>
                <a:t>Uso</a:t>
              </a:r>
              <a:endParaRPr/>
            </a:p>
          </p:txBody>
        </p:sp>
        <p:cxnSp>
          <p:nvCxnSpPr>
            <p:cNvPr id="189" name="Google Shape;189;p20"/>
            <p:cNvCxnSpPr/>
            <p:nvPr/>
          </p:nvCxnSpPr>
          <p:spPr>
            <a:xfrm flipH="1" rot="10800000">
              <a:off x="2087166" y="2752724"/>
              <a:ext cx="1782300" cy="5091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90" name="Google Shape;190;p20"/>
            <p:cNvCxnSpPr/>
            <p:nvPr/>
          </p:nvCxnSpPr>
          <p:spPr>
            <a:xfrm>
              <a:off x="2770882" y="1978819"/>
              <a:ext cx="1098600" cy="4311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91" name="Google Shape;191;p20"/>
            <p:cNvCxnSpPr/>
            <p:nvPr/>
          </p:nvCxnSpPr>
          <p:spPr>
            <a:xfrm flipH="1">
              <a:off x="5024235" y="1978819"/>
              <a:ext cx="1182600" cy="4554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92" name="Google Shape;192;p20"/>
            <p:cNvCxnSpPr/>
            <p:nvPr/>
          </p:nvCxnSpPr>
          <p:spPr>
            <a:xfrm rot="10800000">
              <a:off x="5004163" y="2715268"/>
              <a:ext cx="2009700" cy="4089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93" name="Google Shape;193;p20"/>
            <p:cNvCxnSpPr/>
            <p:nvPr/>
          </p:nvCxnSpPr>
          <p:spPr>
            <a:xfrm rot="10800000">
              <a:off x="4518453" y="2950387"/>
              <a:ext cx="1024500" cy="10263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94" name="Google Shape;194;p20"/>
            <p:cNvCxnSpPr/>
            <p:nvPr/>
          </p:nvCxnSpPr>
          <p:spPr>
            <a:xfrm flipH="1" rot="10800000">
              <a:off x="3734992" y="2962267"/>
              <a:ext cx="634500" cy="10194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997473" y="593496"/>
            <a:ext cx="703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Relaciones entre Clases</a:t>
            </a:r>
            <a:endParaRPr b="0" i="0" sz="3000" u="none" cap="none" strike="noStrike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2318" y="1450746"/>
            <a:ext cx="4811830" cy="337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/>
        </p:nvSpPr>
        <p:spPr>
          <a:xfrm>
            <a:off x="635923" y="29620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 de Clases: Asociaciones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771006" y="1602509"/>
            <a:ext cx="7543800" cy="2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El objetivo de la asociación es mostrar cómo los objetos de una clase se relacionan con objetos de otra clase. Por ejemplo: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○"/>
            </a:pPr>
            <a:r>
              <a:rPr lang="es" sz="1300">
                <a:solidFill>
                  <a:srgbClr val="375FA9"/>
                </a:solidFill>
              </a:rPr>
              <a:t>Una persona tiene un perro</a:t>
            </a:r>
            <a:endParaRPr sz="1300">
              <a:solidFill>
                <a:srgbClr val="375FA9"/>
              </a:solidFill>
            </a:endParaRPr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○"/>
            </a:pPr>
            <a:r>
              <a:rPr lang="es" sz="1300">
                <a:solidFill>
                  <a:srgbClr val="375FA9"/>
                </a:solidFill>
              </a:rPr>
              <a:t>Una persona cuida un perro</a:t>
            </a:r>
            <a:endParaRPr sz="1300">
              <a:solidFill>
                <a:srgbClr val="375FA9"/>
              </a:solidFill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5FA9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Multiplicidad: Detalla cuántos objetos van a participar en la relación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5FA9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La dirección en las flechas de la asociación determinan en </a:t>
            </a:r>
            <a:r>
              <a:rPr lang="es" sz="1300">
                <a:solidFill>
                  <a:srgbClr val="375FA9"/>
                </a:solidFill>
              </a:rPr>
              <a:t>qué</a:t>
            </a:r>
            <a:r>
              <a:rPr lang="es" sz="1300">
                <a:solidFill>
                  <a:srgbClr val="375FA9"/>
                </a:solidFill>
              </a:rPr>
              <a:t> dirección puede </a:t>
            </a:r>
            <a:r>
              <a:rPr lang="es" sz="1300">
                <a:solidFill>
                  <a:srgbClr val="375FA9"/>
                </a:solidFill>
              </a:rPr>
              <a:t>recorrer</a:t>
            </a:r>
            <a:r>
              <a:rPr lang="es" sz="1300">
                <a:solidFill>
                  <a:srgbClr val="375FA9"/>
                </a:solidFill>
              </a:rPr>
              <a:t> una asociación en el momento de la ejecución. 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5FA9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Una asociación sin flechas significa que se puede ir de un objeto a otro y viceversa.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5FA9"/>
              </a:solidFill>
            </a:endParaRPr>
          </a:p>
        </p:txBody>
      </p:sp>
      <p:grpSp>
        <p:nvGrpSpPr>
          <p:cNvPr id="207" name="Google Shape;207;p22"/>
          <p:cNvGrpSpPr/>
          <p:nvPr/>
        </p:nvGrpSpPr>
        <p:grpSpPr>
          <a:xfrm>
            <a:off x="1480317" y="3971901"/>
            <a:ext cx="4281190" cy="981075"/>
            <a:chOff x="2182092" y="3699451"/>
            <a:chExt cx="4281190" cy="981075"/>
          </a:xfrm>
        </p:grpSpPr>
        <p:pic>
          <p:nvPicPr>
            <p:cNvPr id="208" name="Google Shape;20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79619" y="3699451"/>
              <a:ext cx="228600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2"/>
            <p:cNvSpPr/>
            <p:nvPr/>
          </p:nvSpPr>
          <p:spPr>
            <a:xfrm>
              <a:off x="5278582" y="3967810"/>
              <a:ext cx="1184700" cy="4443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Perro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2182092" y="3969360"/>
              <a:ext cx="1184700" cy="4443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Persona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/>
        </p:nvSpPr>
        <p:spPr>
          <a:xfrm>
            <a:off x="853093" y="1694637"/>
            <a:ext cx="72612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Una clase puede asociarse con sí misma.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 que significa que una instancia de la clase está relacionada con otra instancia de la misma clase, más no,  que la instancia está relacionada consigo misma. </a:t>
            </a:r>
            <a:endParaRPr>
              <a:solidFill>
                <a:srgbClr val="375FA9"/>
              </a:solidFill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668738" y="337041"/>
            <a:ext cx="81984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E83464"/>
                </a:solidFill>
              </a:rPr>
              <a:t>Diagrama de Clases: Asociación Reflexiva</a:t>
            </a:r>
            <a:endParaRPr sz="2600">
              <a:solidFill>
                <a:srgbClr val="E83464"/>
              </a:solidFill>
            </a:endParaRPr>
          </a:p>
        </p:txBody>
      </p:sp>
      <p:graphicFrame>
        <p:nvGraphicFramePr>
          <p:cNvPr id="217" name="Google Shape;217;p23"/>
          <p:cNvGraphicFramePr/>
          <p:nvPr/>
        </p:nvGraphicFramePr>
        <p:xfrm>
          <a:off x="1773383" y="3136040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986FF"/>
                    </a:gs>
                    <a:gs pos="35000">
                      <a:srgbClr val="A2A8FF"/>
                    </a:gs>
                    <a:gs pos="100000">
                      <a:srgbClr val="D7DBFF"/>
                    </a:gs>
                  </a:gsLst>
                  <a:lin ang="16200038" scaled="0"/>
                </a:gradFill>
                <a:tableStyleId>{3400887F-1109-4EB9-ACCD-576915FE5034}</a:tableStyleId>
              </a:tblPr>
              <a:tblGrid>
                <a:gridCol w="1541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</a:rPr>
                        <a:t>Empleado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9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Nombre: String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18" name="Google Shape;218;p23"/>
          <p:cNvCxnSpPr/>
          <p:nvPr/>
        </p:nvCxnSpPr>
        <p:spPr>
          <a:xfrm>
            <a:off x="3314701" y="3570406"/>
            <a:ext cx="1049400" cy="0"/>
          </a:xfrm>
          <a:prstGeom prst="straightConnector1">
            <a:avLst/>
          </a:prstGeom>
          <a:noFill/>
          <a:ln cap="flat" cmpd="sng" w="25400">
            <a:solidFill>
              <a:srgbClr val="D956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19" name="Google Shape;219;p23"/>
          <p:cNvCxnSpPr/>
          <p:nvPr/>
        </p:nvCxnSpPr>
        <p:spPr>
          <a:xfrm>
            <a:off x="4364182" y="3571126"/>
            <a:ext cx="0" cy="915900"/>
          </a:xfrm>
          <a:prstGeom prst="straightConnector1">
            <a:avLst/>
          </a:prstGeom>
          <a:noFill/>
          <a:ln cap="flat" cmpd="sng" w="25400">
            <a:solidFill>
              <a:srgbClr val="D956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0" name="Google Shape;220;p23"/>
          <p:cNvCxnSpPr/>
          <p:nvPr/>
        </p:nvCxnSpPr>
        <p:spPr>
          <a:xfrm>
            <a:off x="2878282" y="4477296"/>
            <a:ext cx="1485900" cy="0"/>
          </a:xfrm>
          <a:prstGeom prst="straightConnector1">
            <a:avLst/>
          </a:prstGeom>
          <a:noFill/>
          <a:ln cap="flat" cmpd="sng" w="25400">
            <a:solidFill>
              <a:srgbClr val="D956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1" name="Google Shape;221;p23"/>
          <p:cNvCxnSpPr/>
          <p:nvPr/>
        </p:nvCxnSpPr>
        <p:spPr>
          <a:xfrm flipH="1">
            <a:off x="2878309" y="4106550"/>
            <a:ext cx="6900" cy="370800"/>
          </a:xfrm>
          <a:prstGeom prst="straightConnector1">
            <a:avLst/>
          </a:prstGeom>
          <a:noFill/>
          <a:ln cap="flat" cmpd="sng" w="25400">
            <a:solidFill>
              <a:srgbClr val="D956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22" name="Google Shape;222;p23"/>
          <p:cNvSpPr txBox="1"/>
          <p:nvPr/>
        </p:nvSpPr>
        <p:spPr>
          <a:xfrm>
            <a:off x="3286206" y="326262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2866142" y="4096880"/>
            <a:ext cx="45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3276360" y="3590765"/>
            <a:ext cx="89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gerente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2154528" y="4155898"/>
            <a:ext cx="73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dirige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4552399" y="3093352"/>
            <a:ext cx="2387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Clase Empleado puede relacionarse con sí misma a través del rol gerente/dirige.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