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5.jpg"/><Relationship Id="rId5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b="0" l="7978" r="0" t="0"/>
          <a:stretch/>
        </p:blipFill>
        <p:spPr>
          <a:xfrm>
            <a:off x="498775" y="1284325"/>
            <a:ext cx="5334049" cy="3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5642275" y="1603574"/>
            <a:ext cx="31899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•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Github permite que los desarrolladores coloquen proyectos creando repositorios de forma gratuita. 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•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Para poder subir gratis los proyectos, </a:t>
            </a:r>
            <a:r>
              <a:rPr lang="es" sz="1300">
                <a:solidFill>
                  <a:srgbClr val="375FA9"/>
                </a:solidFill>
              </a:rPr>
              <a:t>estos</a:t>
            </a: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deberán ser de código abierto. </a:t>
            </a:r>
            <a:endParaRPr b="0" i="0" sz="13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Char char="•"/>
            </a:pPr>
            <a:r>
              <a:rPr b="0" i="0" lang="es" sz="13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La plataforma también tiene una versión de pago para alojar proyectos de forma privada.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415636" y="1787236"/>
            <a:ext cx="370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400" u="none" cap="none" strike="noStrike">
                <a:solidFill>
                  <a:srgbClr val="E7326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672157" y="1047653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</a:t>
            </a:r>
            <a:br>
              <a:rPr b="1" lang="es" sz="2800">
                <a:solidFill>
                  <a:srgbClr val="E83464"/>
                </a:solidFill>
              </a:rPr>
            </a:br>
            <a:r>
              <a:rPr b="1" lang="es" sz="2800">
                <a:solidFill>
                  <a:srgbClr val="E83464"/>
                </a:solidFill>
              </a:rPr>
              <a:t>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309050" y="2049875"/>
            <a:ext cx="38445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375FA9"/>
                </a:solidFill>
              </a:rPr>
              <a:t>Crear cuenta de usuario: Proporcionar un nombre de usuario, una dirección de correo electrónico y una contraseña.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/>
            </a:pPr>
            <a:r>
              <a:rPr lang="es">
                <a:solidFill>
                  <a:srgbClr val="375FA9"/>
                </a:solidFill>
              </a:rPr>
              <a:t>Seleccionar plan personal: Versión gratuita o versión de pago, que permite repositorios privados.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i0.wp.com/colaboratorio.net/wp-content/uploads/2017/12/github-y-gitlab-imagen-01.jpg?resize=300%2C244&amp;ssl=1"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650" y="2228925"/>
            <a:ext cx="2771553" cy="2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604657" y="969353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 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67599" y="1975475"/>
            <a:ext cx="41685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3"/>
            </a:pPr>
            <a:r>
              <a:rPr lang="es">
                <a:solidFill>
                  <a:srgbClr val="375FA9"/>
                </a:solidFill>
              </a:rPr>
              <a:t>Encuesta.(opcional): Para identificarse, indicando experiencia o nivel de programación, para qué se va a utilizar GitHub (diseño, investigación, desarrollo…) y qué sentido se le dará, es decir, si solo es una afición o se utilizará profesionalmente.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i1.wp.com/colaboratorio.net/wp-content/uploads/2017/12/github-y-gitlab-imagen-02.jpg?ssl=1"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675" y="1658623"/>
            <a:ext cx="2702688" cy="246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92282" y="875978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  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727375" y="1826750"/>
            <a:ext cx="3731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4"/>
            </a:pPr>
            <a:r>
              <a:rPr lang="es">
                <a:solidFill>
                  <a:srgbClr val="375FA9"/>
                </a:solidFill>
              </a:rPr>
              <a:t>Verificar cuenta de correo electrónico y seguir las instrucciones  recibidas.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4"/>
            </a:pPr>
            <a:r>
              <a:rPr lang="es">
                <a:solidFill>
                  <a:srgbClr val="375FA9"/>
                </a:solidFill>
              </a:rPr>
              <a:t>Elegir entre leer una sencilla guía del funcionamiento de GitHub o crear el primer repositorio remoto.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i1.wp.com/colaboratorio.net/wp-content/uploads/2017/12/github-y-gitlab-imagen-04.jpg?resize=300%2C103&amp;ssl=1" id="222" name="Google Shape;2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11" y="3828867"/>
            <a:ext cx="2857500" cy="85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2.wp.com/colaboratorio.net/wp-content/uploads/2017/12/github-y-gitlab-imagen-03.jpg?resize=300%2C199&amp;ssl=1" id="223" name="Google Shape;2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444" y="1587521"/>
            <a:ext cx="2857500" cy="18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592282" y="875978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  Gestión de repositorios en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19545" y="1796978"/>
            <a:ext cx="3823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6"/>
            </a:pPr>
            <a:r>
              <a:rPr lang="es">
                <a:solidFill>
                  <a:srgbClr val="375FA9"/>
                </a:solidFill>
              </a:rPr>
              <a:t>Crear un nuevo proyecto.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73050" lvl="0" marL="5016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191001" y="1796978"/>
            <a:ext cx="44889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5016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AutoNum type="arabicPeriod" startAt="7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Crear un repositorio: Indicar el nombre y si será público o privado.</a:t>
            </a:r>
            <a:endParaRPr/>
          </a:p>
          <a:p>
            <a:pPr indent="-273050" lvl="0" marL="5016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5016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2.wp.com/colaboratorio.net/wp-content/uploads/2017/12/github-y-gitlab-imagen-05.jpg?ssl=1"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8374" r="4479" t="0"/>
          <a:stretch/>
        </p:blipFill>
        <p:spPr>
          <a:xfrm>
            <a:off x="519545" y="2304723"/>
            <a:ext cx="3636819" cy="2657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1.wp.com/colaboratorio.net/wp-content/uploads/2017/12/github-y-gitlab-imagen-06.jpg?ssl=1" id="232" name="Google Shape;2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5974" y="2481550"/>
            <a:ext cx="3286750" cy="24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592282" y="820560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   </a:t>
            </a:r>
            <a:endParaRPr b="1" sz="2800">
              <a:solidFill>
                <a:srgbClr val="E83464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83464"/>
                </a:solidFill>
              </a:rPr>
              <a:t>Colaborar con otros proyectos en GitHub</a:t>
            </a:r>
            <a:endParaRPr sz="2400">
              <a:solidFill>
                <a:srgbClr val="E83464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92282" y="1698592"/>
            <a:ext cx="76686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Para colaborar en otro proyecto no propio, se tiene que abrir la página correspondiente del proyecto en GitHub y pulsar sobre el botón fork.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Una vez creada la derivación o fork, se copia en equipo local, ejecutando la siguiente orden:</a:t>
            </a:r>
            <a:endParaRPr sz="13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51B80"/>
                </a:solidFill>
              </a:rPr>
              <a:t>    </a:t>
            </a:r>
            <a:r>
              <a:rPr b="1" lang="es" sz="1300">
                <a:solidFill>
                  <a:srgbClr val="051B80"/>
                </a:solidFill>
              </a:rPr>
              <a:t>git clone https://github.com/tu_usuario/nombre_del_proyecto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Editar, modificar o cambiar y luego subir al repositorio derivado.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Hacer un Pull Request, para solicitar al desarrollador de donde se derivó el proyecto que lo fusione de nuevo en él.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Colaborar con otros proyectos no implica necesariamente tener conocimientos de programación. Documentar o traducir el proyecto es una forma muy válida de colaborar.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Plataformas de desarrollo colaborativo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Presentar qué es una plataforma de desarrollo colaborativo.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Exponer la importancia de uso de plataformas para el desarrollo colaborativo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Manejar de forma básica un proyecto con github.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49781" y="578104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Desarrollo o Software Colaborativo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64283" y="1772353"/>
            <a:ext cx="2899200" cy="2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Software colaborativo o Group Ware se denomina al conjunto de programas o aplicaciones informáticas que integran el trabajo en un sólo proyecto con muchos usuarios presentes que se encuentran en diversas estaciones de trabajo, conectadas a través de una red (Internet o intranet).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descr="Groupware internet intranet" id="163" name="Google Shape;163;p18"/>
          <p:cNvPicPr preferRelativeResize="0"/>
          <p:nvPr/>
        </p:nvPicPr>
        <p:blipFill rotWithShape="1">
          <a:blip r:embed="rId4">
            <a:alphaModFix/>
          </a:blip>
          <a:srcRect b="5934" l="0" r="0" t="12988"/>
          <a:stretch/>
        </p:blipFill>
        <p:spPr>
          <a:xfrm>
            <a:off x="367885" y="1527462"/>
            <a:ext cx="4904220" cy="298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49781" y="804934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Características</a:t>
            </a:r>
            <a:endParaRPr b="1" sz="2800">
              <a:solidFill>
                <a:srgbClr val="E83464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49781" y="1830208"/>
            <a:ext cx="7224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Desarrollo descentralizado y distribuido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Uso de diversas herramientas de comunicación asíncronas.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Asignación de roles definidos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Múltiples colaboradores con competencias diversas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Generalmente el desarrollo es voluntario, no remunerado.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Liberación rápida y frecuente.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Aplicación del Modelo del Bazar.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s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5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849781" y="9036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Categorías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49781" y="1947971"/>
            <a:ext cx="72240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El software colaborativo se puede dividir en tres categorías: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5FA9"/>
                </a:solidFill>
              </a:rPr>
              <a:t>Herramientas de colaboración-comunicación</a:t>
            </a:r>
            <a:r>
              <a:rPr lang="es">
                <a:solidFill>
                  <a:srgbClr val="375FA9"/>
                </a:solidFill>
              </a:rPr>
              <a:t>: colaboración asíncrona como por ejemplo: 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Correo electrónico,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Correo de voz. </a:t>
            </a:r>
            <a:endParaRPr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Publicación en Web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849781" y="827486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Categorías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849781" y="1747079"/>
            <a:ext cx="72240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Herramientas de conferencia</a:t>
            </a:r>
            <a:r>
              <a:rPr lang="es" sz="1200">
                <a:solidFill>
                  <a:srgbClr val="375FA9"/>
                </a:solidFill>
              </a:rPr>
              <a:t>: Colaboración sincrónica, ejemplo: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Conferencia de datos: Computadoras en red que comparten un espacio de presentación donde cada usuario puede modificar.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Conferencias de voz: Teléfonos o dispositivos que permiten interactuar a los participantes.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Conferencias de video (o audio conferencia): Dispositivos en red que comparten señales de audio o video.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Salas de Chat o mensajería instantánea: Una plataforma de discusión que facilita el intercambio inmediato de mensajes.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para facilitar reuniones: Un sistema de conferencias integrado en una sala.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849781" y="875978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o Software Colaborativo - Características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49781" y="1823741"/>
            <a:ext cx="7224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Herramientas de gestión colaborativa</a:t>
            </a:r>
            <a:r>
              <a:rPr lang="es" sz="1200">
                <a:solidFill>
                  <a:srgbClr val="375FA9"/>
                </a:solidFill>
              </a:rPr>
              <a:t>. Facilitan las actividades del grupo, como por ejemplo: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Calendarios electrónicos: Para convenir fechas de eventos automáticamente y enviar notificaciones y recordatorios a los participantes.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gestión de proyectos: Para organizar y hacer seguimiento de las acciones y tareas en un proyecto desde que inicia hasta que se finaliza.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control de flujo de actividad: Para gestionar tareas y documentos en un proceso organizado de forma estructurada.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gestión del conocimiento: Para recoger, organizar, gestionar y compartir varios tipos de información. </a:t>
            </a:r>
            <a:endParaRPr sz="12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200">
                <a:solidFill>
                  <a:srgbClr val="375FA9"/>
                </a:solidFill>
              </a:rPr>
              <a:t>Sistemas de soporte a redes sociales: Para organizar las relaciones de colectivos.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653136" y="605931"/>
            <a:ext cx="748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E83464"/>
                </a:solidFill>
              </a:rPr>
              <a:t>Desarrollo Colaborativo - GitHub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92281" y="1621931"/>
            <a:ext cx="77412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75FA9"/>
                </a:solidFill>
              </a:rPr>
              <a:t>Github es un portal creado para colocar el código de las aplicaciones de desarrolladores. La plataforma está creada para que estos desarrolladores suban el código de sus aplicaciones y herramientas, y que usuarios no sólo puedan descargar la aplicación, sino también entrar a su perfil para conocer sobre ella o colaborar con su desarrollo.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75FA9"/>
                </a:solidFill>
              </a:rPr>
              <a:t>Git es un sistema de control, que permite comparar el código de un archivo para ver las diferencias entre las versiones, restaurar versiones antiguas si algo no está bien, y fusionar los cambios de distintas versiones. También permite trabajar con el desarrollo para introducir nuevas funciones al programa o con la de producción para depurar los bugs.</a:t>
            </a:r>
            <a:endParaRPr sz="135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