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Ras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sa-bold.fntdata"/><Relationship Id="rId30" Type="http://schemas.openxmlformats.org/officeDocument/2006/relationships/font" Target="fonts/Rasa-regular.fntdata"/><Relationship Id="rId11" Type="http://schemas.openxmlformats.org/officeDocument/2006/relationships/slide" Target="slides/slide6.xml"/><Relationship Id="rId33" Type="http://schemas.openxmlformats.org/officeDocument/2006/relationships/font" Target="fonts/Rasa-boldItalic.fntdata"/><Relationship Id="rId10" Type="http://schemas.openxmlformats.org/officeDocument/2006/relationships/slide" Target="slides/slide5.xml"/><Relationship Id="rId32" Type="http://schemas.openxmlformats.org/officeDocument/2006/relationships/font" Target="fonts/Ras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8e82b792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d8e82b792e_0_7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def6e69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ddef6e697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def6e69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ddef6e697e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def6e697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ddef6e697e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def6e69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ddef6e697e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8e82b792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d8e82b792e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hyperlink" Target="http://........./" TargetMode="External"/><Relationship Id="rId5" Type="http://schemas.openxmlformats.org/officeDocument/2006/relationships/hyperlink" Target="mailto:abc@xyz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III: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software 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800091" y="7995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Terminología de HTML</a:t>
            </a:r>
            <a:endParaRPr sz="3000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843741" y="1887682"/>
            <a:ext cx="74379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HTTP: Hypertext Transfer Protocol. Parámetros de comunicación  cliente - Servidor Web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HTML: Hypertext Markup Language. Lenguaje nativo para documentos publicados en el Web independiente del tipo de plataforma.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URL: Uniform Resource Locator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Dirección de un objeto en el Web http://www.uninorte.edu.co/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1220409" y="404171"/>
            <a:ext cx="50895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77"/>
              <a:buFont typeface="Arial"/>
              <a:buNone/>
            </a:pPr>
            <a:r>
              <a:rPr b="0" i="0" lang="es" sz="2177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HTML5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843741" y="1925782"/>
            <a:ext cx="7261200" cy="26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elementos son los componentes fundamentales del HTML</a:t>
            </a:r>
            <a:endParaRPr/>
          </a:p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Se definen 2 propiedades básicas:</a:t>
            </a:r>
            <a:endParaRPr/>
          </a:p>
          <a:p>
            <a:pPr indent="-317500" lvl="1" marL="914400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endParaRPr/>
          </a:p>
          <a:p>
            <a:pPr indent="-317500" lvl="1" marL="914400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Char char="○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Están conformados con una Etiqueta de Apertura y otra Cierre. </a:t>
            </a:r>
            <a:endParaRPr/>
          </a:p>
          <a:p>
            <a:pPr indent="-28575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atributos se colocan dentro de la etiqueta de apertura, y el contenido se coloca entre la etiqueta de apertura y la de cierre.</a:t>
            </a:r>
            <a:endParaRPr/>
          </a:p>
          <a:p>
            <a:pPr indent="-215900" lvl="0" marL="4445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843741" y="8376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Desarrollo Web – FrontEnd</a:t>
            </a:r>
            <a:b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Fundamentación Básica de HTML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1594485" y="2337383"/>
            <a:ext cx="5507400" cy="2937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594485" y="2631174"/>
            <a:ext cx="2217300" cy="2937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Etiqueta de Apertura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5467835" y="2631174"/>
            <a:ext cx="1634100" cy="2937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Etiq. de Cierre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3824291" y="2631174"/>
            <a:ext cx="1630800" cy="293700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2367344" y="3051380"/>
            <a:ext cx="378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&lt;p class=“texto”&gt;Curso HTML &lt;/p&gt;</a:t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2597731" y="3485573"/>
            <a:ext cx="682800" cy="2328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sz="1100"/>
          </a:p>
        </p:txBody>
      </p:sp>
      <p:sp>
        <p:nvSpPr>
          <p:cNvPr id="233" name="Google Shape;233;p26"/>
          <p:cNvSpPr/>
          <p:nvPr/>
        </p:nvSpPr>
        <p:spPr>
          <a:xfrm>
            <a:off x="3378832" y="3485572"/>
            <a:ext cx="539100" cy="245100"/>
          </a:xfrm>
          <a:prstGeom prst="rect">
            <a:avLst/>
          </a:prstGeom>
          <a:solidFill>
            <a:srgbClr val="E73263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endParaRPr sz="1100"/>
          </a:p>
        </p:txBody>
      </p:sp>
      <p:sp>
        <p:nvSpPr>
          <p:cNvPr id="234" name="Google Shape;234;p26"/>
          <p:cNvSpPr/>
          <p:nvPr/>
        </p:nvSpPr>
        <p:spPr>
          <a:xfrm>
            <a:off x="2597731" y="3730757"/>
            <a:ext cx="1320000" cy="242100"/>
          </a:xfrm>
          <a:prstGeom prst="rect">
            <a:avLst/>
          </a:prstGeom>
          <a:solidFill>
            <a:srgbClr val="A0B0FB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Atributo</a:t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843741" y="83768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Desarrollo Web – FrontEnd</a:t>
            </a:r>
            <a:b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Fundamentación Básica de HTML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628652" y="1979847"/>
            <a:ext cx="78867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Estructurales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Describen el propósito del texto y no denotan ningún formato específico. </a:t>
            </a:r>
            <a:endParaRPr/>
          </a:p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		&lt;h1&gt;Curso HTML&lt;/h1&gt;</a:t>
            </a:r>
            <a:endParaRPr/>
          </a:p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Presentación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Describen la apariencia del texto, independientemente de su función. </a:t>
            </a:r>
            <a:b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		&lt;b&gt;Curso HTML&lt;/b&gt;</a:t>
            </a:r>
            <a:endParaRPr/>
          </a:p>
          <a:p>
            <a:pPr indent="0" lvl="0" marL="9525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Los elementos de presentación se encuentran obsoletos desde la aparición del CSS.</a:t>
            </a:r>
            <a:endParaRPr/>
          </a:p>
          <a:p>
            <a:pPr indent="0" lvl="0" marL="952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De HiperTexto</a:t>
            </a: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: Relaciona una parte del documento a otros documentos.</a:t>
            </a:r>
            <a:b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&lt;a href=“http://www.uninorte.edu.co”&gt;Universidad del Norte&lt;/a&gt;</a:t>
            </a:r>
            <a:endParaRPr/>
          </a:p>
          <a:p>
            <a:pPr indent="-228600" lvl="1" marL="914400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233A44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1275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623452" y="89174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Desarrollo Web – FrontEnd</a:t>
            </a:r>
            <a:b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30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Tipos de elementos de HTML</a:t>
            </a:r>
            <a:endParaRPr b="0" i="0" sz="3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/>
        </p:nvSpPr>
        <p:spPr>
          <a:xfrm>
            <a:off x="849780" y="912077"/>
            <a:ext cx="722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2800">
                <a:solidFill>
                  <a:srgbClr val="E83464"/>
                </a:solidFill>
              </a:rPr>
              <a:t>Estructura de un documento HTML</a:t>
            </a:r>
            <a:endParaRPr sz="2800">
              <a:solidFill>
                <a:srgbClr val="E83464"/>
              </a:solidFill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849781" y="1769477"/>
            <a:ext cx="72240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Cabecera: &lt;head&gt; &lt;/head&gt;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Título de la página: &lt;title&gt; &lt;/title&gt;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Meta-tags: &lt;meta http-equiv="Content-language" content="es"&gt;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Estilos: &lt;link rel="stylesheet" href="estilo.css" media="screen" type="text/css"&gt;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5FA9"/>
                </a:solidFill>
              </a:rPr>
              <a:t>Cuerpo: &lt;body&gt;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background="imagenes/logo_usabilidad.gif"&gt;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bgcolor="white"&gt;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>
                <a:solidFill>
                  <a:srgbClr val="375FA9"/>
                </a:solidFill>
              </a:rPr>
              <a:t>&lt;body leftmargin="5px" bottommargin="5px"&gt;</a:t>
            </a:r>
            <a:endParaRPr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/>
        </p:nvSpPr>
        <p:spPr>
          <a:xfrm>
            <a:off x="849781" y="92462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Elementos de HTML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849781" y="1934117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Títulos: &lt;h1&gt; &lt;/h1&gt;, &lt;h2&gt; &lt;/h2&gt;,…, &lt;h6&gt; &lt;/h6&gt;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Párrafos: &lt;p&gt; 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Listas (ol, ul): &lt;ol&gt; &lt;li&gt; &lt;/li&gt; &lt;li&gt; &lt;/li&gt; &lt;/ol&gt;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Vínculos: &lt;a href=</a:t>
            </a:r>
            <a:r>
              <a:rPr lang="es" sz="1500" u="sng">
                <a:solidFill>
                  <a:srgbClr val="375FA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http://.........</a:t>
            </a:r>
            <a:r>
              <a:rPr lang="es" sz="1500">
                <a:solidFill>
                  <a:srgbClr val="375FA9"/>
                </a:solidFill>
              </a:rPr>
              <a:t>&gt;Descripción&lt;/a&gt;</a:t>
            </a:r>
            <a:endParaRPr sz="15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		&lt;a ref=</a:t>
            </a:r>
            <a:r>
              <a:rPr lang="es" sz="1500" u="sng">
                <a:solidFill>
                  <a:srgbClr val="375FA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“mailto:abc@xyz.com</a:t>
            </a:r>
            <a:r>
              <a:rPr lang="es" sz="1500">
                <a:solidFill>
                  <a:srgbClr val="375FA9"/>
                </a:solidFill>
              </a:rPr>
              <a:t>”&gt;&lt;Juan&lt;/a&gt;</a:t>
            </a:r>
            <a:endParaRPr sz="15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Avance de línea: &lt;br&gt;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Imágenes: &lt;img scr="miimagen.gif" width=130 height=50&gt;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849781" y="986602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Elementos de HTML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849781" y="1944509"/>
            <a:ext cx="7224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Texto en negritas &lt;strong&gt; &lt;/strong&gt;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Tablas: &lt;table&gt; &lt;/table&gt;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Filas de una tabla &lt;tr&gt; &lt;/tr&gt;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Celdas de una tabla: &lt;td&gt; &lt;/td&gt;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Encabezado de una tabla: &lt;th&gt; &lt;/th&gt;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Marcos: &lt;frameset&gt;&lt;/frameset&gt;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	    &lt;frame&gt; &lt;/frame&gt;</a:t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843741" y="626399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Ejemplo HTML</a:t>
            </a:r>
            <a:endParaRPr sz="3000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843740" y="1810329"/>
            <a:ext cx="75231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&lt;title&gt;Primer ejemplo en HTML&lt;/title&gt;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&lt;/head&gt;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&lt;h1&gt;Mis canciones favoritas&lt;/h1&gt;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&lt;h2&gt;Grupo 1&lt;/h2&gt;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&lt;p&gt;Descripción del grupo&lt;/p&gt;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&lt;ol&gt;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    &lt;li&gt;Canción 1&lt;/li&gt;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    &lt;li&gt;Canción 2&lt;/li&gt;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	&lt;/ol&gt;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849781" y="8378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Formularios en HTML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712426" y="1944510"/>
            <a:ext cx="29013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375FA9"/>
                </a:solidFill>
              </a:rPr>
              <a:t>Un formulario es una página escrita en HTML que tiene unos elementos especiales que permiten que el usuario introduzca información que será enviada al servidor Web.</a:t>
            </a:r>
            <a:endParaRPr sz="1500">
              <a:solidFill>
                <a:srgbClr val="375FA9"/>
              </a:solidFill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8849" y="1848000"/>
            <a:ext cx="4032300" cy="21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/>
        </p:nvSpPr>
        <p:spPr>
          <a:xfrm>
            <a:off x="849781" y="914077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Formularios en HTML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849781" y="1771327"/>
            <a:ext cx="72240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Un formulario en HTML  es el segmento de un documento HTML que aparece entre las etiquetas &lt;form&gt;&lt;/form&gt;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Suma.html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&lt;html&gt;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&lt;body&gt;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type="text" name="op1"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+</a:t>
            </a:r>
            <a:endParaRPr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type="text" name="op2"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  &lt;input type="submit" value=" = " /&gt;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  &lt;/form&gt;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  &lt;/body&gt;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&lt;/html&gt;</a:t>
            </a:r>
            <a:endParaRPr sz="1200">
              <a:solidFill>
                <a:srgbClr val="375FA9"/>
              </a:solidFill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850" y="2656000"/>
            <a:ext cx="43148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5: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Software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Tecnologías y lenguajes para el desarrollo del Front-end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562576"/>
            <a:ext cx="7543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lenguajes interpretados por el cliente (navegador)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80"/>
              <a:buAutoNum type="arabicPeriod"/>
            </a:pP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 (Lenguaje de marcado de hipertexto) 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49781" y="564250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endParaRPr sz="3000">
              <a:solidFill>
                <a:srgbClr val="E83464"/>
              </a:solidFill>
            </a:endParaRPr>
          </a:p>
        </p:txBody>
      </p:sp>
      <p:pic>
        <p:nvPicPr>
          <p:cNvPr descr="Image for post" id="162" name="Google Shape;1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525" y="1514100"/>
            <a:ext cx="5743826" cy="3165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849781" y="564250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49781" y="1587753"/>
            <a:ext cx="72240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Frontend se le llama a la parte del sitio web con la que el usuario interactúa. </a:t>
            </a:r>
            <a:endParaRPr sz="13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Es lo que algunos llaman “el lado del cliente”.</a:t>
            </a:r>
            <a:endParaRPr sz="13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También se refiere a las tecnologías que corren del lado del cliente, es decir, del lado del navegador web, desarrolladas en tres lenguajes específicos: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87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Html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87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CSS </a:t>
            </a:r>
            <a:endParaRPr sz="11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87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○"/>
            </a:pPr>
            <a:r>
              <a:rPr lang="es" sz="1200">
                <a:solidFill>
                  <a:srgbClr val="375FA9"/>
                </a:solidFill>
              </a:rPr>
              <a:t>JavaScript.</a:t>
            </a:r>
            <a:r>
              <a:rPr lang="es" sz="1300">
                <a:solidFill>
                  <a:srgbClr val="375FA9"/>
                </a:solidFill>
              </a:rPr>
              <a:t> </a:t>
            </a:r>
            <a:endParaRPr sz="1300">
              <a:solidFill>
                <a:srgbClr val="375FA9"/>
              </a:solidFill>
            </a:endParaRPr>
          </a:p>
          <a:p>
            <a:pPr indent="-171450" lvl="0" marL="330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300">
                <a:solidFill>
                  <a:srgbClr val="375FA9"/>
                </a:solidFill>
              </a:rPr>
              <a:t>FrontEnd se encarga de simplificar y realzar la página de tal manera que quede amigable y cómoda para el usuario.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>
            <a:off x="991525" y="1666025"/>
            <a:ext cx="4047600" cy="3276900"/>
          </a:xfrm>
          <a:prstGeom prst="rect">
            <a:avLst/>
          </a:prstGeom>
          <a:solidFill>
            <a:srgbClr val="E62F61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Página Web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126299" y="1748411"/>
            <a:ext cx="3819300" cy="6561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126299" y="2579394"/>
            <a:ext cx="3819300" cy="6561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126299" y="3388000"/>
            <a:ext cx="3819300" cy="6561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Apariencia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1126299" y="4194572"/>
            <a:ext cx="3819300" cy="656100"/>
          </a:xfrm>
          <a:prstGeom prst="rect">
            <a:avLst/>
          </a:prstGeom>
          <a:solidFill>
            <a:srgbClr val="375FA9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Comportamiento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5160421" y="3502934"/>
            <a:ext cx="579900" cy="285900"/>
          </a:xfrm>
          <a:prstGeom prst="rightArrow">
            <a:avLst>
              <a:gd fmla="val 50000" name="adj1"/>
              <a:gd fmla="val 50178" name="adj2"/>
            </a:avLst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159393" y="4383755"/>
            <a:ext cx="579900" cy="285900"/>
          </a:xfrm>
          <a:prstGeom prst="rightArrow">
            <a:avLst>
              <a:gd fmla="val 50000" name="adj1"/>
              <a:gd fmla="val 50178" name="adj2"/>
            </a:avLst>
          </a:prstGeom>
          <a:solidFill>
            <a:srgbClr val="CCCCF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869434" y="2325564"/>
            <a:ext cx="1320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5861623" y="3486426"/>
            <a:ext cx="1248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5729031" y="4345105"/>
            <a:ext cx="1600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600" u="none" cap="none" strike="noStrike">
                <a:solidFill>
                  <a:srgbClr val="3D4594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1" i="0" sz="1600" u="none" cap="none" strike="noStrike">
              <a:solidFill>
                <a:srgbClr val="3D45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273590" y="3435946"/>
            <a:ext cx="21777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Colores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Tipografí</a:t>
            </a:r>
            <a:r>
              <a:rPr b="1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Alineación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2659314" y="4264753"/>
            <a:ext cx="2419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Efectos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Validaciones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Automatización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2262241" y="1780511"/>
            <a:ext cx="1708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Párrafos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Encabezados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Listas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3588989" y="1782602"/>
            <a:ext cx="1076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Capas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Etc.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2279800" y="2579153"/>
            <a:ext cx="10755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Textos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Imágenes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Enlaces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3588990" y="3455130"/>
            <a:ext cx="14499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Fondos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Tamaños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778702" y="891000"/>
            <a:ext cx="843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6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Desarrollo Web – FrontEnd</a:t>
            </a:r>
            <a:r>
              <a:rPr lang="es" sz="2600">
                <a:solidFill>
                  <a:srgbClr val="E83464"/>
                </a:solidFill>
              </a:rPr>
              <a:t> </a:t>
            </a:r>
            <a:r>
              <a:rPr b="0" i="0" lang="es" sz="26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Estructura de una página Web</a:t>
            </a:r>
            <a:endParaRPr sz="1000"/>
          </a:p>
        </p:txBody>
      </p:sp>
      <p:sp>
        <p:nvSpPr>
          <p:cNvPr id="190" name="Google Shape;190;p20"/>
          <p:cNvSpPr/>
          <p:nvPr/>
        </p:nvSpPr>
        <p:spPr>
          <a:xfrm>
            <a:off x="5266578" y="1896275"/>
            <a:ext cx="543600" cy="11775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CC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/>
        </p:nvSpPr>
        <p:spPr>
          <a:xfrm>
            <a:off x="849781" y="930492"/>
            <a:ext cx="701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Elementos del FrontEnd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849785" y="1787904"/>
            <a:ext cx="7224000" cy="3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Estructuración</a:t>
            </a:r>
            <a:r>
              <a:rPr lang="es" sz="1200">
                <a:solidFill>
                  <a:srgbClr val="375FA9"/>
                </a:solidFill>
              </a:rPr>
              <a:t>: Generalmente se utiliza HTML, lo que permite que se pueda estructurar cada uno de los códigos para mantenerlos organizados, además  que se puede agregar ciertas funciones como geo localización u opciones multimedia.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Presentación</a:t>
            </a:r>
            <a:r>
              <a:rPr lang="es" sz="1200">
                <a:solidFill>
                  <a:srgbClr val="375FA9"/>
                </a:solidFill>
              </a:rPr>
              <a:t>: Se utiliza CSS para presentar todo lo estructurado en HTML, de tal forma que sea más agradable a la vista, ya sea con bordes, fondos múltiples, sombras, degradados o incluso paleta de colores.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75FA9"/>
                </a:solidFill>
              </a:rPr>
              <a:t>Interactividad</a:t>
            </a:r>
            <a:r>
              <a:rPr lang="es" sz="1200">
                <a:solidFill>
                  <a:srgbClr val="375FA9"/>
                </a:solidFill>
              </a:rPr>
              <a:t>: Se usan JavaScript y parte de sus frameworks para hacer el diseño interactivo.</a:t>
            </a:r>
            <a:endParaRPr sz="12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75FA9"/>
                </a:solidFill>
              </a:rPr>
              <a:t>Es recomendable que los tres elementos estén presentes, sin estos elementos el FrontEnd no funcionaría correctamente y no tendría el mejor rendimiento, y cuando los usuarios empiecen a interactuar con él, los errores empezarán a aparecer.</a:t>
            </a:r>
            <a:endParaRPr sz="12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853786" y="1691986"/>
            <a:ext cx="7853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51B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853786" y="976717"/>
            <a:ext cx="75438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HTML</a:t>
            </a:r>
            <a:endParaRPr sz="3000">
              <a:solidFill>
                <a:srgbClr val="E83464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773581" y="1806127"/>
            <a:ext cx="7543800" cy="26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(HyperText Markup Language)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Es un lenguaje que da formato, más no es un lenguaje de programación.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Define la sintaxis y ubicación de imágenes, instrucciones y objetos al navegador.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Permite conectar un documento con otros, o con otros recursos en Internet a través de hipertexto.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Lenguaje de marcas. 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Código abierto. </a:t>
            </a:r>
            <a:endParaRPr sz="1500">
              <a:solidFill>
                <a:srgbClr val="375FA9"/>
              </a:solidFill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Editores: Notepad.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800110" y="837955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E83464"/>
                </a:solidFill>
              </a:rPr>
              <a:t>Desarrollo Web – FrontEnd</a:t>
            </a:r>
            <a:br>
              <a:rPr lang="es" sz="3000">
                <a:solidFill>
                  <a:srgbClr val="E83464"/>
                </a:solidFill>
              </a:rPr>
            </a:br>
            <a:r>
              <a:rPr lang="es" sz="3000">
                <a:solidFill>
                  <a:srgbClr val="E83464"/>
                </a:solidFill>
              </a:rPr>
              <a:t>Estándares de HTML</a:t>
            </a:r>
            <a:endParaRPr sz="3000">
              <a:solidFill>
                <a:srgbClr val="AF7B5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822960" y="200593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1 Desarrollado en CERN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2.0 Incluye mejoras en NCSA Mosaic (formularios e imágenes)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3.2 Mejoras para controlar el formateo de tablas, etc.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4.0 Mejoras para publicaciones multiplataforma (CSS, XML, WAP,  DHTML) 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33A44"/>
              </a:buClr>
              <a:buSzPts val="1100"/>
              <a:buFont typeface="Calibri"/>
              <a:buChar char="●"/>
            </a:pPr>
            <a:r>
              <a:rPr lang="es" sz="1500">
                <a:solidFill>
                  <a:srgbClr val="375FA9"/>
                </a:solidFill>
              </a:rPr>
              <a:t>HTML 5.0 Mejoras de HTML 4.0, herramientas tipo "escritorio" en versión web.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1590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  <a:p>
            <a:pPr indent="-215900" lvl="0" marL="4445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