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AC3B26-3BD6-4B1F-B09A-EF74233FD30C}">
  <a:tblStyle styleId="{D9AC3B26-3BD6-4B1F-B09A-EF74233FD30C}" styleName="Table_0">
    <a:wholeTbl>
      <a:tcTxStyle b="off" i="off">
        <a:font>
          <a:latin typeface="Arial"/>
          <a:ea typeface="Arial"/>
          <a:cs typeface="Arial"/>
        </a:font>
        <a:srgbClr val="FFFFFF"/>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3D4594"/>
              </a:solidFill>
              <a:prstDash val="solid"/>
              <a:round/>
              <a:headEnd len="sm" w="sm" type="none"/>
              <a:tailEnd len="sm" w="sm" type="none"/>
            </a:ln>
          </a:insideV>
        </a:tcBdr>
        <a:fill>
          <a:solidFill>
            <a:srgbClr val="FFFFFF">
              <a:alpha val="0"/>
            </a:srgbClr>
          </a:solidFill>
        </a:fill>
      </a:tcStyle>
    </a:wholeTbl>
    <a:band1H>
      <a:tcTxStyle/>
      <a:tcStyle>
        <a:fill>
          <a:solidFill>
            <a:srgbClr val="3D4594">
              <a:alpha val="40000"/>
            </a:srgbClr>
          </a:solidFill>
        </a:fill>
      </a:tcStyle>
    </a:band1H>
    <a:band2H>
      <a:tcTxStyle/>
    </a:band2H>
    <a:band1V>
      <a:tcTxStyle/>
      <a:tcStyle>
        <a:tcBdr>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tcBdr>
        <a:fill>
          <a:solidFill>
            <a:srgbClr val="3D4594">
              <a:alpha val="40000"/>
            </a:srgbClr>
          </a:solidFill>
        </a:fill>
      </a:tcStyle>
    </a:band1V>
    <a:band2V>
      <a:tcTxStyle/>
    </a:band2V>
    <a:la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rgbClr val="AF7B51"/>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AF7B5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D459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cf71f4e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3cf71f4e1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3d54a521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e3d54a521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d54a521c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3d54a521c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3d54a521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3d54a521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3d54a521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e3d54a521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3d54a521c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e3d54a521c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3d54a521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e3d54a521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3d54a521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e3d54a521c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3d54a521c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e3d54a521c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3d54a521c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e3d54a521c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3d54a521c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e3d54a521c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3d54a521c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e3d54a521c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3d54a521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e3d54a521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3d54a521c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e3d54a521c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3d54a521c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e3d54a521c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3d54a521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e3d54a521c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3d54a521c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e3d54a521c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849781" y="9902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99" name="Google Shape;199;p24"/>
          <p:cNvSpPr txBox="1"/>
          <p:nvPr/>
        </p:nvSpPr>
        <p:spPr>
          <a:xfrm>
            <a:off x="849781" y="2074718"/>
            <a:ext cx="7224000" cy="25353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document</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Hace referencia al contenido del documento HTML. Es el nodo raíz del DOM. </a:t>
            </a:r>
            <a:r>
              <a:rPr b="1" lang="es" sz="1200">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bgColor: color de fondo </a:t>
            </a:r>
            <a:endParaRPr sz="1200">
              <a:solidFill>
                <a:srgbClr val="375FA9"/>
              </a:solidFill>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fgColor: color del texto </a:t>
            </a:r>
            <a:endParaRPr sz="1200">
              <a:solidFill>
                <a:srgbClr val="375FA9"/>
              </a:solidFill>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vlink: color de los enlaces visitados </a:t>
            </a:r>
            <a:endParaRPr sz="1200">
              <a:solidFill>
                <a:srgbClr val="375FA9"/>
              </a:solidFill>
            </a:endParaRPr>
          </a:p>
          <a:p>
            <a:pPr indent="-171450" lvl="0" marL="330200" rtl="0" algn="just">
              <a:lnSpc>
                <a:spcPct val="115000"/>
              </a:lnSpc>
              <a:spcBef>
                <a:spcPts val="0"/>
              </a:spcBef>
              <a:spcAft>
                <a:spcPts val="0"/>
              </a:spcAft>
              <a:buClr>
                <a:srgbClr val="233A44"/>
              </a:buClr>
              <a:buSzPts val="1100"/>
              <a:buFont typeface="Calibri"/>
              <a:buChar char="●"/>
            </a:pPr>
            <a:r>
              <a:rPr lang="es" sz="1200">
                <a:solidFill>
                  <a:srgbClr val="375FA9"/>
                </a:solidFill>
              </a:rPr>
              <a:t>alink: color de los enlaces activos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Uno de los métodos más utilizados es write()</a:t>
            </a:r>
            <a:endParaRPr sz="12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03218" y="58483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Desarrollo Web – FrontEnd</a:t>
            </a:r>
            <a:br>
              <a:rPr lang="es" sz="2800">
                <a:solidFill>
                  <a:srgbClr val="E83464"/>
                </a:solidFill>
              </a:rPr>
            </a:br>
            <a:r>
              <a:rPr lang="es" sz="2800">
                <a:solidFill>
                  <a:srgbClr val="E83464"/>
                </a:solidFill>
              </a:rPr>
              <a:t>JavaScript: Clases</a:t>
            </a:r>
            <a:endParaRPr sz="2800">
              <a:solidFill>
                <a:srgbClr val="E83464"/>
              </a:solidFill>
            </a:endParaRPr>
          </a:p>
        </p:txBody>
      </p:sp>
      <p:sp>
        <p:nvSpPr>
          <p:cNvPr id="205" name="Google Shape;205;p25"/>
          <p:cNvSpPr txBox="1"/>
          <p:nvPr/>
        </p:nvSpPr>
        <p:spPr>
          <a:xfrm>
            <a:off x="879071" y="1911927"/>
            <a:ext cx="7392000" cy="3127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Predefinidas</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Clase </a:t>
            </a:r>
            <a:r>
              <a:rPr b="1" lang="es" sz="1200">
                <a:solidFill>
                  <a:srgbClr val="325BA7"/>
                </a:solidFill>
              </a:rPr>
              <a:t>String</a:t>
            </a:r>
            <a:r>
              <a:rPr lang="es" sz="1200">
                <a:solidFill>
                  <a:srgbClr val="325BA7"/>
                </a:solidFill>
              </a:rPr>
              <a:t>: Cada vez que se asigna una cadena de caracteres a una variable, se crea un objeto de la clase String</a:t>
            </a:r>
            <a:endParaRPr sz="1200">
              <a:solidFill>
                <a:srgbClr val="325BA7"/>
              </a:solidFill>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Clase </a:t>
            </a:r>
            <a:r>
              <a:rPr b="1" lang="es" sz="1200">
                <a:solidFill>
                  <a:srgbClr val="325BA7"/>
                </a:solidFill>
              </a:rPr>
              <a:t>Math</a:t>
            </a:r>
            <a:r>
              <a:rPr lang="es" sz="1200">
                <a:solidFill>
                  <a:srgbClr val="325BA7"/>
                </a:solidFill>
              </a:rPr>
              <a:t>: Se usa para efectuar cálculos matemáticos</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Clase </a:t>
            </a:r>
            <a:r>
              <a:rPr b="1" lang="es" sz="1200">
                <a:solidFill>
                  <a:srgbClr val="325BA7"/>
                </a:solidFill>
              </a:rPr>
              <a:t>Date</a:t>
            </a:r>
            <a:r>
              <a:rPr lang="es" sz="1200">
                <a:solidFill>
                  <a:srgbClr val="325BA7"/>
                </a:solidFill>
              </a:rPr>
              <a:t>: Para el manejo de fechas y horas</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del Browser o Navegador</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Tienen que ver con la navegación</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del Documento HTML</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25BA7"/>
                </a:solidFill>
              </a:rPr>
              <a:t>Están asociadas con cualquier elemento de una página Web (link, ancla, formulario, etc.)</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25BA7"/>
                </a:solidFill>
              </a:rPr>
              <a:t>Clases definidas por el usuario</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660377" y="54907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600">
                <a:solidFill>
                  <a:srgbClr val="E83464"/>
                </a:solidFill>
              </a:rPr>
              <a:t>Desarrollo Web – FrontEnd</a:t>
            </a:r>
            <a:br>
              <a:rPr lang="es" sz="2600">
                <a:solidFill>
                  <a:srgbClr val="E83464"/>
                </a:solidFill>
              </a:rPr>
            </a:br>
            <a:r>
              <a:rPr lang="es" sz="2600">
                <a:solidFill>
                  <a:srgbClr val="E83464"/>
                </a:solidFill>
              </a:rPr>
              <a:t>JavaScript: Modelo de Eventos</a:t>
            </a:r>
            <a:endParaRPr sz="2600">
              <a:solidFill>
                <a:srgbClr val="E83464"/>
              </a:solidFill>
            </a:endParaRPr>
          </a:p>
        </p:txBody>
      </p:sp>
      <p:sp>
        <p:nvSpPr>
          <p:cNvPr id="211" name="Google Shape;211;p26"/>
          <p:cNvSpPr txBox="1"/>
          <p:nvPr/>
        </p:nvSpPr>
        <p:spPr>
          <a:xfrm>
            <a:off x="660377" y="1562814"/>
            <a:ext cx="7407600" cy="3314700"/>
          </a:xfrm>
          <a:prstGeom prst="rect">
            <a:avLst/>
          </a:prstGeom>
          <a:noFill/>
          <a:ln>
            <a:noFill/>
          </a:ln>
        </p:spPr>
        <p:txBody>
          <a:bodyPr anchorCtr="0" anchor="t" bIns="34275" lIns="0" spcFirstLastPara="1" rIns="0" wrap="square" tIns="34275">
            <a:noAutofit/>
          </a:bodyPr>
          <a:lstStyle/>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Señal que se genera cuando el usuario interactúa con el cliente.</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Ejemplos: </a:t>
            </a:r>
            <a:endParaRPr sz="1300">
              <a:solidFill>
                <a:srgbClr val="233A44"/>
              </a:solidFill>
              <a:latin typeface="Calibri"/>
              <a:ea typeface="Calibri"/>
              <a:cs typeface="Calibri"/>
              <a:sym typeface="Calibri"/>
            </a:endParaRPr>
          </a:p>
          <a:p>
            <a:pPr indent="-317500" lvl="1" marL="914400" rtl="0" algn="l">
              <a:lnSpc>
                <a:spcPct val="80000"/>
              </a:lnSpc>
              <a:spcBef>
                <a:spcPts val="0"/>
              </a:spcBef>
              <a:spcAft>
                <a:spcPts val="0"/>
              </a:spcAft>
              <a:buClr>
                <a:srgbClr val="233A44"/>
              </a:buClr>
              <a:buSzPts val="1400"/>
              <a:buFont typeface="Calibri"/>
              <a:buChar char="○"/>
            </a:pPr>
            <a:r>
              <a:rPr lang="es" sz="1200">
                <a:solidFill>
                  <a:srgbClr val="325BA7"/>
                </a:solidFill>
              </a:rPr>
              <a:t>Hacer ‘clic’ en un botón</a:t>
            </a:r>
            <a:endParaRPr sz="1100">
              <a:solidFill>
                <a:srgbClr val="233A44"/>
              </a:solidFill>
              <a:latin typeface="Calibri"/>
              <a:ea typeface="Calibri"/>
              <a:cs typeface="Calibri"/>
              <a:sym typeface="Calibri"/>
            </a:endParaRPr>
          </a:p>
          <a:p>
            <a:pPr indent="-317500" lvl="1" marL="914400" rtl="0" algn="l">
              <a:lnSpc>
                <a:spcPct val="80000"/>
              </a:lnSpc>
              <a:spcBef>
                <a:spcPts val="0"/>
              </a:spcBef>
              <a:spcAft>
                <a:spcPts val="0"/>
              </a:spcAft>
              <a:buClr>
                <a:srgbClr val="233A44"/>
              </a:buClr>
              <a:buSzPts val="1400"/>
              <a:buFont typeface="Calibri"/>
              <a:buChar char="○"/>
            </a:pPr>
            <a:r>
              <a:rPr lang="es" sz="1200">
                <a:solidFill>
                  <a:srgbClr val="325BA7"/>
                </a:solidFill>
              </a:rPr>
              <a:t>Presionar tecla en una caja de texto</a:t>
            </a:r>
            <a:endParaRPr sz="11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Los eventos suceden a tres niveles:</a:t>
            </a:r>
            <a:endParaRPr sz="13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rgbClr val="233A44"/>
              </a:buClr>
              <a:buSzPts val="1400"/>
              <a:buFont typeface="Calibri"/>
              <a:buChar char="○"/>
            </a:pPr>
            <a:r>
              <a:rPr lang="es" sz="1200">
                <a:solidFill>
                  <a:srgbClr val="325BA7"/>
                </a:solidFill>
              </a:rPr>
              <a:t>A nivel del documento HTML</a:t>
            </a:r>
            <a:endParaRPr sz="11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rgbClr val="233A44"/>
              </a:buClr>
              <a:buSzPts val="1400"/>
              <a:buFont typeface="Calibri"/>
              <a:buChar char="○"/>
            </a:pPr>
            <a:r>
              <a:rPr lang="es" sz="1200">
                <a:solidFill>
                  <a:srgbClr val="325BA7"/>
                </a:solidFill>
              </a:rPr>
              <a:t>A nivel de un formulario individual</a:t>
            </a:r>
            <a:endParaRPr sz="11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rgbClr val="233A44"/>
              </a:buClr>
              <a:buSzPts val="1400"/>
              <a:buFont typeface="Calibri"/>
              <a:buChar char="○"/>
            </a:pPr>
            <a:r>
              <a:rPr lang="es" sz="1200">
                <a:solidFill>
                  <a:srgbClr val="325BA7"/>
                </a:solidFill>
              </a:rPr>
              <a:t>A nivel de un elemento de un formulario</a:t>
            </a:r>
            <a:endParaRPr sz="11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El evento es gestionado por una sección de código en </a:t>
            </a:r>
            <a:r>
              <a:rPr i="1" lang="es">
                <a:solidFill>
                  <a:srgbClr val="325BA7"/>
                </a:solidFill>
              </a:rPr>
              <a:t>JavaScript</a:t>
            </a:r>
            <a:r>
              <a:rPr lang="es">
                <a:solidFill>
                  <a:srgbClr val="325BA7"/>
                </a:solidFill>
              </a:rPr>
              <a:t> (Gestor de Eventos)</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Declaración de Gestores de Eventos: similar a los atributos en HTML</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rgbClr val="233A44"/>
              </a:buClr>
              <a:buSzPts val="1400"/>
              <a:buFont typeface="Calibri"/>
              <a:buChar char="●"/>
            </a:pPr>
            <a:r>
              <a:rPr lang="es">
                <a:solidFill>
                  <a:srgbClr val="325BA7"/>
                </a:solidFill>
              </a:rPr>
              <a:t>Los eventos en javascript permiten al programador más flexibilidad a la hora de validar datos y restringir ‘movimientos’ de usuario</a:t>
            </a:r>
            <a:endParaRPr sz="1300">
              <a:solidFill>
                <a:srgbClr val="233A44"/>
              </a:solidFill>
              <a:latin typeface="Calibri"/>
              <a:ea typeface="Calibri"/>
              <a:cs typeface="Calibri"/>
              <a:sym typeface="Calibri"/>
            </a:endParaRPr>
          </a:p>
          <a:p>
            <a:pPr indent="-228600" lvl="0" marL="457200" rtl="0" algn="l">
              <a:lnSpc>
                <a:spcPct val="80000"/>
              </a:lnSpc>
              <a:spcBef>
                <a:spcPts val="900"/>
              </a:spcBef>
              <a:spcAft>
                <a:spcPts val="0"/>
              </a:spcAft>
              <a:buNone/>
            </a:pPr>
            <a:r>
              <a:t/>
            </a:r>
            <a:endParaRPr>
              <a:solidFill>
                <a:srgbClr val="325BA7"/>
              </a:solidFill>
            </a:endParaRPr>
          </a:p>
          <a:p>
            <a:pPr indent="-228600" lvl="0" marL="457200" rtl="0" algn="l">
              <a:lnSpc>
                <a:spcPct val="80000"/>
              </a:lnSpc>
              <a:spcBef>
                <a:spcPts val="900"/>
              </a:spcBef>
              <a:spcAft>
                <a:spcPts val="0"/>
              </a:spcAft>
              <a:buNone/>
            </a:pPr>
            <a:r>
              <a:t/>
            </a:r>
            <a:endParaRPr>
              <a:solidFill>
                <a:srgbClr val="325BA7"/>
              </a:solidFill>
            </a:endParaRPr>
          </a:p>
          <a:p>
            <a:pPr indent="0" lvl="0" marL="139700" rtl="0" algn="l">
              <a:lnSpc>
                <a:spcPct val="80000"/>
              </a:lnSpc>
              <a:spcBef>
                <a:spcPts val="900"/>
              </a:spcBef>
              <a:spcAft>
                <a:spcPts val="0"/>
              </a:spcAft>
              <a:buNone/>
            </a:pPr>
            <a:r>
              <a:rPr lang="es">
                <a:solidFill>
                  <a:srgbClr val="325BA7"/>
                </a:solidFill>
              </a:rPr>
              <a:t>    </a:t>
            </a:r>
            <a:endParaRPr i="1" sz="1100">
              <a:solidFill>
                <a:srgbClr val="325BA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graphicFrame>
        <p:nvGraphicFramePr>
          <p:cNvPr id="216" name="Google Shape;216;p27"/>
          <p:cNvGraphicFramePr/>
          <p:nvPr/>
        </p:nvGraphicFramePr>
        <p:xfrm>
          <a:off x="520425" y="1686421"/>
          <a:ext cx="3000000" cy="3000000"/>
        </p:xfrm>
        <a:graphic>
          <a:graphicData uri="http://schemas.openxmlformats.org/drawingml/2006/table">
            <a:tbl>
              <a:tblPr bandRow="1" firstRow="1">
                <a:gradFill>
                  <a:gsLst>
                    <a:gs pos="0">
                      <a:srgbClr val="A9ACE6"/>
                    </a:gs>
                    <a:gs pos="35000">
                      <a:srgbClr val="C2C5ED"/>
                    </a:gs>
                    <a:gs pos="100000">
                      <a:srgbClr val="E7E7F9"/>
                    </a:gs>
                  </a:gsLst>
                  <a:lin ang="16200038" scaled="0"/>
                </a:gradFill>
                <a:tableStyleId>{D9AC3B26-3BD6-4B1F-B09A-EF74233FD30C}</a:tableStyleId>
              </a:tblPr>
              <a:tblGrid>
                <a:gridCol w="947500"/>
                <a:gridCol w="1672000"/>
                <a:gridCol w="1190075"/>
                <a:gridCol w="2881725"/>
              </a:tblGrid>
              <a:tr h="246625">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Evento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Ocurre cuando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Gestor</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Etiquetas</a:t>
                      </a:r>
                      <a:endParaRPr sz="1150" u="none" cap="none" strike="noStrike">
                        <a:solidFill>
                          <a:srgbClr val="FFFFFF"/>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Click </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El usuario hace ‘clic’ </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onClick</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051B80"/>
                          </a:solidFill>
                          <a:latin typeface="Arial"/>
                          <a:ea typeface="Arial"/>
                          <a:cs typeface="Arial"/>
                          <a:sym typeface="Arial"/>
                        </a:rPr>
                        <a:t>Button, document, Checkbox, Link, Radio, Reset, Submit</a:t>
                      </a:r>
                      <a:endParaRPr sz="1150" u="none" cap="none" strike="noStrike">
                        <a:solidFill>
                          <a:srgbClr val="051B80"/>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load</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50"/>
                        <a:buFont typeface="Arial"/>
                        <a:buNone/>
                      </a:pPr>
                      <a:r>
                        <a:rPr b="0" i="0" lang="es" sz="1150" u="none" cap="none" strike="noStrike">
                          <a:solidFill>
                            <a:srgbClr val="325BA7"/>
                          </a:solidFill>
                          <a:latin typeface="Arial"/>
                          <a:ea typeface="Arial"/>
                          <a:cs typeface="Arial"/>
                          <a:sym typeface="Arial"/>
                        </a:rPr>
                        <a:t>Al terminar de cargar una página</a:t>
                      </a:r>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onLoad</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Image, Layer, window</a:t>
                      </a:r>
                      <a:endParaRPr sz="1150" u="none" cap="none" strike="noStrike">
                        <a:solidFill>
                          <a:srgbClr val="325BA7"/>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051B80"/>
                          </a:solidFill>
                        </a:rPr>
                        <a:t>Focus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Al coger el foco un control</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onFocus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Button, Checkbox, Password, Radio, Reset, Select</a:t>
                      </a:r>
                      <a:endParaRPr sz="1150" u="none" cap="none" strike="noStrike">
                        <a:solidFill>
                          <a:srgbClr val="051B80"/>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325BA7"/>
                          </a:solidFill>
                        </a:rPr>
                        <a:t>Resize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Al modificar el tamaño de la ventana</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onResize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window</a:t>
                      </a:r>
                      <a:endParaRPr sz="1150" u="none" cap="none" strike="noStrike">
                        <a:solidFill>
                          <a:srgbClr val="325BA7"/>
                        </a:solidFill>
                      </a:endParaRPr>
                    </a:p>
                    <a:p>
                      <a:pPr indent="0" lvl="0" marL="0" marR="0" rtl="0" algn="l">
                        <a:lnSpc>
                          <a:spcPct val="100000"/>
                        </a:lnSpc>
                        <a:spcBef>
                          <a:spcPts val="0"/>
                        </a:spcBef>
                        <a:spcAft>
                          <a:spcPts val="0"/>
                        </a:spcAft>
                        <a:buNone/>
                      </a:pPr>
                      <a:r>
                        <a:t/>
                      </a:r>
                      <a:endParaRPr sz="1150" u="none" cap="none" strike="noStrike">
                        <a:solidFill>
                          <a:srgbClr val="325BA7"/>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051B80"/>
                          </a:solidFill>
                        </a:rPr>
                        <a:t>Blur</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Un elemento pierde el foco</a:t>
                      </a:r>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onBlur</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Button, Checkbox, Layer, Radio, Select, Submit, Text…</a:t>
                      </a:r>
                      <a:endParaRPr/>
                    </a:p>
                  </a:txBody>
                  <a:tcPr marT="45725" marB="45725" marR="91450" marL="91450"/>
                </a:tc>
              </a:tr>
              <a:tr h="407450">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Change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El valor de un campo de formulario cambia</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onChange</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FileUpload, Select, Text, Textarea</a:t>
                      </a:r>
                      <a:endParaRPr sz="1150" u="none" cap="none" strike="noStrike">
                        <a:solidFill>
                          <a:srgbClr val="325BA7"/>
                        </a:solidFill>
                      </a:endParaRPr>
                    </a:p>
                  </a:txBody>
                  <a:tcPr marT="45725" marB="45725" marR="91450" marL="91450"/>
                </a:tc>
              </a:tr>
              <a:tr h="407450">
                <a:tc>
                  <a:txBody>
                    <a:bodyPr/>
                    <a:lstStyle/>
                    <a:p>
                      <a:pPr indent="0" lvl="0" marL="0" marR="0" rtl="0" algn="l">
                        <a:lnSpc>
                          <a:spcPct val="100000"/>
                        </a:lnSpc>
                        <a:spcBef>
                          <a:spcPts val="0"/>
                        </a:spcBef>
                        <a:spcAft>
                          <a:spcPts val="0"/>
                        </a:spcAft>
                        <a:buNone/>
                      </a:pPr>
                      <a:r>
                        <a:rPr lang="es" sz="1150" u="none" cap="none" strike="noStrike">
                          <a:solidFill>
                            <a:srgbClr val="051B80"/>
                          </a:solidFill>
                        </a:rPr>
                        <a:t>KeyPress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pulsa una tecla</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onKeyPress</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document, Image, Link, Textarea</a:t>
                      </a:r>
                      <a:endParaRPr sz="1150" u="none" cap="none" strike="noStrike">
                        <a:solidFill>
                          <a:srgbClr val="051B80"/>
                        </a:solidFill>
                      </a:endParaRPr>
                    </a:p>
                  </a:txBody>
                  <a:tcPr marT="45725" marB="45725" marR="91450" marL="91450"/>
                </a:tc>
              </a:tr>
            </a:tbl>
          </a:graphicData>
        </a:graphic>
      </p:graphicFrame>
      <p:sp>
        <p:nvSpPr>
          <p:cNvPr id="217" name="Google Shape;217;p27"/>
          <p:cNvSpPr txBox="1"/>
          <p:nvPr/>
        </p:nvSpPr>
        <p:spPr>
          <a:xfrm>
            <a:off x="455406" y="598320"/>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300">
                <a:solidFill>
                  <a:srgbClr val="E83464"/>
                </a:solidFill>
              </a:rPr>
              <a:t>Desarrollo Web – FrontEnd JavaScript: Gestores de Eventos (Event Handlers)</a:t>
            </a:r>
            <a:endParaRPr sz="2500">
              <a:solidFill>
                <a:srgbClr val="AF7B5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graphicFrame>
        <p:nvGraphicFramePr>
          <p:cNvPr id="222" name="Google Shape;222;p28"/>
          <p:cNvGraphicFramePr/>
          <p:nvPr/>
        </p:nvGraphicFramePr>
        <p:xfrm>
          <a:off x="633799" y="1662545"/>
          <a:ext cx="3000000" cy="3000000"/>
        </p:xfrm>
        <a:graphic>
          <a:graphicData uri="http://schemas.openxmlformats.org/drawingml/2006/table">
            <a:tbl>
              <a:tblPr bandRow="1" firstRow="1">
                <a:noFill/>
                <a:tableStyleId>{D9AC3B26-3BD6-4B1F-B09A-EF74233FD30C}</a:tableStyleId>
              </a:tblPr>
              <a:tblGrid>
                <a:gridCol w="1011425"/>
                <a:gridCol w="1756075"/>
                <a:gridCol w="1267700"/>
                <a:gridCol w="3034150"/>
              </a:tblGrid>
              <a:tr h="212875">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Evento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Ocurre cuando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Gestor</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Etiquetas</a:t>
                      </a:r>
                      <a:endParaRPr sz="1150" u="none" cap="none" strike="noStrike">
                        <a:solidFill>
                          <a:srgbClr val="FFFFFF"/>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Move</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Se mueve una venta o un marco</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onMove</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window</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Select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Se selecciona texto o área de texto</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onSelect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Text, Textarea</a:t>
                      </a:r>
                      <a:endParaRPr b="0" i="0" sz="1150" u="none" cap="none" strike="noStrike">
                        <a:solidFill>
                          <a:srgbClr val="325BA7"/>
                        </a:solidFill>
                        <a:latin typeface="Arial"/>
                        <a:ea typeface="Arial"/>
                        <a:cs typeface="Arial"/>
                        <a:sym typeface="Aria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Unload</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cierra la página</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onUnload</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window</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Reset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El usuario limpia el formulario</a:t>
                      </a:r>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onReset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Form</a:t>
                      </a:r>
                      <a:endParaRPr b="0" i="0" sz="1150" u="none" cap="none" strike="noStrike">
                        <a:solidFill>
                          <a:srgbClr val="325BA7"/>
                        </a:solidFill>
                        <a:latin typeface="Arial"/>
                        <a:ea typeface="Arial"/>
                        <a:cs typeface="Arial"/>
                        <a:sym typeface="Aria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MouseDown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pulsa el botón del ratón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onMouseDown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Button, document, Link</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325BA7"/>
                          </a:solidFill>
                        </a:rPr>
                        <a:t>Mouseover</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El usuario mueve el ratón sobre un link</a:t>
                      </a:r>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onMouseOver</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50"/>
                        <a:buFont typeface="Arial"/>
                        <a:buNone/>
                      </a:pPr>
                      <a:r>
                        <a:rPr lang="es" sz="1150" u="none" cap="none" strike="noStrike">
                          <a:solidFill>
                            <a:srgbClr val="051B80"/>
                          </a:solidFill>
                        </a:rPr>
                        <a:t>Button, document, Link</a:t>
                      </a:r>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Submit</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Se envía un formulario</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onSubmit</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Form</a:t>
                      </a:r>
                      <a:endParaRPr sz="1150" u="none" cap="none" strike="noStrike">
                        <a:solidFill>
                          <a:srgbClr val="051B80"/>
                        </a:solidFill>
                      </a:endParaRPr>
                    </a:p>
                  </a:txBody>
                  <a:tcPr marT="45725" marB="45725" marR="91450" marL="91450"/>
                </a:tc>
              </a:tr>
            </a:tbl>
          </a:graphicData>
        </a:graphic>
      </p:graphicFrame>
      <p:sp>
        <p:nvSpPr>
          <p:cNvPr id="223" name="Google Shape;223;p28"/>
          <p:cNvSpPr txBox="1"/>
          <p:nvPr/>
        </p:nvSpPr>
        <p:spPr>
          <a:xfrm>
            <a:off x="457156" y="460145"/>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400">
                <a:solidFill>
                  <a:srgbClr val="E83464"/>
                </a:solidFill>
              </a:rPr>
              <a:t>Desarrollo Web – FrontEnd JavaScript: Gestores de Eventos (Event Handlers)</a:t>
            </a:r>
            <a:endParaRPr sz="2600">
              <a:solidFill>
                <a:srgbClr val="AF7B5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692684" y="2019170"/>
            <a:ext cx="8035800" cy="2598000"/>
          </a:xfrm>
          <a:prstGeom prst="rect">
            <a:avLst/>
          </a:prstGeom>
          <a:noFill/>
          <a:ln>
            <a:noFill/>
          </a:ln>
        </p:spPr>
        <p:txBody>
          <a:bodyPr anchorCtr="0" anchor="t" bIns="34275" lIns="0" spcFirstLastPara="1" rIns="0" wrap="square" tIns="34275">
            <a:noAutofit/>
          </a:bodyPr>
          <a:lstStyle/>
          <a:p>
            <a:pPr indent="-317500" lvl="0" marL="457200" rtl="0" algn="l">
              <a:lnSpc>
                <a:spcPct val="30000"/>
              </a:lnSpc>
              <a:spcBef>
                <a:spcPts val="600"/>
              </a:spcBef>
              <a:spcAft>
                <a:spcPts val="0"/>
              </a:spcAft>
              <a:buClr>
                <a:srgbClr val="233A44"/>
              </a:buClr>
              <a:buSzPts val="1400"/>
              <a:buFont typeface="Calibri"/>
              <a:buChar char="●"/>
            </a:pPr>
            <a:r>
              <a:rPr lang="es" sz="1600">
                <a:solidFill>
                  <a:srgbClr val="325BA7"/>
                </a:solidFill>
              </a:rPr>
              <a:t>El código manejador se encuentra en el interior del código </a:t>
            </a:r>
            <a:endParaRPr sz="1600">
              <a:solidFill>
                <a:srgbClr val="325BA7"/>
              </a:solidFill>
            </a:endParaRPr>
          </a:p>
          <a:p>
            <a:pPr indent="0" lvl="0" marL="139700" rtl="0" algn="l">
              <a:lnSpc>
                <a:spcPct val="30000"/>
              </a:lnSpc>
              <a:spcBef>
                <a:spcPts val="600"/>
              </a:spcBef>
              <a:spcAft>
                <a:spcPts val="0"/>
              </a:spcAft>
              <a:buNone/>
            </a:pPr>
            <a:r>
              <a:t/>
            </a:r>
            <a:endParaRPr sz="1600">
              <a:solidFill>
                <a:srgbClr val="325BA7"/>
              </a:solidFill>
            </a:endParaRPr>
          </a:p>
          <a:p>
            <a:pPr indent="0" lvl="0" marL="139700" rtl="0" algn="l">
              <a:lnSpc>
                <a:spcPct val="30000"/>
              </a:lnSpc>
              <a:spcBef>
                <a:spcPts val="600"/>
              </a:spcBef>
              <a:spcAft>
                <a:spcPts val="0"/>
              </a:spcAft>
              <a:buNone/>
            </a:pPr>
            <a:r>
              <a:rPr lang="es" sz="1600">
                <a:solidFill>
                  <a:srgbClr val="325BA7"/>
                </a:solidFill>
              </a:rPr>
              <a:t>   html</a:t>
            </a:r>
            <a:endParaRPr sz="1600">
              <a:solidFill>
                <a:srgbClr val="325BA7"/>
              </a:solidFill>
            </a:endParaRPr>
          </a:p>
          <a:p>
            <a:pPr indent="-317500" lvl="0" marL="457200" rtl="0" algn="l">
              <a:lnSpc>
                <a:spcPct val="80000"/>
              </a:lnSpc>
              <a:spcBef>
                <a:spcPts val="600"/>
              </a:spcBef>
              <a:spcAft>
                <a:spcPts val="0"/>
              </a:spcAft>
              <a:buNone/>
            </a:pPr>
            <a:r>
              <a:t/>
            </a:r>
            <a:endParaRPr sz="1800">
              <a:solidFill>
                <a:srgbClr val="325BA7"/>
              </a:solidFill>
            </a:endParaRPr>
          </a:p>
          <a:p>
            <a:pPr indent="-317500" lvl="0" marL="457200" rtl="0" algn="l">
              <a:lnSpc>
                <a:spcPct val="30000"/>
              </a:lnSpc>
              <a:spcBef>
                <a:spcPts val="600"/>
              </a:spcBef>
              <a:spcAft>
                <a:spcPts val="0"/>
              </a:spcAft>
              <a:buClr>
                <a:srgbClr val="233A44"/>
              </a:buClr>
              <a:buSzPts val="1400"/>
              <a:buFont typeface="Calibri"/>
              <a:buChar char="●"/>
            </a:pPr>
            <a:r>
              <a:rPr lang="es" sz="1600">
                <a:solidFill>
                  <a:srgbClr val="325BA7"/>
                </a:solidFill>
              </a:rPr>
              <a:t>Sintaxis</a:t>
            </a:r>
            <a:endParaRPr sz="1600">
              <a:solidFill>
                <a:srgbClr val="325BA7"/>
              </a:solidFill>
            </a:endParaRPr>
          </a:p>
          <a:p>
            <a:pPr indent="-228600" lvl="1" marL="914400" rtl="0" algn="l">
              <a:lnSpc>
                <a:spcPct val="30000"/>
              </a:lnSpc>
              <a:spcBef>
                <a:spcPts val="600"/>
              </a:spcBef>
              <a:spcAft>
                <a:spcPts val="0"/>
              </a:spcAft>
              <a:buNone/>
            </a:pPr>
            <a:r>
              <a:t/>
            </a:r>
            <a:endParaRPr sz="1200">
              <a:solidFill>
                <a:srgbClr val="325BA7"/>
              </a:solidFill>
            </a:endParaRPr>
          </a:p>
          <a:p>
            <a:pPr indent="-317500" lvl="1" marL="914400" rtl="0" algn="l">
              <a:lnSpc>
                <a:spcPct val="30000"/>
              </a:lnSpc>
              <a:spcBef>
                <a:spcPts val="600"/>
              </a:spcBef>
              <a:spcAft>
                <a:spcPts val="0"/>
              </a:spcAft>
              <a:buNone/>
            </a:pPr>
            <a:r>
              <a:rPr lang="es">
                <a:solidFill>
                  <a:srgbClr val="325BA7"/>
                </a:solidFill>
              </a:rPr>
              <a:t>	   &lt;‘Etiqueta’ ‘manejador’=‘codigo a ejecutar’&gt;</a:t>
            </a:r>
            <a:r>
              <a:rPr lang="es" sz="1600">
                <a:solidFill>
                  <a:srgbClr val="325BA7"/>
                </a:solidFill>
              </a:rPr>
              <a:t> </a:t>
            </a:r>
            <a:endParaRPr sz="1100">
              <a:solidFill>
                <a:srgbClr val="233A44"/>
              </a:solidFill>
              <a:latin typeface="Calibri"/>
              <a:ea typeface="Calibri"/>
              <a:cs typeface="Calibri"/>
              <a:sym typeface="Calibri"/>
            </a:endParaRPr>
          </a:p>
          <a:p>
            <a:pPr indent="-317500" lvl="0" marL="457200" rtl="0" algn="l">
              <a:lnSpc>
                <a:spcPct val="80000"/>
              </a:lnSpc>
              <a:spcBef>
                <a:spcPts val="600"/>
              </a:spcBef>
              <a:spcAft>
                <a:spcPts val="0"/>
              </a:spcAft>
              <a:buNone/>
            </a:pPr>
            <a:r>
              <a:t/>
            </a:r>
            <a:endParaRPr sz="1600">
              <a:solidFill>
                <a:srgbClr val="325BA7"/>
              </a:solidFill>
            </a:endParaRPr>
          </a:p>
          <a:p>
            <a:pPr indent="-317500" lvl="0" marL="457200" rtl="0" algn="l">
              <a:lnSpc>
                <a:spcPct val="30000"/>
              </a:lnSpc>
              <a:spcBef>
                <a:spcPts val="600"/>
              </a:spcBef>
              <a:spcAft>
                <a:spcPts val="0"/>
              </a:spcAft>
              <a:buClr>
                <a:srgbClr val="233A44"/>
              </a:buClr>
              <a:buSzPts val="1400"/>
              <a:buFont typeface="Calibri"/>
              <a:buChar char="●"/>
            </a:pPr>
            <a:r>
              <a:rPr lang="es" sz="1600">
                <a:solidFill>
                  <a:srgbClr val="325BA7"/>
                </a:solidFill>
              </a:rPr>
              <a:t>Ejemplo</a:t>
            </a:r>
            <a:endParaRPr sz="13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2286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rPr lang="es">
                <a:solidFill>
                  <a:srgbClr val="325BA7"/>
                </a:solidFill>
              </a:rPr>
              <a:t>    &lt;input type="button" value=" Pulsar boton “</a:t>
            </a:r>
            <a:endParaRPr sz="11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rPr lang="es">
                <a:solidFill>
                  <a:srgbClr val="325BA7"/>
                </a:solidFill>
              </a:rPr>
              <a:t> onClick="window.alert('Hola mundo!')";&gt;</a:t>
            </a:r>
            <a:endParaRPr sz="11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t/>
            </a:r>
            <a:endParaRPr sz="1600">
              <a:solidFill>
                <a:srgbClr val="325BA7"/>
              </a:solidFill>
            </a:endParaRPr>
          </a:p>
          <a:p>
            <a:pPr indent="-317500" lvl="1" marL="914400" rtl="0" algn="l">
              <a:lnSpc>
                <a:spcPct val="30000"/>
              </a:lnSpc>
              <a:spcBef>
                <a:spcPts val="600"/>
              </a:spcBef>
              <a:spcAft>
                <a:spcPts val="0"/>
              </a:spcAft>
              <a:buNone/>
            </a:pPr>
            <a:r>
              <a:t/>
            </a:r>
            <a:endParaRPr sz="1800">
              <a:solidFill>
                <a:srgbClr val="325BA7"/>
              </a:solidFill>
            </a:endParaRPr>
          </a:p>
          <a:p>
            <a:pPr indent="-317500" lvl="1" marL="914400" rtl="0" algn="l">
              <a:lnSpc>
                <a:spcPct val="30000"/>
              </a:lnSpc>
              <a:spcBef>
                <a:spcPts val="200"/>
              </a:spcBef>
              <a:spcAft>
                <a:spcPts val="0"/>
              </a:spcAft>
              <a:buNone/>
            </a:pPr>
            <a:r>
              <a:t/>
            </a:r>
            <a:endParaRPr sz="1800">
              <a:solidFill>
                <a:srgbClr val="325BA7"/>
              </a:solidFill>
            </a:endParaRPr>
          </a:p>
          <a:p>
            <a:pPr indent="-317500" lvl="1" marL="914400" rtl="0" algn="l">
              <a:lnSpc>
                <a:spcPct val="30000"/>
              </a:lnSpc>
              <a:spcBef>
                <a:spcPts val="200"/>
              </a:spcBef>
              <a:spcAft>
                <a:spcPts val="0"/>
              </a:spcAft>
              <a:buNone/>
            </a:pPr>
            <a:r>
              <a:t/>
            </a:r>
            <a:endParaRPr sz="3200">
              <a:solidFill>
                <a:srgbClr val="325BA7"/>
              </a:solidFill>
            </a:endParaRPr>
          </a:p>
        </p:txBody>
      </p:sp>
      <p:sp>
        <p:nvSpPr>
          <p:cNvPr id="229" name="Google Shape;229;p29"/>
          <p:cNvSpPr txBox="1"/>
          <p:nvPr/>
        </p:nvSpPr>
        <p:spPr>
          <a:xfrm>
            <a:off x="692684" y="567388"/>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800">
                <a:solidFill>
                  <a:srgbClr val="E83464"/>
                </a:solidFill>
              </a:rPr>
              <a:t>Desarrollo Web – FrontEnd </a:t>
            </a:r>
            <a:br>
              <a:rPr lang="es" sz="2800">
                <a:solidFill>
                  <a:srgbClr val="E83464"/>
                </a:solidFill>
              </a:rPr>
            </a:br>
            <a:r>
              <a:rPr lang="es" sz="2800">
                <a:solidFill>
                  <a:srgbClr val="E83464"/>
                </a:solidFill>
              </a:rPr>
              <a:t>JavaScript: Gestores de Eventos</a:t>
            </a:r>
            <a:endParaRPr sz="2800">
              <a:solidFill>
                <a:srgbClr val="E8346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0"/>
          <p:cNvSpPr txBox="1"/>
          <p:nvPr/>
        </p:nvSpPr>
        <p:spPr>
          <a:xfrm>
            <a:off x="16214" y="1534390"/>
            <a:ext cx="4689000" cy="3285600"/>
          </a:xfrm>
          <a:prstGeom prst="rect">
            <a:avLst/>
          </a:prstGeom>
          <a:noFill/>
          <a:ln>
            <a:noFill/>
          </a:ln>
        </p:spPr>
        <p:txBody>
          <a:bodyPr anchorCtr="0" anchor="t" bIns="91425" lIns="91425" spcFirstLastPara="1" rIns="91425" wrap="square" tIns="91425">
            <a:noAutofit/>
          </a:bodyPr>
          <a:lstStyle/>
          <a:p>
            <a:pPr indent="-298450" lvl="1" marL="914400" rtl="0" algn="l">
              <a:lnSpc>
                <a:spcPct val="30000"/>
              </a:lnSpc>
              <a:spcBef>
                <a:spcPts val="1600"/>
              </a:spcBef>
              <a:spcAft>
                <a:spcPts val="0"/>
              </a:spcAft>
              <a:buNone/>
            </a:pPr>
            <a:r>
              <a:rPr lang="es" sz="1800" u="sng">
                <a:solidFill>
                  <a:srgbClr val="325BA7"/>
                </a:solidFill>
                <a:latin typeface="Calibri"/>
                <a:ea typeface="Calibri"/>
                <a:cs typeface="Calibri"/>
                <a:sym typeface="Calibri"/>
              </a:rPr>
              <a:t>onClick</a:t>
            </a:r>
            <a:endParaRPr sz="1800" u="sng">
              <a:solidFill>
                <a:srgbClr val="325BA7"/>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&lt;title&gt;Ejemplo onClick&lt;/title&gt;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&lt;input type="button" value=" Pulsar boton para saludo... " onClick="window.alert('Hola mundo!')";&gt;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2550">
              <a:solidFill>
                <a:srgbClr val="233A44"/>
              </a:solidFill>
              <a:latin typeface="Calibri"/>
              <a:ea typeface="Calibri"/>
              <a:cs typeface="Calibri"/>
              <a:sym typeface="Calibri"/>
            </a:endParaRPr>
          </a:p>
        </p:txBody>
      </p:sp>
      <p:sp>
        <p:nvSpPr>
          <p:cNvPr id="235" name="Google Shape;235;p30"/>
          <p:cNvSpPr/>
          <p:nvPr/>
        </p:nvSpPr>
        <p:spPr>
          <a:xfrm>
            <a:off x="3059907" y="20216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36" name="Google Shape;236;p30"/>
          <p:cNvSpPr/>
          <p:nvPr/>
        </p:nvSpPr>
        <p:spPr>
          <a:xfrm>
            <a:off x="3059906" y="20764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37" name="Google Shape;237;p30"/>
          <p:cNvSpPr txBox="1"/>
          <p:nvPr/>
        </p:nvSpPr>
        <p:spPr>
          <a:xfrm>
            <a:off x="692684" y="643588"/>
            <a:ext cx="8233200" cy="1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800">
                <a:solidFill>
                  <a:srgbClr val="E83464"/>
                </a:solidFill>
              </a:rPr>
              <a:t>Desarrollo Web – FrontEnd </a:t>
            </a:r>
            <a:br>
              <a:rPr lang="es" sz="2800">
                <a:solidFill>
                  <a:srgbClr val="E83464"/>
                </a:solidFill>
              </a:rPr>
            </a:br>
            <a:r>
              <a:rPr lang="es" sz="2800">
                <a:solidFill>
                  <a:srgbClr val="E83464"/>
                </a:solidFill>
              </a:rPr>
              <a:t>JavaScript: Gestores de Eventos</a:t>
            </a:r>
            <a:endParaRPr sz="2800">
              <a:solidFill>
                <a:srgbClr val="E83464"/>
              </a:solidFill>
            </a:endParaRPr>
          </a:p>
        </p:txBody>
      </p:sp>
      <p:sp>
        <p:nvSpPr>
          <p:cNvPr id="238" name="Google Shape;238;p30"/>
          <p:cNvSpPr txBox="1"/>
          <p:nvPr/>
        </p:nvSpPr>
        <p:spPr>
          <a:xfrm>
            <a:off x="3984696" y="1534390"/>
            <a:ext cx="4941000" cy="3672000"/>
          </a:xfrm>
          <a:prstGeom prst="rect">
            <a:avLst/>
          </a:prstGeom>
          <a:noFill/>
          <a:ln>
            <a:noFill/>
          </a:ln>
        </p:spPr>
        <p:txBody>
          <a:bodyPr anchorCtr="0" anchor="t" bIns="91425" lIns="91425" spcFirstLastPara="1" rIns="91425" wrap="square" tIns="91425">
            <a:noAutofit/>
          </a:bodyPr>
          <a:lstStyle/>
          <a:p>
            <a:pPr indent="-298450" lvl="1" marL="914400" marR="0" rtl="0" algn="l">
              <a:lnSpc>
                <a:spcPct val="30000"/>
              </a:lnSpc>
              <a:spcBef>
                <a:spcPts val="1600"/>
              </a:spcBef>
              <a:spcAft>
                <a:spcPts val="0"/>
              </a:spcAft>
              <a:buClr>
                <a:srgbClr val="233A44"/>
              </a:buClr>
              <a:buSzPts val="1100"/>
              <a:buFont typeface="Noto Sans Symbols"/>
              <a:buNone/>
            </a:pPr>
            <a:r>
              <a:rPr b="0" i="0" lang="es" sz="1800" u="sng" cap="none" strike="noStrike">
                <a:solidFill>
                  <a:srgbClr val="325BA7"/>
                </a:solidFill>
                <a:latin typeface="Calibri"/>
                <a:ea typeface="Calibri"/>
                <a:cs typeface="Calibri"/>
                <a:sym typeface="Calibri"/>
              </a:rPr>
              <a:t>onLoad</a:t>
            </a:r>
            <a:endParaRPr b="0" i="0" sz="1800" u="sng" cap="none" strike="noStrike">
              <a:solidFill>
                <a:srgbClr val="325BA7"/>
              </a:solidFill>
              <a:latin typeface="Calibri"/>
              <a:ea typeface="Calibri"/>
              <a:cs typeface="Calibri"/>
              <a:sym typeface="Calibri"/>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&lt;title&gt;Ejemplo onLoad&lt;/title&gt;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a:t>
            </a:r>
            <a:r>
              <a:rPr lang="es" sz="1200">
                <a:solidFill>
                  <a:srgbClr val="325BA7"/>
                </a:solidFill>
                <a:latin typeface="Calibri"/>
                <a:ea typeface="Calibri"/>
                <a:cs typeface="Calibri"/>
                <a:sym typeface="Calibri"/>
              </a:rPr>
              <a:t>y  </a:t>
            </a:r>
            <a:r>
              <a:rPr b="0" i="0" lang="es" sz="1200" u="none" cap="none" strike="noStrike">
                <a:solidFill>
                  <a:srgbClr val="325BA7"/>
                </a:solidFill>
                <a:latin typeface="Calibri"/>
                <a:ea typeface="Calibri"/>
                <a:cs typeface="Calibri"/>
                <a:sym typeface="Calibri"/>
              </a:rPr>
              <a:t>onLoad="boton.value='hola!'"&gt;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&lt;input type="button" name="boton" value="" onLoad = " value= 'hola mundo!' "&gt;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35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850" u="none" cap="none" strike="noStrike">
              <a:solidFill>
                <a:srgbClr val="233A44"/>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44" name="Google Shape;244;p31"/>
          <p:cNvSpPr/>
          <p:nvPr/>
        </p:nvSpPr>
        <p:spPr>
          <a:xfrm>
            <a:off x="3059907" y="20978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45" name="Google Shape;245;p31"/>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46" name="Google Shape;246;p31"/>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47" name="Google Shape;247;p31"/>
          <p:cNvSpPr txBox="1"/>
          <p:nvPr/>
        </p:nvSpPr>
        <p:spPr>
          <a:xfrm>
            <a:off x="123750" y="1571842"/>
            <a:ext cx="4959000" cy="3563400"/>
          </a:xfrm>
          <a:prstGeom prst="rect">
            <a:avLst/>
          </a:prstGeom>
          <a:noFill/>
          <a:ln>
            <a:noFill/>
          </a:ln>
        </p:spPr>
        <p:txBody>
          <a:bodyPr anchorCtr="0" anchor="t" bIns="91425" lIns="91425" spcFirstLastPara="1" rIns="91425" wrap="square" tIns="91425">
            <a:noAutofit/>
          </a:bodyPr>
          <a:lstStyle/>
          <a:p>
            <a:pPr indent="-298450" lvl="1" marL="914400" rtl="0" algn="l">
              <a:lnSpc>
                <a:spcPct val="30000"/>
              </a:lnSpc>
              <a:spcBef>
                <a:spcPts val="1600"/>
              </a:spcBef>
              <a:spcAft>
                <a:spcPts val="0"/>
              </a:spcAft>
              <a:buNone/>
            </a:pPr>
            <a:r>
              <a:rPr lang="es" sz="1800" u="sng">
                <a:solidFill>
                  <a:srgbClr val="325BA7"/>
                </a:solidFill>
                <a:latin typeface="Calibri"/>
                <a:ea typeface="Calibri"/>
                <a:cs typeface="Calibri"/>
                <a:sym typeface="Calibri"/>
              </a:rPr>
              <a:t>onFocus</a:t>
            </a:r>
            <a:endParaRPr sz="1800" u="sng">
              <a:solidFill>
                <a:srgbClr val="325BA7"/>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&lt;title&gt;Ejemplo onFocus&lt;/title&gt;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&lt;/head&gt;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&lt;input type=“text" value=" Al coger foco muestra mensaje... " onFocus="window.alert('Hola mundo!')";&gt;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&lt;/center&gt;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   &lt;/body&gt;</a:t>
            </a:r>
            <a:endParaRPr sz="1100">
              <a:solidFill>
                <a:srgbClr val="233A44"/>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8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525">
              <a:solidFill>
                <a:srgbClr val="233A44"/>
              </a:solidFill>
              <a:latin typeface="Calibri"/>
              <a:ea typeface="Calibri"/>
              <a:cs typeface="Calibri"/>
              <a:sym typeface="Calibri"/>
            </a:endParaRPr>
          </a:p>
        </p:txBody>
      </p:sp>
      <p:sp>
        <p:nvSpPr>
          <p:cNvPr id="248" name="Google Shape;248;p31"/>
          <p:cNvSpPr txBox="1"/>
          <p:nvPr/>
        </p:nvSpPr>
        <p:spPr>
          <a:xfrm>
            <a:off x="4586504" y="1227600"/>
            <a:ext cx="3982500" cy="3115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233A44"/>
              </a:buClr>
              <a:buSzPts val="1300"/>
              <a:buFont typeface="Noto Sans Symbols"/>
              <a:buNone/>
            </a:pPr>
            <a:r>
              <a:t/>
            </a:r>
            <a:endParaRPr b="0" i="0" sz="33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rPr b="0" i="0" lang="es" sz="1800" u="sng" cap="none" strike="noStrike">
                <a:solidFill>
                  <a:srgbClr val="325BA7"/>
                </a:solidFill>
                <a:latin typeface="Calibri"/>
                <a:ea typeface="Calibri"/>
                <a:cs typeface="Calibri"/>
                <a:sym typeface="Calibri"/>
              </a:rPr>
              <a:t>onResize</a:t>
            </a:r>
            <a:endParaRPr b="0" i="0" sz="1800" u="sng" cap="none" strike="noStrike">
              <a:solidFill>
                <a:srgbClr val="325BA7"/>
              </a:solidFill>
              <a:latin typeface="Calibri"/>
              <a:ea typeface="Calibri"/>
              <a:cs typeface="Calibri"/>
              <a:sym typeface="Calibri"/>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&lt;title&gt;Ejemplo onLoad&lt;/title&gt;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&lt;body onResize="alert('Hola mundo');"&gt;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298450" lvl="1" marL="914400" marR="0" rtl="0" algn="l">
              <a:lnSpc>
                <a:spcPct val="115000"/>
              </a:lnSpc>
              <a:spcBef>
                <a:spcPts val="600"/>
              </a:spcBef>
              <a:spcAft>
                <a:spcPts val="0"/>
              </a:spcAft>
              <a:buClr>
                <a:srgbClr val="233A44"/>
              </a:buClr>
              <a:buSzPts val="1100"/>
              <a:buFont typeface="Noto Sans Symbols"/>
              <a:buNone/>
            </a:pPr>
            <a:r>
              <a:rPr b="0" i="0" lang="es" sz="1200" u="none" cap="none" strike="noStrike">
                <a:solidFill>
                  <a:srgbClr val="325BA7"/>
                </a:solidFill>
                <a:latin typeface="Calibri"/>
                <a:ea typeface="Calibri"/>
                <a:cs typeface="Calibri"/>
                <a:sym typeface="Calibri"/>
              </a:rPr>
              <a:t>&lt;/html&gt;</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3525" u="none" cap="none" strike="noStrike">
              <a:solidFill>
                <a:srgbClr val="233A44"/>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2"/>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54" name="Google Shape;254;p32"/>
          <p:cNvSpPr/>
          <p:nvPr/>
        </p:nvSpPr>
        <p:spPr>
          <a:xfrm>
            <a:off x="3059906" y="2097882"/>
            <a:ext cx="23766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55" name="Google Shape;255;p32"/>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56" name="Google Shape;256;p32"/>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57" name="Google Shape;257;p32"/>
          <p:cNvSpPr txBox="1"/>
          <p:nvPr/>
        </p:nvSpPr>
        <p:spPr>
          <a:xfrm>
            <a:off x="464129" y="1883438"/>
            <a:ext cx="4398900" cy="29742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0"/>
              </a:spcBef>
              <a:spcAft>
                <a:spcPts val="0"/>
              </a:spcAft>
              <a:buNone/>
            </a:pPr>
            <a:r>
              <a:rPr lang="es" sz="1800" u="sng">
                <a:solidFill>
                  <a:srgbClr val="325BA7"/>
                </a:solidFill>
                <a:latin typeface="Calibri"/>
                <a:ea typeface="Calibri"/>
                <a:cs typeface="Calibri"/>
                <a:sym typeface="Calibri"/>
              </a:rPr>
              <a:t>onBlur</a:t>
            </a:r>
            <a:endParaRPr sz="1800" u="sng">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&lt;input type="text" size=30 name="texto" value="Al perder foco muestra mensaje" onBlur = " alert('Hola mundo!');"&gt;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5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225">
              <a:solidFill>
                <a:srgbClr val="233A44"/>
              </a:solidFill>
              <a:latin typeface="Calibri"/>
              <a:ea typeface="Calibri"/>
              <a:cs typeface="Calibri"/>
              <a:sym typeface="Calibri"/>
            </a:endParaRPr>
          </a:p>
        </p:txBody>
      </p:sp>
      <p:sp>
        <p:nvSpPr>
          <p:cNvPr id="258" name="Google Shape;258;p32"/>
          <p:cNvSpPr txBox="1"/>
          <p:nvPr/>
        </p:nvSpPr>
        <p:spPr>
          <a:xfrm>
            <a:off x="4435184" y="1887011"/>
            <a:ext cx="4490700" cy="2798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1800" u="sng" cap="none" strike="noStrike">
                <a:solidFill>
                  <a:srgbClr val="325BA7"/>
                </a:solidFill>
                <a:latin typeface="Calibri"/>
                <a:ea typeface="Calibri"/>
                <a:cs typeface="Calibri"/>
                <a:sym typeface="Calibri"/>
              </a:rPr>
              <a:t>onChange</a:t>
            </a:r>
            <a:endParaRPr b="0" i="0" sz="1800" u="sng" cap="none" strike="noStrike">
              <a:solidFill>
                <a:srgbClr val="325BA7"/>
              </a:solidFill>
              <a:latin typeface="Calibri"/>
              <a:ea typeface="Calibri"/>
              <a:cs typeface="Calibri"/>
              <a:sym typeface="Calibri"/>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&lt;html&gt;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&lt;title&gt;Ejemplo onLoad&lt;/title&gt;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&lt;input type="text" size=30 name="texto" value="Al modificar texto mensaje" onChange = " alert('Hola mundo!');"&gt;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200" u="none" cap="none" strike="noStrike">
                <a:solidFill>
                  <a:srgbClr val="325BA7"/>
                </a:solidFill>
                <a:latin typeface="Calibri"/>
                <a:ea typeface="Calibri"/>
                <a:cs typeface="Calibri"/>
                <a:sym typeface="Calibri"/>
              </a:rPr>
              <a:t>&lt;/html&gt;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3"/>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64" name="Google Shape;264;p33"/>
          <p:cNvSpPr/>
          <p:nvPr/>
        </p:nvSpPr>
        <p:spPr>
          <a:xfrm>
            <a:off x="3059906" y="2097882"/>
            <a:ext cx="23766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65" name="Google Shape;265;p33"/>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66" name="Google Shape;266;p33"/>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67" name="Google Shape;267;p33"/>
          <p:cNvSpPr txBox="1"/>
          <p:nvPr/>
        </p:nvSpPr>
        <p:spPr>
          <a:xfrm>
            <a:off x="435554" y="1634188"/>
            <a:ext cx="4416900" cy="37971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600"/>
              </a:spcBef>
              <a:spcAft>
                <a:spcPts val="0"/>
              </a:spcAft>
              <a:buNone/>
            </a:pPr>
            <a:r>
              <a:rPr lang="es" sz="2000" u="sng">
                <a:solidFill>
                  <a:srgbClr val="325BA7"/>
                </a:solidFill>
                <a:latin typeface="Calibri"/>
                <a:ea typeface="Calibri"/>
                <a:cs typeface="Calibri"/>
                <a:sym typeface="Calibri"/>
              </a:rPr>
              <a:t>onKeyPress</a:t>
            </a:r>
            <a:endParaRPr sz="2000" u="sng">
              <a:solidFill>
                <a:srgbClr val="325BA7"/>
              </a:solidFill>
              <a:latin typeface="Calibri"/>
              <a:ea typeface="Calibri"/>
              <a:cs typeface="Calibri"/>
              <a:sym typeface="Calibri"/>
            </a:endParaRPr>
          </a:p>
          <a:p>
            <a:pPr indent="-311150" lvl="0" marL="457200" rtl="0" algn="l">
              <a:lnSpc>
                <a:spcPct val="30000"/>
              </a:lnSpc>
              <a:spcBef>
                <a:spcPts val="600"/>
              </a:spcBef>
              <a:spcAft>
                <a:spcPts val="0"/>
              </a:spcAft>
              <a:buNone/>
            </a:pPr>
            <a:r>
              <a:t/>
            </a:r>
            <a:endParaRPr sz="2600">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&lt;input type="text" size=30 name="texto" value="Al pulsar tecla mensaje" onKeyPress = " alert('Hola mundo!');"&gt;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525">
              <a:solidFill>
                <a:srgbClr val="233A44"/>
              </a:solidFill>
              <a:latin typeface="Calibri"/>
              <a:ea typeface="Calibri"/>
              <a:cs typeface="Calibri"/>
              <a:sym typeface="Calibri"/>
            </a:endParaRPr>
          </a:p>
        </p:txBody>
      </p:sp>
      <p:sp>
        <p:nvSpPr>
          <p:cNvPr id="268" name="Google Shape;268;p33"/>
          <p:cNvSpPr txBox="1"/>
          <p:nvPr/>
        </p:nvSpPr>
        <p:spPr>
          <a:xfrm>
            <a:off x="4371759" y="1867876"/>
            <a:ext cx="4772100" cy="3563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onMove</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&lt;title&gt;Ejemplo onLoad&lt;/title&gt;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&lt;input type="text" size=30 name="texto" value="Al mover  muestra mensaje" onMove = " alert('Hola mundo!');"&gt;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550" u="none" cap="none" strike="noStrike">
              <a:solidFill>
                <a:srgbClr val="233A4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8: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Tecnologías y lenguajes para el desarrollo del Front-end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4"/>
          <p:cNvSpPr/>
          <p:nvPr/>
        </p:nvSpPr>
        <p:spPr>
          <a:xfrm>
            <a:off x="3059907" y="20978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74" name="Google Shape;274;p34"/>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75" name="Google Shape;275;p34"/>
          <p:cNvSpPr txBox="1"/>
          <p:nvPr/>
        </p:nvSpPr>
        <p:spPr>
          <a:xfrm>
            <a:off x="692684" y="719788"/>
            <a:ext cx="8233200" cy="1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800">
                <a:solidFill>
                  <a:srgbClr val="E83464"/>
                </a:solidFill>
              </a:rPr>
              <a:t>Desarrollo Web – FrontEnd </a:t>
            </a:r>
            <a:br>
              <a:rPr lang="es" sz="2800">
                <a:solidFill>
                  <a:srgbClr val="E83464"/>
                </a:solidFill>
              </a:rPr>
            </a:br>
            <a:r>
              <a:rPr lang="es" sz="2800">
                <a:solidFill>
                  <a:srgbClr val="E83464"/>
                </a:solidFill>
              </a:rPr>
              <a:t>JavaScript: Gestores de Eventos</a:t>
            </a:r>
            <a:endParaRPr sz="2800">
              <a:solidFill>
                <a:srgbClr val="E83464"/>
              </a:solidFill>
            </a:endParaRPr>
          </a:p>
        </p:txBody>
      </p:sp>
      <p:sp>
        <p:nvSpPr>
          <p:cNvPr id="276" name="Google Shape;276;p34"/>
          <p:cNvSpPr txBox="1"/>
          <p:nvPr/>
        </p:nvSpPr>
        <p:spPr>
          <a:xfrm>
            <a:off x="489023" y="1807888"/>
            <a:ext cx="4595700" cy="35634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0"/>
              </a:spcBef>
              <a:spcAft>
                <a:spcPts val="0"/>
              </a:spcAft>
              <a:buNone/>
            </a:pPr>
            <a:r>
              <a:rPr lang="es" sz="2000" u="sng">
                <a:solidFill>
                  <a:srgbClr val="325BA7"/>
                </a:solidFill>
                <a:latin typeface="Calibri"/>
                <a:ea typeface="Calibri"/>
                <a:cs typeface="Calibri"/>
                <a:sym typeface="Calibri"/>
              </a:rPr>
              <a:t>onSelect</a:t>
            </a:r>
            <a:endParaRPr sz="2000" u="sng">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&lt;input type="text" size=30 name="texto" value="Al seleccionar texto muestra mensaje" onSelect = " alert('Hola mundo!');"&gt;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None/>
            </a:pPr>
            <a:r>
              <a:rPr lang="es">
                <a:solidFill>
                  <a:srgbClr val="325BA7"/>
                </a:solidFill>
                <a:latin typeface="Calibri"/>
                <a:ea typeface="Calibri"/>
                <a:cs typeface="Calibri"/>
                <a:sym typeface="Calibri"/>
              </a:rPr>
              <a:t>&lt;/html&gt;</a:t>
            </a:r>
            <a:endParaRPr sz="1200">
              <a:solidFill>
                <a:srgbClr val="233A44"/>
              </a:solidFill>
              <a:latin typeface="Calibri"/>
              <a:ea typeface="Calibri"/>
              <a:cs typeface="Calibri"/>
              <a:sym typeface="Calibri"/>
            </a:endParaRPr>
          </a:p>
        </p:txBody>
      </p:sp>
      <p:sp>
        <p:nvSpPr>
          <p:cNvPr id="277" name="Google Shape;277;p34"/>
          <p:cNvSpPr txBox="1"/>
          <p:nvPr/>
        </p:nvSpPr>
        <p:spPr>
          <a:xfrm>
            <a:off x="4419557" y="1812760"/>
            <a:ext cx="4710000" cy="27072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onUnload</a:t>
            </a:r>
            <a:endParaRPr b="0" i="0" sz="2000" u="sng" cap="none" strike="noStrike">
              <a:solidFill>
                <a:srgbClr val="325BA7"/>
              </a:solidFill>
              <a:latin typeface="Calibri"/>
              <a:ea typeface="Calibri"/>
              <a:cs typeface="Calibri"/>
              <a:sym typeface="Calibri"/>
            </a:endParaRPr>
          </a:p>
          <a:p>
            <a:pPr indent="-311150" lvl="0" marL="457200" marR="0" rtl="0" algn="l">
              <a:lnSpc>
                <a:spcPct val="30000"/>
              </a:lnSpc>
              <a:spcBef>
                <a:spcPts val="0"/>
              </a:spcBef>
              <a:spcAft>
                <a:spcPts val="0"/>
              </a:spcAft>
              <a:buClr>
                <a:srgbClr val="233A44"/>
              </a:buClr>
              <a:buSzPts val="1300"/>
              <a:buFont typeface="Noto Sans Symbols"/>
              <a:buNone/>
            </a:pPr>
            <a:r>
              <a:t/>
            </a:r>
            <a:endParaRPr b="0" i="0" sz="2400" u="sng" cap="none" strike="noStrike">
              <a:solidFill>
                <a:srgbClr val="325BA7"/>
              </a:solidFill>
              <a:latin typeface="Calibri"/>
              <a:ea typeface="Calibri"/>
              <a:cs typeface="Calibri"/>
              <a:sym typeface="Calibri"/>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&lt;script language="JavaScript"&gt;</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function Salida() {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if (confirm('¿Estás seguro de que quieres abandonar este script?'))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return true;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else { </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		return false;}</a:t>
            </a:r>
            <a:endParaRPr/>
          </a:p>
          <a:p>
            <a:pPr indent="-298450" lvl="2" marL="1371600" marR="0" rtl="0" algn="l">
              <a:lnSpc>
                <a:spcPct val="80000"/>
              </a:lnSpc>
              <a:spcBef>
                <a:spcPts val="0"/>
              </a:spcBef>
              <a:spcAft>
                <a:spcPts val="0"/>
              </a:spcAft>
              <a:buClr>
                <a:srgbClr val="233A44"/>
              </a:buClr>
              <a:buSzPts val="1100"/>
              <a:buFont typeface="Noto Sans Symbols"/>
              <a:buNone/>
            </a:pPr>
            <a:r>
              <a:rPr b="0" i="0" lang="es" sz="1400" u="none" cap="none" strike="noStrike">
                <a:solidFill>
                  <a:srgbClr val="325BA7"/>
                </a:solidFill>
                <a:latin typeface="Calibri"/>
                <a:ea typeface="Calibri"/>
                <a:cs typeface="Calibri"/>
                <a:sym typeface="Calibri"/>
              </a:rPr>
              <a: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&lt;/script&gt;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&lt;/head&gt;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 bgcolor="white" onUnload="Salida()"&gt; &lt;/body&gt;</a:t>
            </a:r>
            <a:endParaRPr/>
          </a:p>
          <a:p>
            <a:pPr indent="-311150" lvl="0" marL="457200" marR="0" rtl="0" algn="l">
              <a:lnSpc>
                <a:spcPct val="80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30000"/>
              </a:lnSpc>
              <a:spcBef>
                <a:spcPts val="0"/>
              </a:spcBef>
              <a:spcAft>
                <a:spcPts val="0"/>
              </a:spcAft>
              <a:buClr>
                <a:srgbClr val="233A44"/>
              </a:buClr>
              <a:buSzPts val="1300"/>
              <a:buFont typeface="Noto Sans Symbols"/>
              <a:buNone/>
            </a:pPr>
            <a:r>
              <a:t/>
            </a:r>
            <a:endParaRPr b="0" i="0" sz="1600" u="none" cap="none" strike="noStrike">
              <a:solidFill>
                <a:srgbClr val="325BA7"/>
              </a:solidFill>
              <a:latin typeface="Calibri"/>
              <a:ea typeface="Calibri"/>
              <a:cs typeface="Calibri"/>
              <a:sym typeface="Calibri"/>
            </a:endParaRPr>
          </a:p>
          <a:p>
            <a:pPr indent="-298450" lvl="1" marL="914400" marR="0" rtl="0" algn="l">
              <a:lnSpc>
                <a:spcPct val="30000"/>
              </a:lnSpc>
              <a:spcBef>
                <a:spcPts val="0"/>
              </a:spcBef>
              <a:spcAft>
                <a:spcPts val="0"/>
              </a:spcAft>
              <a:buClr>
                <a:srgbClr val="233A44"/>
              </a:buClr>
              <a:buSzPts val="1100"/>
              <a:buFont typeface="Noto Sans Symbols"/>
              <a:buNone/>
            </a:pPr>
            <a:r>
              <a:t/>
            </a:r>
            <a:endParaRPr b="0" i="0" sz="1400" u="none" cap="none" strike="noStrike">
              <a:solidFill>
                <a:srgbClr val="FE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5"/>
          <p:cNvSpPr txBox="1"/>
          <p:nvPr/>
        </p:nvSpPr>
        <p:spPr>
          <a:xfrm>
            <a:off x="2438400" y="4762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83" name="Google Shape;283;p35"/>
          <p:cNvSpPr/>
          <p:nvPr/>
        </p:nvSpPr>
        <p:spPr>
          <a:xfrm>
            <a:off x="3059907" y="21740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84" name="Google Shape;284;p35"/>
          <p:cNvSpPr/>
          <p:nvPr/>
        </p:nvSpPr>
        <p:spPr>
          <a:xfrm>
            <a:off x="3059906" y="22288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85" name="Google Shape;285;p35"/>
          <p:cNvSpPr txBox="1"/>
          <p:nvPr/>
        </p:nvSpPr>
        <p:spPr>
          <a:xfrm>
            <a:off x="692684" y="7959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0" i="0" lang="es" sz="2800" u="none" cap="none" strike="noStrike">
                <a:solidFill>
                  <a:srgbClr val="E83464"/>
                </a:solidFill>
                <a:latin typeface="Arial"/>
                <a:ea typeface="Arial"/>
                <a:cs typeface="Arial"/>
                <a:sym typeface="Arial"/>
              </a:rPr>
              <a:t>Desarrollo Web – FrontEnd </a:t>
            </a:r>
            <a:br>
              <a:rPr b="0" i="0" lang="es" sz="2800" u="none" cap="none" strike="noStrike">
                <a:solidFill>
                  <a:srgbClr val="E83464"/>
                </a:solidFill>
                <a:latin typeface="Arial"/>
                <a:ea typeface="Arial"/>
                <a:cs typeface="Arial"/>
                <a:sym typeface="Arial"/>
              </a:rPr>
            </a:br>
            <a:r>
              <a:rPr b="0" i="0" lang="es" sz="2800" u="none" cap="none" strike="noStrike">
                <a:solidFill>
                  <a:srgbClr val="E83464"/>
                </a:solidFill>
                <a:latin typeface="Arial"/>
                <a:ea typeface="Arial"/>
                <a:cs typeface="Arial"/>
                <a:sym typeface="Arial"/>
              </a:rPr>
              <a:t>JavaScript: Gestores de Eventos</a:t>
            </a:r>
            <a:endParaRPr b="0" i="0" sz="2800" u="none" cap="none" strike="noStrike">
              <a:solidFill>
                <a:srgbClr val="E83464"/>
              </a:solidFill>
              <a:latin typeface="Arial"/>
              <a:ea typeface="Arial"/>
              <a:cs typeface="Arial"/>
              <a:sym typeface="Arial"/>
            </a:endParaRPr>
          </a:p>
        </p:txBody>
      </p:sp>
      <p:sp>
        <p:nvSpPr>
          <p:cNvPr id="286" name="Google Shape;286;p35"/>
          <p:cNvSpPr txBox="1"/>
          <p:nvPr/>
        </p:nvSpPr>
        <p:spPr>
          <a:xfrm>
            <a:off x="451897" y="1769865"/>
            <a:ext cx="4637100" cy="3563400"/>
          </a:xfrm>
          <a:prstGeom prst="rect">
            <a:avLst/>
          </a:prstGeom>
          <a:noFill/>
          <a:ln>
            <a:noFill/>
          </a:ln>
        </p:spPr>
        <p:txBody>
          <a:bodyPr anchorCtr="0" anchor="t" bIns="91425" lIns="91425" spcFirstLastPara="1" rIns="91425" wrap="square" tIns="91425">
            <a:noAutofit/>
          </a:bodyPr>
          <a:lstStyle/>
          <a:p>
            <a:pPr indent="-311150" lvl="0" marL="457200" rtl="0" algn="l">
              <a:lnSpc>
                <a:spcPct val="80000"/>
              </a:lnSpc>
              <a:spcBef>
                <a:spcPts val="0"/>
              </a:spcBef>
              <a:spcAft>
                <a:spcPts val="0"/>
              </a:spcAft>
              <a:buNone/>
            </a:pPr>
            <a:r>
              <a:t/>
            </a:r>
            <a:endParaRPr sz="1300">
              <a:solidFill>
                <a:srgbClr val="233A44"/>
              </a:solidFill>
              <a:latin typeface="Calibri"/>
              <a:ea typeface="Calibri"/>
              <a:cs typeface="Calibri"/>
              <a:sym typeface="Calibri"/>
            </a:endParaRPr>
          </a:p>
          <a:p>
            <a:pPr indent="-311150" lvl="0" marL="457200" rtl="0" algn="l">
              <a:lnSpc>
                <a:spcPct val="30000"/>
              </a:lnSpc>
              <a:spcBef>
                <a:spcPts val="0"/>
              </a:spcBef>
              <a:spcAft>
                <a:spcPts val="0"/>
              </a:spcAft>
              <a:buNone/>
            </a:pPr>
            <a:r>
              <a:rPr lang="es" sz="2000" u="sng">
                <a:solidFill>
                  <a:srgbClr val="325BA7"/>
                </a:solidFill>
                <a:latin typeface="Calibri"/>
                <a:ea typeface="Calibri"/>
                <a:cs typeface="Calibri"/>
                <a:sym typeface="Calibri"/>
              </a:rPr>
              <a:t>onReset</a:t>
            </a:r>
            <a:endParaRPr sz="2000" u="sng">
              <a:solidFill>
                <a:srgbClr val="325BA7"/>
              </a:solidFill>
              <a:latin typeface="Calibri"/>
              <a:ea typeface="Calibri"/>
              <a:cs typeface="Calibri"/>
              <a:sym typeface="Calibri"/>
            </a:endParaRPr>
          </a:p>
          <a:p>
            <a:pPr indent="-311150" lvl="0" marL="457200" rtl="0" algn="l">
              <a:lnSpc>
                <a:spcPct val="30000"/>
              </a:lnSpc>
              <a:spcBef>
                <a:spcPts val="0"/>
              </a:spcBef>
              <a:spcAft>
                <a:spcPts val="0"/>
              </a:spcAft>
              <a:buNone/>
            </a:pPr>
            <a:r>
              <a:t/>
            </a:r>
            <a:endParaRPr sz="2000" u="sng">
              <a:solidFill>
                <a:srgbClr val="325BA7"/>
              </a:solidFill>
              <a:latin typeface="Calibri"/>
              <a:ea typeface="Calibri"/>
              <a:cs typeface="Calibri"/>
              <a:sym typeface="Calibri"/>
            </a:endParaRPr>
          </a:p>
          <a:p>
            <a:pPr indent="-311150" lvl="0" marL="457200" rtl="0" algn="l">
              <a:lnSpc>
                <a:spcPct val="30000"/>
              </a:lnSpc>
              <a:spcBef>
                <a:spcPts val="0"/>
              </a:spcBef>
              <a:spcAft>
                <a:spcPts val="0"/>
              </a:spcAft>
              <a:buNone/>
            </a:pPr>
            <a:r>
              <a:t/>
            </a:r>
            <a:endParaRPr sz="2000" u="sng">
              <a:solidFill>
                <a:srgbClr val="325BA7"/>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&lt;title&gt;Ejemplo onLoad&lt;/title&gt;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&lt;/head&gt;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&lt;input type="text" size=30 name="texto" value="Al borrar muestra mensaje" onReset = " alert('Hola mundo!');"&gt;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&lt;input type="reset" size=30 name="boton" value=“Borrar…" onClick = "texto.value = '';" &gt;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&lt;/center&gt;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	&lt;/body&gt;</a:t>
            </a:r>
            <a:endParaRPr sz="13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a:solidFill>
                  <a:srgbClr val="325BA7"/>
                </a:solidFill>
                <a:latin typeface="Calibri"/>
                <a:ea typeface="Calibri"/>
                <a:cs typeface="Calibri"/>
                <a:sym typeface="Calibri"/>
              </a:rPr>
              <a:t>&lt;/html&gt;</a:t>
            </a:r>
            <a:endParaRPr sz="13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2550">
              <a:solidFill>
                <a:srgbClr val="233A44"/>
              </a:solidFill>
              <a:latin typeface="Calibri"/>
              <a:ea typeface="Calibri"/>
              <a:cs typeface="Calibri"/>
              <a:sym typeface="Calibri"/>
            </a:endParaRPr>
          </a:p>
        </p:txBody>
      </p:sp>
      <p:sp>
        <p:nvSpPr>
          <p:cNvPr id="287" name="Google Shape;287;p35"/>
          <p:cNvSpPr txBox="1"/>
          <p:nvPr/>
        </p:nvSpPr>
        <p:spPr>
          <a:xfrm>
            <a:off x="4809237" y="1884088"/>
            <a:ext cx="4522800" cy="3294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onMouseDown</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&lt;title&gt;Ejemplo onLoad&lt;/title&gt;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&lt;/head&gt;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&lt;input type="text" size=30 name="texto" value="Pulsar boton raton aqui para mensaje" onMouseDown = " alert('Hola mundo!');"&gt;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&lt;/center&gt;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	&lt;/body&gt;</a:t>
            </a:r>
            <a:endParaRPr/>
          </a:p>
          <a:p>
            <a:pPr indent="-311150" lvl="0" marL="457200" marR="0" rtl="0" algn="l">
              <a:lnSpc>
                <a:spcPct val="115000"/>
              </a:lnSpc>
              <a:spcBef>
                <a:spcPts val="0"/>
              </a:spcBef>
              <a:spcAft>
                <a:spcPts val="0"/>
              </a:spcAft>
              <a:buClr>
                <a:srgbClr val="233A44"/>
              </a:buClr>
              <a:buSzPts val="1300"/>
              <a:buFont typeface="Noto Sans Symbols"/>
              <a:buNone/>
            </a:pPr>
            <a:r>
              <a:rPr b="0" i="0" lang="es" sz="1400" u="none" cap="none" strike="noStrike">
                <a:solidFill>
                  <a:srgbClr val="325BA7"/>
                </a:solidFill>
                <a:latin typeface="Calibri"/>
                <a:ea typeface="Calibri"/>
                <a:cs typeface="Calibri"/>
                <a:sym typeface="Calibri"/>
              </a:rPr>
              <a:t>&lt;/html&gt;</a:t>
            </a:r>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550" u="none" cap="none" strike="noStrike">
              <a:solidFill>
                <a:srgbClr val="233A44"/>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6"/>
          <p:cNvSpPr txBox="1"/>
          <p:nvPr/>
        </p:nvSpPr>
        <p:spPr>
          <a:xfrm>
            <a:off x="787435" y="10677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Asíncrono</a:t>
            </a:r>
            <a:endParaRPr sz="3200">
              <a:solidFill>
                <a:srgbClr val="E83464"/>
              </a:solidFill>
            </a:endParaRPr>
          </a:p>
        </p:txBody>
      </p:sp>
      <p:sp>
        <p:nvSpPr>
          <p:cNvPr id="293" name="Google Shape;293;p36"/>
          <p:cNvSpPr txBox="1"/>
          <p:nvPr/>
        </p:nvSpPr>
        <p:spPr>
          <a:xfrm>
            <a:off x="616575" y="1925100"/>
            <a:ext cx="7359000" cy="25614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La asincronía es la base fundamental de Javascript, debido a que es un lenguaje de programación que solo puede ejecutar un subproceso o hilo (single thread).</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Javascript fue diseñado para ser ejecutado en navegadores, trabajar con peticiones sobre la red y procesar las interacciones de usuario, al tiempo que se mantiene una interfaz fluida. Por esta razón Javascript utiliza un modelo asíncrono y no bloqueante, con un loop de eventos implementado con un único thread para sus interfaces de entrada/salida:</a:t>
            </a:r>
            <a:endParaRPr sz="1200">
              <a:solidFill>
                <a:srgbClr val="375FA9"/>
              </a:solidFill>
            </a:endParaRPr>
          </a:p>
          <a:p>
            <a:pPr indent="-171450" lvl="1" marL="787400" rtl="0" algn="just">
              <a:lnSpc>
                <a:spcPct val="115000"/>
              </a:lnSpc>
              <a:spcBef>
                <a:spcPts val="600"/>
              </a:spcBef>
              <a:spcAft>
                <a:spcPts val="0"/>
              </a:spcAft>
              <a:buClr>
                <a:srgbClr val="233A44"/>
              </a:buClr>
              <a:buSzPts val="1100"/>
              <a:buFont typeface="Calibri"/>
              <a:buChar char="○"/>
            </a:pPr>
            <a:r>
              <a:rPr lang="es" sz="1200">
                <a:solidFill>
                  <a:srgbClr val="375FA9"/>
                </a:solidFill>
              </a:rPr>
              <a:t>La petición devuelve inmediatamente para evitar el bloqueo.</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rgbClr val="233A44"/>
              </a:buClr>
              <a:buSzPts val="1100"/>
              <a:buFont typeface="Calibri"/>
              <a:buChar char="○"/>
            </a:pPr>
            <a:r>
              <a:rPr lang="es" sz="1200">
                <a:solidFill>
                  <a:srgbClr val="375FA9"/>
                </a:solidFill>
              </a:rPr>
              <a:t>Se envía una notificación una vez que la operación se ha completado. Es entonces cuando la función que </a:t>
            </a:r>
            <a:r>
              <a:rPr lang="es" sz="1200">
                <a:solidFill>
                  <a:srgbClr val="375FA9"/>
                </a:solidFill>
              </a:rPr>
              <a:t>procesa</a:t>
            </a:r>
            <a:r>
              <a:rPr lang="es" sz="1200">
                <a:solidFill>
                  <a:srgbClr val="375FA9"/>
                </a:solidFill>
              </a:rPr>
              <a:t> la respuesta se encola para ser ejecutada en algún momento en nuestra aplicación.</a:t>
            </a:r>
            <a:endParaRPr sz="12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37"/>
          <p:cNvSpPr txBox="1"/>
          <p:nvPr/>
        </p:nvSpPr>
        <p:spPr>
          <a:xfrm>
            <a:off x="892506" y="10829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Asíncrono</a:t>
            </a:r>
            <a:endParaRPr sz="3200">
              <a:solidFill>
                <a:srgbClr val="E83464"/>
              </a:solidFill>
            </a:endParaRPr>
          </a:p>
        </p:txBody>
      </p:sp>
      <p:sp>
        <p:nvSpPr>
          <p:cNvPr id="299" name="Google Shape;299;p37"/>
          <p:cNvSpPr txBox="1"/>
          <p:nvPr/>
        </p:nvSpPr>
        <p:spPr>
          <a:xfrm>
            <a:off x="892506" y="1940304"/>
            <a:ext cx="7359000" cy="27834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600">
                <a:solidFill>
                  <a:srgbClr val="375FA9"/>
                </a:solidFill>
              </a:rPr>
              <a:t>Los mecanismos que utiliza JavaScript para controlar la asincronía son:</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t/>
            </a:r>
            <a:endParaRPr sz="16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600">
                <a:solidFill>
                  <a:srgbClr val="375FA9"/>
                </a:solidFill>
              </a:rPr>
              <a:t>Callbacks.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600">
                <a:solidFill>
                  <a:srgbClr val="375FA9"/>
                </a:solidFill>
              </a:rPr>
              <a:t>Promises.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600">
                <a:solidFill>
                  <a:srgbClr val="375FA9"/>
                </a:solidFill>
              </a:rPr>
              <a:t>Async / Await.</a:t>
            </a:r>
            <a:endParaRPr sz="16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38"/>
          <p:cNvSpPr txBox="1"/>
          <p:nvPr/>
        </p:nvSpPr>
        <p:spPr>
          <a:xfrm>
            <a:off x="849780" y="905702"/>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 - Callbacks</a:t>
            </a:r>
            <a:endParaRPr sz="3000">
              <a:solidFill>
                <a:srgbClr val="E83464"/>
              </a:solidFill>
            </a:endParaRPr>
          </a:p>
        </p:txBody>
      </p:sp>
      <p:sp>
        <p:nvSpPr>
          <p:cNvPr id="305" name="Google Shape;305;p38"/>
          <p:cNvSpPr txBox="1"/>
          <p:nvPr/>
        </p:nvSpPr>
        <p:spPr>
          <a:xfrm>
            <a:off x="849781" y="1763104"/>
            <a:ext cx="7359000" cy="31989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300">
                <a:solidFill>
                  <a:srgbClr val="375FA9"/>
                </a:solidFill>
              </a:rPr>
              <a:t>Los callbacks son la base para que Javascript funcione de forma asíncrona.</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300">
                <a:solidFill>
                  <a:srgbClr val="375FA9"/>
                </a:solidFill>
              </a:rPr>
              <a:t>Un callback (llamada de vuelta) es una función que recibe como argumento otra función y la ejecuta.</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300">
                <a:solidFill>
                  <a:srgbClr val="375FA9"/>
                </a:solidFill>
              </a:rPr>
              <a:t>Ejemplo</a:t>
            </a:r>
            <a:r>
              <a:rPr lang="es" sz="1300">
                <a:solidFill>
                  <a:srgbClr val="375FA9"/>
                </a:solidFill>
              </a:rPr>
              <a:t>:</a:t>
            </a:r>
            <a:endParaRPr sz="1300">
              <a:solidFill>
                <a:srgbClr val="375FA9"/>
              </a:solidFill>
            </a:endParaRPr>
          </a:p>
          <a:p>
            <a:pPr indent="0" lvl="2" marL="1073150" rtl="0" algn="just">
              <a:lnSpc>
                <a:spcPct val="115000"/>
              </a:lnSpc>
              <a:spcBef>
                <a:spcPts val="0"/>
              </a:spcBef>
              <a:spcAft>
                <a:spcPts val="0"/>
              </a:spcAft>
              <a:buNone/>
            </a:pPr>
            <a:r>
              <a:rPr lang="es" sz="1300">
                <a:solidFill>
                  <a:srgbClr val="375FA9"/>
                </a:solidFill>
              </a:rPr>
              <a:t>setTimeout(function(){</a:t>
            </a:r>
            <a:endParaRPr sz="1100">
              <a:solidFill>
                <a:srgbClr val="233A44"/>
              </a:solidFill>
              <a:latin typeface="Calibri"/>
              <a:ea typeface="Calibri"/>
              <a:cs typeface="Calibri"/>
              <a:sym typeface="Calibri"/>
            </a:endParaRPr>
          </a:p>
          <a:p>
            <a:pPr indent="0" lvl="2" marL="1073150" rtl="0" algn="just">
              <a:lnSpc>
                <a:spcPct val="115000"/>
              </a:lnSpc>
              <a:spcBef>
                <a:spcPts val="0"/>
              </a:spcBef>
              <a:spcAft>
                <a:spcPts val="0"/>
              </a:spcAft>
              <a:buNone/>
            </a:pPr>
            <a:r>
              <a:rPr lang="es" sz="1300">
                <a:solidFill>
                  <a:srgbClr val="375FA9"/>
                </a:solidFill>
              </a:rPr>
              <a:t>  console.log("Hola Mundo con retraso!");</a:t>
            </a:r>
            <a:endParaRPr sz="1100">
              <a:solidFill>
                <a:srgbClr val="233A44"/>
              </a:solidFill>
              <a:latin typeface="Calibri"/>
              <a:ea typeface="Calibri"/>
              <a:cs typeface="Calibri"/>
              <a:sym typeface="Calibri"/>
            </a:endParaRPr>
          </a:p>
          <a:p>
            <a:pPr indent="0" lvl="2" marL="1073150" rtl="0" algn="just">
              <a:lnSpc>
                <a:spcPct val="115000"/>
              </a:lnSpc>
              <a:spcBef>
                <a:spcPts val="0"/>
              </a:spcBef>
              <a:spcAft>
                <a:spcPts val="0"/>
              </a:spcAft>
              <a:buNone/>
            </a:pPr>
            <a:r>
              <a:rPr lang="es" sz="1300">
                <a:solidFill>
                  <a:srgbClr val="375FA9"/>
                </a:solidFill>
              </a:rPr>
              <a:t>}, 1000)</a:t>
            </a:r>
            <a:endParaRPr sz="1300">
              <a:solidFill>
                <a:srgbClr val="375FA9"/>
              </a:solidFill>
            </a:endParaRPr>
          </a:p>
          <a:p>
            <a:pPr indent="0" lvl="0" marL="158750" rtl="0" algn="just">
              <a:lnSpc>
                <a:spcPct val="115000"/>
              </a:lnSpc>
              <a:spcBef>
                <a:spcPts val="600"/>
              </a:spcBef>
              <a:spcAft>
                <a:spcPts val="0"/>
              </a:spcAft>
              <a:buNone/>
            </a:pPr>
            <a:r>
              <a:rPr lang="es" sz="1300">
                <a:solidFill>
                  <a:srgbClr val="375FA9"/>
                </a:solidFill>
              </a:rPr>
              <a:t>setTimeout es una función asíncrona que programa la ejecución de un callback una vez ha transcurrido, como mínimo, una determinada cantidad de tiempo.</a:t>
            </a:r>
            <a:endParaRPr sz="13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39"/>
          <p:cNvSpPr txBox="1"/>
          <p:nvPr/>
        </p:nvSpPr>
        <p:spPr>
          <a:xfrm>
            <a:off x="849780" y="837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100">
                <a:solidFill>
                  <a:srgbClr val="E83464"/>
                </a:solidFill>
              </a:rPr>
              <a:t>Desarrollo Web – FrontEnd</a:t>
            </a:r>
            <a:br>
              <a:rPr lang="es" sz="3100">
                <a:solidFill>
                  <a:srgbClr val="E83464"/>
                </a:solidFill>
              </a:rPr>
            </a:br>
            <a:r>
              <a:rPr lang="es" sz="2700">
                <a:solidFill>
                  <a:srgbClr val="E83464"/>
                </a:solidFill>
              </a:rPr>
              <a:t>JavaScript Asíncrono - Callbacks</a:t>
            </a:r>
            <a:endParaRPr sz="2900">
              <a:solidFill>
                <a:srgbClr val="E83464"/>
              </a:solidFill>
            </a:endParaRPr>
          </a:p>
        </p:txBody>
      </p:sp>
      <p:sp>
        <p:nvSpPr>
          <p:cNvPr id="311" name="Google Shape;311;p39"/>
          <p:cNvSpPr txBox="1"/>
          <p:nvPr/>
        </p:nvSpPr>
        <p:spPr>
          <a:xfrm>
            <a:off x="849779" y="1695127"/>
            <a:ext cx="7359000" cy="3198900"/>
          </a:xfrm>
          <a:prstGeom prst="rect">
            <a:avLst/>
          </a:prstGeom>
          <a:noFill/>
          <a:ln>
            <a:noFill/>
          </a:ln>
        </p:spPr>
        <p:txBody>
          <a:bodyPr anchorCtr="0" anchor="t" bIns="34275" lIns="0" spcFirstLastPara="1" rIns="0" wrap="square" tIns="34275">
            <a:noAutofit/>
          </a:bodyPr>
          <a:lstStyle/>
          <a:p>
            <a:pPr indent="0" lvl="0" marL="158750" rtl="0" algn="just">
              <a:spcBef>
                <a:spcPts val="0"/>
              </a:spcBef>
              <a:spcAft>
                <a:spcPts val="0"/>
              </a:spcAft>
              <a:buNone/>
            </a:pPr>
            <a:r>
              <a:rPr b="1" lang="es" sz="1200">
                <a:solidFill>
                  <a:srgbClr val="375FA9"/>
                </a:solidFill>
              </a:rPr>
              <a:t>Ejemplo: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&lt;input type="text" id="a" /&gt;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&lt;input type="text" id="b" /&gt;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&lt;button id="operar"&gt;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Sumar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&lt;/button&gt;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function Sumar(a, b, callback){</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return callback(a+b);</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t/>
            </a:r>
            <a:endParaRPr sz="1200">
              <a:solidFill>
                <a:srgbClr val="375FA9"/>
              </a:solidFill>
            </a:endParaRPr>
          </a:p>
          <a:p>
            <a:pPr indent="0" lvl="0" marL="158750" rtl="0" algn="just">
              <a:spcBef>
                <a:spcPts val="0"/>
              </a:spcBef>
              <a:spcAft>
                <a:spcPts val="0"/>
              </a:spcAft>
              <a:buNone/>
            </a:pPr>
            <a:r>
              <a:rPr lang="es" sz="1200">
                <a:solidFill>
                  <a:srgbClr val="375FA9"/>
                </a:solidFill>
              </a:rPr>
              <a:t>document.querySelector("#operar").addEventListener('click', function(){</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var a = parseInt(document.querySelector("#a").value),</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b = parseInt(document.querySelector("#b").value);</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t/>
            </a:r>
            <a:endParaRPr sz="1200">
              <a:solidFill>
                <a:srgbClr val="375FA9"/>
              </a:solidFill>
            </a:endParaRPr>
          </a:p>
          <a:p>
            <a:pPr indent="0" lvl="0" marL="158750" rtl="0" algn="just">
              <a:spcBef>
                <a:spcPts val="0"/>
              </a:spcBef>
              <a:spcAft>
                <a:spcPts val="0"/>
              </a:spcAft>
              <a:buNone/>
            </a:pPr>
            <a:r>
              <a:rPr lang="es" sz="1200">
                <a:solidFill>
                  <a:srgbClr val="375FA9"/>
                </a:solidFill>
              </a:rPr>
              <a:t>    Sumar(a, b, function(r){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console.log('El resultado es ' + 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40"/>
          <p:cNvSpPr txBox="1"/>
          <p:nvPr/>
        </p:nvSpPr>
        <p:spPr>
          <a:xfrm>
            <a:off x="849780" y="837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 - Promises</a:t>
            </a:r>
            <a:endParaRPr sz="3000">
              <a:solidFill>
                <a:srgbClr val="E83464"/>
              </a:solidFill>
            </a:endParaRPr>
          </a:p>
        </p:txBody>
      </p:sp>
      <p:sp>
        <p:nvSpPr>
          <p:cNvPr id="317" name="Google Shape;317;p40"/>
          <p:cNvSpPr txBox="1"/>
          <p:nvPr/>
        </p:nvSpPr>
        <p:spPr>
          <a:xfrm>
            <a:off x="849781" y="1715909"/>
            <a:ext cx="7359000" cy="31263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Una promesa (promise) es un objeto que representa el resultado de una operación asíncrona, cuenta con 3 posibles estados:</a:t>
            </a:r>
            <a:endParaRPr sz="1300">
              <a:solidFill>
                <a:srgbClr val="375FA9"/>
              </a:solidFill>
            </a:endParaRPr>
          </a:p>
          <a:p>
            <a:pPr indent="-171450" lvl="1" marL="787400" rtl="0" algn="just">
              <a:lnSpc>
                <a:spcPct val="115000"/>
              </a:lnSpc>
              <a:spcBef>
                <a:spcPts val="600"/>
              </a:spcBef>
              <a:spcAft>
                <a:spcPts val="0"/>
              </a:spcAft>
              <a:buClr>
                <a:srgbClr val="233A44"/>
              </a:buClr>
              <a:buSzPts val="1100"/>
              <a:buFont typeface="Calibri"/>
              <a:buChar char="○"/>
            </a:pPr>
            <a:r>
              <a:rPr lang="es" sz="1300">
                <a:solidFill>
                  <a:srgbClr val="375FA9"/>
                </a:solidFill>
              </a:rPr>
              <a:t>Pendiente.</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rgbClr val="233A44"/>
              </a:buClr>
              <a:buSzPts val="1100"/>
              <a:buFont typeface="Calibri"/>
              <a:buChar char="○"/>
            </a:pPr>
            <a:r>
              <a:rPr lang="es" sz="1300">
                <a:solidFill>
                  <a:srgbClr val="375FA9"/>
                </a:solidFill>
              </a:rPr>
              <a:t>Resuelta.</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rgbClr val="233A44"/>
              </a:buClr>
              <a:buSzPts val="1100"/>
              <a:buFont typeface="Calibri"/>
              <a:buChar char="○"/>
            </a:pPr>
            <a:r>
              <a:rPr lang="es" sz="1300">
                <a:solidFill>
                  <a:srgbClr val="375FA9"/>
                </a:solidFill>
              </a:rPr>
              <a:t>Rechazada.</a:t>
            </a:r>
            <a:endParaRPr sz="11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Se pueden encadenar (then), siendo el resultado de una promesa, los datos de entrada de otra posible función.</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Las promesas permiten mantener un código más legible y mantenible que las callbacks, también poseen un mecanismo para detectar errores (catch), el cual es posible usar en cualquier parte del flujo de instrucciones.</a:t>
            </a:r>
            <a:endParaRPr sz="1300">
              <a:solidFill>
                <a:srgbClr val="233A44"/>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41"/>
          <p:cNvSpPr txBox="1"/>
          <p:nvPr/>
        </p:nvSpPr>
        <p:spPr>
          <a:xfrm>
            <a:off x="849780" y="911856"/>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 - Promises</a:t>
            </a:r>
            <a:endParaRPr sz="3000">
              <a:solidFill>
                <a:srgbClr val="E83464"/>
              </a:solidFill>
            </a:endParaRPr>
          </a:p>
        </p:txBody>
      </p:sp>
      <p:sp>
        <p:nvSpPr>
          <p:cNvPr id="323" name="Google Shape;323;p41"/>
          <p:cNvSpPr txBox="1"/>
          <p:nvPr/>
        </p:nvSpPr>
        <p:spPr>
          <a:xfrm>
            <a:off x="849781" y="1653562"/>
            <a:ext cx="7359000" cy="3313200"/>
          </a:xfrm>
          <a:prstGeom prst="rect">
            <a:avLst/>
          </a:prstGeom>
          <a:noFill/>
          <a:ln>
            <a:noFill/>
          </a:ln>
        </p:spPr>
        <p:txBody>
          <a:bodyPr anchorCtr="0" anchor="t" bIns="34275" lIns="0" spcFirstLastPara="1" rIns="0" wrap="square" tIns="34275">
            <a:noAutofit/>
          </a:bodyPr>
          <a:lstStyle/>
          <a:p>
            <a:pPr indent="0" lvl="0" marL="158750" rtl="0" algn="just">
              <a:spcBef>
                <a:spcPts val="0"/>
              </a:spcBef>
              <a:spcAft>
                <a:spcPts val="0"/>
              </a:spcAft>
              <a:buNone/>
            </a:pPr>
            <a:r>
              <a:rPr b="1" lang="es" sz="1100">
                <a:solidFill>
                  <a:srgbClr val="375FA9"/>
                </a:solidFill>
              </a:rPr>
              <a:t>Ejemplo: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var promesa1 = 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return new Promise(function(resolver, cancelar)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setTimeout(function()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console.log("pasan 4 segundos");</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resolver();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 4000);</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var promesa2 = 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return new Promise(function(resolver, cancelar)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setTimeout(function()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console.log("pasan 1 segundos");</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resolver();</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 1000);</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promesa1().then(promesa2).then(function() {</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console.log("termino");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rPr>
              <a:t>        });</a:t>
            </a:r>
            <a:endParaRPr sz="1100">
              <a:solidFill>
                <a:srgbClr val="375FA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2"/>
          <p:cNvSpPr txBox="1"/>
          <p:nvPr/>
        </p:nvSpPr>
        <p:spPr>
          <a:xfrm>
            <a:off x="892505" y="10361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Asíncrono-Async/Await</a:t>
            </a:r>
            <a:endParaRPr sz="3000">
              <a:solidFill>
                <a:srgbClr val="E83464"/>
              </a:solidFill>
            </a:endParaRPr>
          </a:p>
        </p:txBody>
      </p:sp>
      <p:sp>
        <p:nvSpPr>
          <p:cNvPr id="329" name="Google Shape;329;p42"/>
          <p:cNvSpPr txBox="1"/>
          <p:nvPr/>
        </p:nvSpPr>
        <p:spPr>
          <a:xfrm>
            <a:off x="849780" y="1975682"/>
            <a:ext cx="7359000" cy="27834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Las funciones asíncronas (async / await) se crearon  para simplificar el uso de las promesas.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async declara una función como asíncrona e indica que una promesa será devuelta automáticamente.</a:t>
            </a:r>
            <a:endParaRPr sz="13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Se pueden declarar como async funciones con nombre o anónimas.</a:t>
            </a:r>
            <a:endParaRPr sz="13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300">
                <a:solidFill>
                  <a:srgbClr val="375FA9"/>
                </a:solidFill>
              </a:rPr>
              <a:t>La palabra await debe ser utilizada siempre dentro de una función que haya sido declarada como async, ésta esperará de forma asíncrona y no bloqueante a que una promesa se resuelva o rechace.</a:t>
            </a:r>
            <a:endParaRPr sz="1300">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3"/>
          <p:cNvSpPr txBox="1"/>
          <p:nvPr/>
        </p:nvSpPr>
        <p:spPr>
          <a:xfrm>
            <a:off x="849780" y="9494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Asíncrono-Async/Await</a:t>
            </a:r>
            <a:endParaRPr sz="3000">
              <a:solidFill>
                <a:srgbClr val="E83464"/>
              </a:solidFill>
            </a:endParaRPr>
          </a:p>
        </p:txBody>
      </p:sp>
      <p:sp>
        <p:nvSpPr>
          <p:cNvPr id="335" name="Google Shape;335;p43"/>
          <p:cNvSpPr txBox="1"/>
          <p:nvPr/>
        </p:nvSpPr>
        <p:spPr>
          <a:xfrm>
            <a:off x="849781" y="1747082"/>
            <a:ext cx="7359000" cy="31677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0"/>
              </a:spcBef>
              <a:spcAft>
                <a:spcPts val="0"/>
              </a:spcAft>
              <a:buNone/>
            </a:pPr>
            <a:r>
              <a:rPr lang="es" sz="1200">
                <a:solidFill>
                  <a:srgbClr val="375FA9"/>
                </a:solidFill>
              </a:rPr>
              <a:t>function despuesde2segundos()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return new Promise(resolve =&gt;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setTimeout(() =&gt;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resolve('resuelto');</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 2000);</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async function asyncCall() {</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console.log(‘ejecutando’);</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const result = await despuésde2segundos();</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console.log(result);</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  // expected output: “resuelto“</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t>
            </a:r>
            <a:endParaRPr sz="1300">
              <a:solidFill>
                <a:srgbClr val="233A44"/>
              </a:solidFill>
              <a:latin typeface="Calibri"/>
              <a:ea typeface="Calibri"/>
              <a:cs typeface="Calibri"/>
              <a:sym typeface="Calibri"/>
            </a:endParaRPr>
          </a:p>
          <a:p>
            <a:pPr indent="0" lvl="0" marL="158750" rtl="0" algn="just">
              <a:lnSpc>
                <a:spcPct val="115000"/>
              </a:lnSpc>
              <a:spcBef>
                <a:spcPts val="0"/>
              </a:spcBef>
              <a:spcAft>
                <a:spcPts val="0"/>
              </a:spcAft>
              <a:buNone/>
            </a:pPr>
            <a:r>
              <a:rPr lang="es" sz="1200">
                <a:solidFill>
                  <a:srgbClr val="375FA9"/>
                </a:solidFill>
              </a:rPr>
              <a:t>asyncCall();</a:t>
            </a:r>
            <a:endParaRPr sz="1200">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Construcción básica de páginas web dinámicas con JavaScript.</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Creación de scripts con Javascript.</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eventos con javascript.</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44"/>
          <p:cNvSpPr txBox="1"/>
          <p:nvPr/>
        </p:nvSpPr>
        <p:spPr>
          <a:xfrm>
            <a:off x="849780" y="10012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41" name="Google Shape;341;p44"/>
          <p:cNvSpPr txBox="1"/>
          <p:nvPr/>
        </p:nvSpPr>
        <p:spPr>
          <a:xfrm>
            <a:off x="849781" y="1858631"/>
            <a:ext cx="4221000" cy="31989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200">
                <a:solidFill>
                  <a:srgbClr val="375FA9"/>
                </a:solidFill>
              </a:rPr>
              <a:t>Una API (Application Programming Interface) es la interfaz que permite intercambiar  información entre dos componentes de software independientes. Una API hace es la intermediaria entre las funciones internas y las externas del software, creando un intercambio de información que a menudo pasa desapercibido ante el usuario final por la sencillez con la que se ejecuta.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Las API conectan diferentes partes de una plataforma de software con el objetivo de asegurar que la información llegue al lugar correcto.</a:t>
            </a:r>
            <a:endParaRPr sz="1200">
              <a:solidFill>
                <a:srgbClr val="375FA9"/>
              </a:solidFill>
            </a:endParaRPr>
          </a:p>
        </p:txBody>
      </p:sp>
      <p:pic>
        <p:nvPicPr>
          <p:cNvPr descr="Crear una FastAPI básica- parte 1 - Data Factory" id="342" name="Google Shape;342;p44"/>
          <p:cNvPicPr preferRelativeResize="0"/>
          <p:nvPr/>
        </p:nvPicPr>
        <p:blipFill rotWithShape="1">
          <a:blip r:embed="rId4">
            <a:alphaModFix/>
          </a:blip>
          <a:srcRect b="0" l="0" r="0" t="0"/>
          <a:stretch/>
        </p:blipFill>
        <p:spPr>
          <a:xfrm>
            <a:off x="5608849" y="1747076"/>
            <a:ext cx="2860700" cy="2194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45"/>
          <p:cNvSpPr txBox="1"/>
          <p:nvPr/>
        </p:nvSpPr>
        <p:spPr>
          <a:xfrm>
            <a:off x="849780" y="1002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48" name="Google Shape;348;p45"/>
          <p:cNvSpPr txBox="1"/>
          <p:nvPr/>
        </p:nvSpPr>
        <p:spPr>
          <a:xfrm>
            <a:off x="849781" y="1860270"/>
            <a:ext cx="7359000" cy="31575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en JavaScript del lado cliente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JavaScript del lado cliente, tiene varias APIs a su disposición — cabe aclarar que estas no son parte del lenguaje como tal, sino que están desarrolladas sobre el núcleo de este lenguaje de programación. Generalmente, se dividen en dos categorías:</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APIs de navegador:</a:t>
            </a:r>
            <a:r>
              <a:rPr lang="es" sz="1200">
                <a:solidFill>
                  <a:srgbClr val="375FA9"/>
                </a:solidFill>
              </a:rPr>
              <a:t> Hacen parte del navegador web y pueden desplegar datos de este. Por ejemplo, la API de Geolocalización que facilita algunos desarrollos sencillos de JavaScript para obtener datos de ubicación con los que puede trazar la ubicación del usuario en un mapa de Google.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APIs de terceros:</a:t>
            </a:r>
            <a:r>
              <a:rPr lang="es" sz="1200">
                <a:solidFill>
                  <a:srgbClr val="375FA9"/>
                </a:solidFill>
              </a:rPr>
              <a:t> No hacen parte por defecto del navegador, y por lo general es necesario obtener el código e información desde algún lugar de la Web. Por ejemplo, la API de Twitter permite hacer cosas como mostrar los últimos tweets en un sitio web. </a:t>
            </a:r>
            <a:endParaRPr b="1" sz="1200">
              <a:solidFill>
                <a:srgbClr val="375FA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46"/>
          <p:cNvSpPr txBox="1"/>
          <p:nvPr/>
        </p:nvSpPr>
        <p:spPr>
          <a:xfrm>
            <a:off x="892505" y="9370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54" name="Google Shape;354;p46"/>
          <p:cNvSpPr txBox="1"/>
          <p:nvPr/>
        </p:nvSpPr>
        <p:spPr>
          <a:xfrm>
            <a:off x="849779" y="1695275"/>
            <a:ext cx="7359000" cy="32406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de navegador más usadas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para manipular documentos</a:t>
            </a:r>
            <a:r>
              <a:rPr lang="es" sz="1200">
                <a:solidFill>
                  <a:srgbClr val="375FA9"/>
                </a:solidFill>
              </a:rPr>
              <a:t>: API DOM (Document Object Model), que permite manipular HTML y CSS.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que obtienen datos del servidor: </a:t>
            </a:r>
            <a:r>
              <a:rPr lang="es" sz="1200">
                <a:solidFill>
                  <a:srgbClr val="375FA9"/>
                </a:solidFill>
              </a:rPr>
              <a:t> Usadas para actualizar pequeñas secciones de una página web. Las APIs hacen esto posible gracias a que incluyen XMLHttpRequest y la Fetch API.</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para dibujar y manipular gráficos</a:t>
            </a:r>
            <a:r>
              <a:rPr lang="es" sz="1200">
                <a:solidFill>
                  <a:srgbClr val="375FA9"/>
                </a:solidFill>
              </a:rPr>
              <a:t>: Las más populares son Canvas y WebGL.</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audio y vídeo</a:t>
            </a:r>
            <a:r>
              <a:rPr lang="es" sz="1200">
                <a:solidFill>
                  <a:srgbClr val="375FA9"/>
                </a:solidFill>
              </a:rPr>
              <a:t>:  HTMLMediaElement, la Web Audio API, y WebRTC</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dispositivos</a:t>
            </a:r>
            <a:r>
              <a:rPr lang="es" sz="1200">
                <a:solidFill>
                  <a:srgbClr val="375FA9"/>
                </a:solidFill>
              </a:rPr>
              <a:t>:  APIs para manipular y recuperar información de dispositivos modernos de hardware de forma que sean útiles para aplicaciones web. Ejemplo: API de geolocalización.</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almacenamiento en el lado del cliente:  </a:t>
            </a:r>
            <a:r>
              <a:rPr lang="es" sz="1200">
                <a:solidFill>
                  <a:srgbClr val="375FA9"/>
                </a:solidFill>
              </a:rPr>
              <a:t>Web Storage API</a:t>
            </a:r>
            <a:endParaRPr sz="1200">
              <a:solidFill>
                <a:srgbClr val="375FA9"/>
              </a:solidFill>
            </a:endParaRPr>
          </a:p>
          <a:p>
            <a:pPr indent="-101600" lvl="0" marL="330200" rtl="0" algn="just">
              <a:lnSpc>
                <a:spcPct val="115000"/>
              </a:lnSpc>
              <a:spcBef>
                <a:spcPts val="600"/>
              </a:spcBef>
              <a:spcAft>
                <a:spcPts val="0"/>
              </a:spcAft>
              <a:buNone/>
            </a:pPr>
            <a:r>
              <a:t/>
            </a: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47"/>
          <p:cNvSpPr txBox="1"/>
          <p:nvPr/>
        </p:nvSpPr>
        <p:spPr>
          <a:xfrm>
            <a:off x="849780" y="924652"/>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2800">
                <a:solidFill>
                  <a:srgbClr val="E83464"/>
                </a:solidFill>
              </a:rPr>
              <a:t>JavaScript - API Web</a:t>
            </a:r>
            <a:endParaRPr sz="3000">
              <a:solidFill>
                <a:srgbClr val="E83464"/>
              </a:solidFill>
            </a:endParaRPr>
          </a:p>
        </p:txBody>
      </p:sp>
      <p:sp>
        <p:nvSpPr>
          <p:cNvPr id="360" name="Google Shape;360;p47"/>
          <p:cNvSpPr txBox="1"/>
          <p:nvPr/>
        </p:nvSpPr>
        <p:spPr>
          <a:xfrm>
            <a:off x="849781" y="1927376"/>
            <a:ext cx="7359000" cy="27834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de terceros más comunes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 de Twitter:</a:t>
            </a:r>
            <a:r>
              <a:rPr lang="es" sz="1200">
                <a:solidFill>
                  <a:srgbClr val="375FA9"/>
                </a:solidFill>
              </a:rPr>
              <a:t> permite mostrar últimos tweets en  sitio web del cliente.</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 de Google Maps</a:t>
            </a:r>
            <a:r>
              <a:rPr lang="es" sz="1200">
                <a:solidFill>
                  <a:srgbClr val="375FA9"/>
                </a:solidFill>
              </a:rPr>
              <a:t>: permite hacer todo tipo de cosas con mapas en las páginas web del cliente. </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APIs de Facebook:</a:t>
            </a:r>
            <a:r>
              <a:rPr lang="es" sz="1200">
                <a:solidFill>
                  <a:srgbClr val="375FA9"/>
                </a:solidFill>
              </a:rPr>
              <a:t> permite usar partes de las propiedades de facebook para mejorar la aplicación del cliente.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YouTube API:</a:t>
            </a:r>
            <a:r>
              <a:rPr lang="es" sz="1200">
                <a:solidFill>
                  <a:srgbClr val="375FA9"/>
                </a:solidFill>
              </a:rPr>
              <a:t> permite integrar videos de Youtube en sitio web del cliente, buscar en Youtube, construir listas de reproducción, etc.</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Twilio API:</a:t>
            </a:r>
            <a:r>
              <a:rPr lang="es" sz="1200">
                <a:solidFill>
                  <a:srgbClr val="375FA9"/>
                </a:solidFill>
              </a:rPr>
              <a:t> suministra un framework  que permite crear la funcionalidad de llamadas y videollamadas, enviar SMS o MMS y más.</a:t>
            </a:r>
            <a:endParaRPr sz="1200">
              <a:solidFill>
                <a:srgbClr val="375FA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8"/>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25981" y="983349"/>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62" name="Google Shape;162;p18"/>
          <p:cNvSpPr txBox="1"/>
          <p:nvPr/>
        </p:nvSpPr>
        <p:spPr>
          <a:xfrm>
            <a:off x="925981" y="1996465"/>
            <a:ext cx="7224000" cy="23157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Un objeto es un conjunto de propiedades y funciones (llamadas métodos).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Ejemplo: Una persona tiene unas características o propiedades: cabello largo, altura, color de ojos, peso,... Además de propiedades una persona también tiene un comportamiento, ejecuta ciertas acciones: comer, dormir,... El conjunto de propiedades y acciones/funciones definen un objeto.</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En JavaScript existen una serie de objetos ya definidos, con sus propiedades y funciones (métodos). Uno de los objetos más importantes es el objeto Window, que contiene a su vez otros objetos, estructurados en forma de árbol.</a:t>
            </a:r>
            <a:endParaRPr sz="12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49781" y="9140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68" name="Google Shape;168;p19"/>
          <p:cNvSpPr txBox="1"/>
          <p:nvPr/>
        </p:nvSpPr>
        <p:spPr>
          <a:xfrm>
            <a:off x="849781" y="2103837"/>
            <a:ext cx="7224000" cy="23157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Para utilizar  las propiedades y métodos de un objeto se debe colocar el nombre del objeto seguido de un punto y la propiedad o el método a continuación.</a:t>
            </a:r>
            <a:endParaRPr sz="1300">
              <a:solidFill>
                <a:srgbClr val="233A44"/>
              </a:solidFill>
              <a:latin typeface="Calibri"/>
              <a:ea typeface="Calibri"/>
              <a:cs typeface="Calibri"/>
              <a:sym typeface="Calibri"/>
            </a:endParaRPr>
          </a:p>
          <a:p>
            <a:pPr indent="-101600" lvl="0" marL="330200" rtl="0" algn="just">
              <a:lnSpc>
                <a:spcPct val="115000"/>
              </a:lnSpc>
              <a:spcBef>
                <a:spcPts val="600"/>
              </a:spcBef>
              <a:spcAft>
                <a:spcPts val="0"/>
              </a:spcAft>
              <a:buNone/>
            </a:pPr>
            <a:r>
              <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Ejemplo: </a:t>
            </a:r>
            <a:endParaRPr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	window.status=“mensaje”;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Los métodos son funciones que se pueden ejecutar y las propiedades son simplemente variables que se pueden asignar o leer.</a:t>
            </a:r>
            <a:endParaRPr sz="12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49781" y="8855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74" name="Google Shape;174;p20"/>
          <p:cNvSpPr txBox="1"/>
          <p:nvPr/>
        </p:nvSpPr>
        <p:spPr>
          <a:xfrm>
            <a:off x="849781" y="1846118"/>
            <a:ext cx="7224000" cy="30237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window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La</a:t>
            </a:r>
            <a:r>
              <a:rPr b="1" lang="es" sz="1200">
                <a:solidFill>
                  <a:srgbClr val="375FA9"/>
                </a:solidFill>
              </a:rPr>
              <a:t> </a:t>
            </a:r>
            <a:r>
              <a:rPr lang="es" sz="1200">
                <a:solidFill>
                  <a:srgbClr val="375FA9"/>
                </a:solidFill>
              </a:rPr>
              <a:t>propiedad status del objeto window indica el mensaje que aparece en la barra de estado.</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El método open abre una ventana nueva con las propiedades que se le definan. La sintaxis es: ventana=open(“URL”,”nombre”,”opciones”) donde opciones se refiere una lista separada por comas de las siguientes propiedades: toolbar, location, directories, status, menubar, scrollbars, resizable, width y height.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b="1" lang="es" sz="1200">
                <a:solidFill>
                  <a:srgbClr val="375FA9"/>
                </a:solidFill>
              </a:rPr>
              <a:t>Ejemplo</a:t>
            </a:r>
            <a:r>
              <a:rPr lang="es" sz="1200">
                <a:solidFill>
                  <a:srgbClr val="375FA9"/>
                </a:solidFill>
              </a:rPr>
              <a:t>: ventana=open(“URL”,”nombre”,”toolbar=no,menubar=no,status=yes,width=200,height=200,resizable=yes); </a:t>
            </a:r>
            <a:endParaRPr sz="12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341500" y="980750"/>
            <a:ext cx="6644100" cy="7686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Desarrollo Web – FrontEnd</a:t>
            </a:r>
            <a:br>
              <a:rPr lang="es" sz="3000">
                <a:solidFill>
                  <a:srgbClr val="E83464"/>
                </a:solidFill>
              </a:rPr>
            </a:br>
            <a:r>
              <a:rPr lang="es" sz="3000">
                <a:solidFill>
                  <a:srgbClr val="E83464"/>
                </a:solidFill>
              </a:rPr>
              <a:t>JavaScript: Objetos</a:t>
            </a:r>
            <a:endParaRPr sz="3000">
              <a:solidFill>
                <a:srgbClr val="E83464"/>
              </a:solidFill>
            </a:endParaRPr>
          </a:p>
        </p:txBody>
      </p:sp>
      <p:sp>
        <p:nvSpPr>
          <p:cNvPr id="180" name="Google Shape;180;p21"/>
          <p:cNvSpPr txBox="1"/>
          <p:nvPr/>
        </p:nvSpPr>
        <p:spPr>
          <a:xfrm>
            <a:off x="566958" y="1961322"/>
            <a:ext cx="2343600" cy="2272500"/>
          </a:xfrm>
          <a:prstGeom prst="rect">
            <a:avLst/>
          </a:prstGeom>
          <a:noFill/>
          <a:ln>
            <a:noFill/>
          </a:ln>
        </p:spPr>
        <p:txBody>
          <a:bodyPr anchorCtr="0" anchor="t" bIns="34275" lIns="0" spcFirstLastPara="1" rIns="0" wrap="square" tIns="34275">
            <a:noAutofit/>
          </a:bodyPr>
          <a:lstStyle/>
          <a:p>
            <a:pPr indent="0" lvl="0" marL="158750" rtl="0" algn="l">
              <a:lnSpc>
                <a:spcPct val="115000"/>
              </a:lnSpc>
              <a:spcBef>
                <a:spcPts val="600"/>
              </a:spcBef>
              <a:spcAft>
                <a:spcPts val="0"/>
              </a:spcAft>
              <a:buNone/>
            </a:pPr>
            <a:r>
              <a:rPr lang="es" sz="1200">
                <a:solidFill>
                  <a:srgbClr val="375FA9"/>
                </a:solidFill>
              </a:rPr>
              <a:t>Otros métodos del objeto window: </a:t>
            </a:r>
            <a:endParaRPr sz="1300">
              <a:solidFill>
                <a:srgbClr val="233A44"/>
              </a:solidFill>
              <a:latin typeface="Calibri"/>
              <a:ea typeface="Calibri"/>
              <a:cs typeface="Calibri"/>
              <a:sym typeface="Calibri"/>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alert</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Prompt</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Confirm</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Close</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SetPrint()</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SetInterval()</a:t>
            </a:r>
            <a:endParaRPr sz="1200">
              <a:solidFill>
                <a:srgbClr val="375FA9"/>
              </a:solidFill>
            </a:endParaRPr>
          </a:p>
          <a:p>
            <a:pPr indent="-171450" lvl="0" marL="330200" rtl="0" algn="l">
              <a:lnSpc>
                <a:spcPct val="115000"/>
              </a:lnSpc>
              <a:spcBef>
                <a:spcPts val="600"/>
              </a:spcBef>
              <a:spcAft>
                <a:spcPts val="0"/>
              </a:spcAft>
              <a:buClr>
                <a:srgbClr val="233A44"/>
              </a:buClr>
              <a:buSzPts val="1100"/>
              <a:buFont typeface="Calibri"/>
              <a:buChar char="●"/>
            </a:pPr>
            <a:r>
              <a:rPr lang="es" sz="1200">
                <a:solidFill>
                  <a:srgbClr val="375FA9"/>
                </a:solidFill>
              </a:rPr>
              <a:t>SetTimeout()</a:t>
            </a:r>
            <a:endParaRPr sz="1200">
              <a:solidFill>
                <a:srgbClr val="375FA9"/>
              </a:solidFill>
            </a:endParaRPr>
          </a:p>
        </p:txBody>
      </p:sp>
      <p:sp>
        <p:nvSpPr>
          <p:cNvPr id="181" name="Google Shape;181;p21"/>
          <p:cNvSpPr txBox="1"/>
          <p:nvPr/>
        </p:nvSpPr>
        <p:spPr>
          <a:xfrm>
            <a:off x="3160959" y="1701798"/>
            <a:ext cx="5111400" cy="3426000"/>
          </a:xfrm>
          <a:prstGeom prst="rect">
            <a:avLst/>
          </a:prstGeom>
          <a:noFill/>
          <a:ln>
            <a:noFill/>
          </a:ln>
        </p:spPr>
        <p:txBody>
          <a:bodyPr anchorCtr="0" anchor="t" bIns="34275" lIns="0" spcFirstLastPara="1" rIns="0" wrap="square" tIns="34275">
            <a:noAutofit/>
          </a:bodyPr>
          <a:lstStyle/>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&lt;script&gt;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var edad=prompt("Indica tu edad");</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while(!confirm("Tu edad es: "+edad)) {</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edad=prompt("Indica tu edad");</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if(edad &lt; 18){</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alert("Eres menor de edad, aún no puedes ir a la disco");</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else{</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alert("Eres mayor de edad, ya puedes ir a la disco");</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setTimeout("cerrar()",5000);</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document.write("Esta página se autodestruirá en 5segundos (solo si tienes explorer)");</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function cerrar(){</a:t>
            </a:r>
            <a:endParaRPr b="0" i="0" sz="1100" u="none" cap="none" strike="noStrike">
              <a:solidFill>
                <a:srgbClr val="375FA9"/>
              </a:solidFill>
              <a:latin typeface="Arial"/>
              <a:ea typeface="Arial"/>
              <a:cs typeface="Arial"/>
              <a:sym typeface="Arial"/>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 window.close();</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&lt;/script&gt;</a:t>
            </a:r>
            <a:endParaRPr/>
          </a:p>
          <a:p>
            <a:pPr indent="0" lvl="0" marL="158750" marR="0" rtl="0" algn="l">
              <a:lnSpc>
                <a:spcPct val="100000"/>
              </a:lnSpc>
              <a:spcBef>
                <a:spcPts val="0"/>
              </a:spcBef>
              <a:spcAft>
                <a:spcPts val="0"/>
              </a:spcAft>
              <a:buClr>
                <a:srgbClr val="233A44"/>
              </a:buClr>
              <a:buSzPts val="1100"/>
              <a:buFont typeface="Calibri"/>
              <a:buNone/>
            </a:pPr>
            <a:r>
              <a:rPr b="0" i="0" lang="es" sz="1100" u="none" cap="none" strike="noStrike">
                <a:solidFill>
                  <a:srgbClr val="375FA9"/>
                </a:solidFill>
                <a:latin typeface="Arial"/>
                <a:ea typeface="Arial"/>
                <a:cs typeface="Arial"/>
                <a:sym typeface="Arial"/>
              </a:rPr>
              <a:t>&lt;br&gt;&lt;a href="javascript:window.print()"&gt;Imprim</a:t>
            </a:r>
            <a:r>
              <a:rPr b="0" i="0" lang="es" sz="1100" u="none" cap="none" strike="noStrike">
                <a:solidFill>
                  <a:schemeClr val="dk1"/>
                </a:solidFill>
                <a:latin typeface="Arial"/>
                <a:ea typeface="Arial"/>
                <a:cs typeface="Arial"/>
                <a:sym typeface="Arial"/>
              </a:rPr>
              <a:t>ir esta página&lt;/a&gt;</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849781" y="9140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87" name="Google Shape;187;p22"/>
          <p:cNvSpPr txBox="1"/>
          <p:nvPr/>
        </p:nvSpPr>
        <p:spPr>
          <a:xfrm>
            <a:off x="849781" y="1998518"/>
            <a:ext cx="7224000" cy="25353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navigator</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Este objeto permite obtener datos del navegador utilizado.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appName: facilita el nombre del navegador utilizado.</a:t>
            </a:r>
            <a:endParaRPr sz="1200">
              <a:solidFill>
                <a:srgbClr val="375FA9"/>
              </a:solidFill>
            </a:endParaRPr>
          </a:p>
          <a:p>
            <a:pPr indent="-171450" lvl="0" marL="330200" rtl="0" algn="just">
              <a:lnSpc>
                <a:spcPct val="115000"/>
              </a:lnSpc>
              <a:spcBef>
                <a:spcPts val="600"/>
              </a:spcBef>
              <a:spcAft>
                <a:spcPts val="0"/>
              </a:spcAft>
              <a:buClr>
                <a:srgbClr val="233A44"/>
              </a:buClr>
              <a:buSzPts val="1100"/>
              <a:buFont typeface="Calibri"/>
              <a:buChar char="●"/>
            </a:pPr>
            <a:r>
              <a:rPr lang="es" sz="1200">
                <a:solidFill>
                  <a:srgbClr val="375FA9"/>
                </a:solidFill>
              </a:rPr>
              <a:t>Languaje: facilita el lenguaje del navegador utilizado.</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Ejemplo:</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	alert("Navegador: "+navigator.appName);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	alert(“Idioma : "+navigator.language);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Estas propiedades son solo de lectura</a:t>
            </a:r>
            <a:endParaRPr sz="12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3"/>
          <p:cNvSpPr txBox="1"/>
          <p:nvPr/>
        </p:nvSpPr>
        <p:spPr>
          <a:xfrm>
            <a:off x="849781" y="9140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200">
                <a:solidFill>
                  <a:srgbClr val="E83464"/>
                </a:solidFill>
              </a:rPr>
              <a:t>Desarrollo Web – FrontEnd</a:t>
            </a:r>
            <a:br>
              <a:rPr lang="es" sz="3200">
                <a:solidFill>
                  <a:srgbClr val="E83464"/>
                </a:solidFill>
              </a:rPr>
            </a:br>
            <a:r>
              <a:rPr lang="es" sz="3200">
                <a:solidFill>
                  <a:srgbClr val="E83464"/>
                </a:solidFill>
              </a:rPr>
              <a:t>JavaScript: Objetos</a:t>
            </a:r>
            <a:endParaRPr sz="3200">
              <a:solidFill>
                <a:srgbClr val="E83464"/>
              </a:solidFill>
            </a:endParaRPr>
          </a:p>
        </p:txBody>
      </p:sp>
      <p:sp>
        <p:nvSpPr>
          <p:cNvPr id="193" name="Google Shape;193;p23"/>
          <p:cNvSpPr txBox="1"/>
          <p:nvPr/>
        </p:nvSpPr>
        <p:spPr>
          <a:xfrm>
            <a:off x="849781" y="1771327"/>
            <a:ext cx="7224000" cy="38238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location</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Contiene información acerca de la página que se está visitando en el momento.</a:t>
            </a:r>
            <a:endParaRPr sz="1200">
              <a:solidFill>
                <a:srgbClr val="375FA9"/>
              </a:solidFill>
            </a:endParaRPr>
          </a:p>
          <a:p>
            <a:pPr indent="0" lvl="0" marL="158750" rtl="0" algn="just">
              <a:lnSpc>
                <a:spcPct val="115000"/>
              </a:lnSpc>
              <a:spcBef>
                <a:spcPts val="600"/>
              </a:spcBef>
              <a:spcAft>
                <a:spcPts val="0"/>
              </a:spcAft>
              <a:buNone/>
            </a:pPr>
            <a:r>
              <a:rPr b="1" lang="es" sz="1200">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Href: dirección completa </a:t>
            </a:r>
            <a:endParaRPr sz="1000">
              <a:solidFill>
                <a:srgbClr val="375FA9"/>
              </a:solidFill>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Protocol: protocolo utilizado (http, ftp,…) </a:t>
            </a:r>
            <a:endParaRPr sz="1000">
              <a:solidFill>
                <a:srgbClr val="375FA9"/>
              </a:solidFill>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Host: nombre del servidor y puerto utilizados </a:t>
            </a:r>
            <a:endParaRPr sz="1000">
              <a:solidFill>
                <a:srgbClr val="375FA9"/>
              </a:solidFill>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Hostname: nombre del servidor. </a:t>
            </a:r>
            <a:endParaRPr sz="1100">
              <a:solidFill>
                <a:srgbClr val="233A44"/>
              </a:solidFill>
              <a:latin typeface="Calibri"/>
              <a:ea typeface="Calibri"/>
              <a:cs typeface="Calibri"/>
              <a:sym typeface="Calibri"/>
            </a:endParaRPr>
          </a:p>
          <a:p>
            <a:pPr indent="0" lvl="1" marL="615950" rtl="0" algn="just">
              <a:lnSpc>
                <a:spcPct val="115000"/>
              </a:lnSpc>
              <a:spcBef>
                <a:spcPts val="0"/>
              </a:spcBef>
              <a:spcAft>
                <a:spcPts val="0"/>
              </a:spcAft>
              <a:buNone/>
            </a:pPr>
            <a:r>
              <a:rPr lang="es" sz="1000">
                <a:solidFill>
                  <a:srgbClr val="375FA9"/>
                </a:solidFill>
              </a:rPr>
              <a:t>Estas dos últimas no sirven para archivos locales </a:t>
            </a:r>
            <a:endParaRPr sz="11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Search: almacena los argumentos de llamada a la página, lo que acompaña a ‘?’ (cuando existe) en la barra de direcciones </a:t>
            </a:r>
            <a:endParaRPr sz="11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Métodos</a:t>
            </a:r>
            <a:r>
              <a:rPr lang="es" sz="1200">
                <a:solidFill>
                  <a:srgbClr val="375FA9"/>
                </a:solidFill>
              </a:rPr>
              <a:t>:</a:t>
            </a:r>
            <a:endParaRPr sz="13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reload(): recarga la página</a:t>
            </a:r>
            <a:endParaRPr sz="11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rgbClr val="233A44"/>
              </a:buClr>
              <a:buSzPts val="1100"/>
              <a:buFont typeface="Calibri"/>
              <a:buChar char="○"/>
            </a:pPr>
            <a:r>
              <a:rPr lang="es" sz="1000">
                <a:solidFill>
                  <a:srgbClr val="375FA9"/>
                </a:solidFill>
              </a:rPr>
              <a:t>replace(url): carga la página que se indique entre los paréntesis. </a:t>
            </a:r>
            <a:endParaRPr sz="1000">
              <a:solidFill>
                <a:srgbClr val="375FA9"/>
              </a:solidFill>
            </a:endParaRPr>
          </a:p>
          <a:p>
            <a:pPr indent="0" lvl="1" marL="615950" rtl="0" algn="just">
              <a:lnSpc>
                <a:spcPct val="115000"/>
              </a:lnSpc>
              <a:spcBef>
                <a:spcPts val="0"/>
              </a:spcBef>
              <a:spcAft>
                <a:spcPts val="0"/>
              </a:spcAft>
              <a:buNone/>
            </a:pPr>
            <a:r>
              <a:rPr lang="es" sz="1000">
                <a:solidFill>
                  <a:srgbClr val="375FA9"/>
                </a:solidFill>
              </a:rPr>
              <a:t>  Por ejemplo: location.replace(file:///D:/ejemplos/status.html)</a:t>
            </a:r>
            <a:endParaRPr sz="11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