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3cf71f4e1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ge3cf71f4e1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e3cf71f4e1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ge3cf71f4e1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3cf71f4e1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ge3cf71f4e1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e3cf71f4e1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ge3cf71f4e1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3cf71f4e1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ge3cf71f4e1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3cf71f4e1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ge3cf71f4e1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d400e85af4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d400e85af4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3cf71f4e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e3cf71f4e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3cf71f4e1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e3cf71f4e1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3cf71f4e1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e3cf71f4e1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3cf71f4e1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e3cf71f4e1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3cf71f4e1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ge3cf71f4e1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3cf71f4e1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ge3cf71f4e1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05" name="Shape 105"/>
        <p:cNvGrpSpPr/>
        <p:nvPr/>
      </p:nvGrpSpPr>
      <p:grpSpPr>
        <a:xfrm>
          <a:off x="0" y="0"/>
          <a:ext cx="0" cy="0"/>
          <a:chOff x="0" y="0"/>
          <a:chExt cx="0" cy="0"/>
        </a:xfrm>
      </p:grpSpPr>
      <p:sp>
        <p:nvSpPr>
          <p:cNvPr id="106" name="Google Shape;106;p1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0" name="Google Shape;110;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1" name="Shape 111"/>
        <p:cNvGrpSpPr/>
        <p:nvPr/>
      </p:nvGrpSpPr>
      <p:grpSpPr>
        <a:xfrm>
          <a:off x="0" y="0"/>
          <a:ext cx="0" cy="0"/>
          <a:chOff x="0" y="0"/>
          <a:chExt cx="0" cy="0"/>
        </a:xfrm>
      </p:grpSpPr>
      <p:sp>
        <p:nvSpPr>
          <p:cNvPr id="112" name="Google Shape;112;p12"/>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12"/>
          <p:cNvGrpSpPr/>
          <p:nvPr/>
        </p:nvGrpSpPr>
        <p:grpSpPr>
          <a:xfrm>
            <a:off x="5959222" y="4119576"/>
            <a:ext cx="2520951" cy="1024165"/>
            <a:chOff x="6917201" y="0"/>
            <a:chExt cx="2227777" cy="863400"/>
          </a:xfrm>
        </p:grpSpPr>
        <p:sp>
          <p:nvSpPr>
            <p:cNvPr id="114" name="Google Shape;114;p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2"/>
          <p:cNvGrpSpPr/>
          <p:nvPr/>
        </p:nvGrpSpPr>
        <p:grpSpPr>
          <a:xfrm>
            <a:off x="199149" y="2"/>
            <a:ext cx="2795413" cy="1083308"/>
            <a:chOff x="6917201" y="0"/>
            <a:chExt cx="2227777" cy="863400"/>
          </a:xfrm>
        </p:grpSpPr>
        <p:sp>
          <p:nvSpPr>
            <p:cNvPr id="118" name="Google Shape;118;p1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12"/>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2" name="Google Shape;122;p12"/>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24" name="Shape 124"/>
        <p:cNvGrpSpPr/>
        <p:nvPr/>
      </p:nvGrpSpPr>
      <p:grpSpPr>
        <a:xfrm>
          <a:off x="0" y="0"/>
          <a:ext cx="0" cy="0"/>
          <a:chOff x="0" y="0"/>
          <a:chExt cx="0" cy="0"/>
        </a:xfrm>
      </p:grpSpPr>
      <p:pic>
        <p:nvPicPr>
          <p:cNvPr descr="OBJETO DE ESTUDIO DE LA LÓGICA" id="125" name="Google Shape;125;p13"/>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26" name="Google Shape;126;p13"/>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9" name="Google Shape;129;p13"/>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0" name="Google Shape;130;p1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1" name="Google Shape;131;p1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2" name="Google Shape;132;p1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cxnSp>
        <p:nvCxnSpPr>
          <p:cNvPr id="133" name="Google Shape;133;p13"/>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134" name="Shape 134"/>
        <p:cNvGrpSpPr/>
        <p:nvPr/>
      </p:nvGrpSpPr>
      <p:grpSpPr>
        <a:xfrm>
          <a:off x="0" y="0"/>
          <a:ext cx="0" cy="0"/>
          <a:chOff x="0" y="0"/>
          <a:chExt cx="0" cy="0"/>
        </a:xfrm>
      </p:grpSpPr>
      <p:sp>
        <p:nvSpPr>
          <p:cNvPr id="135" name="Google Shape;135;p14"/>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6" name="Google Shape;136;p14"/>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7" name="Google Shape;137;p1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1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9" name="Google Shape;139;p1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
          <p:cNvGrpSpPr/>
          <p:nvPr/>
        </p:nvGrpSpPr>
        <p:grpSpPr>
          <a:xfrm>
            <a:off x="255200" y="592"/>
            <a:ext cx="2250363" cy="1044300"/>
            <a:chOff x="255200" y="592"/>
            <a:chExt cx="2250363" cy="1044300"/>
          </a:xfrm>
        </p:grpSpPr>
        <p:sp>
          <p:nvSpPr>
            <p:cNvPr id="17" name="Google Shape;17;p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
          <p:cNvGrpSpPr/>
          <p:nvPr/>
        </p:nvGrpSpPr>
        <p:grpSpPr>
          <a:xfrm>
            <a:off x="905395" y="592"/>
            <a:ext cx="2250363" cy="1044300"/>
            <a:chOff x="905395" y="592"/>
            <a:chExt cx="2250363" cy="1044300"/>
          </a:xfrm>
        </p:grpSpPr>
        <p:sp>
          <p:nvSpPr>
            <p:cNvPr id="21" name="Google Shape;21;p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
          <p:cNvGrpSpPr/>
          <p:nvPr/>
        </p:nvGrpSpPr>
        <p:grpSpPr>
          <a:xfrm>
            <a:off x="7057468" y="5088"/>
            <a:ext cx="1851282" cy="752108"/>
            <a:chOff x="6917201" y="0"/>
            <a:chExt cx="2227777" cy="863400"/>
          </a:xfrm>
        </p:grpSpPr>
        <p:sp>
          <p:nvSpPr>
            <p:cNvPr id="25" name="Google Shape;25;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
          <p:cNvGrpSpPr/>
          <p:nvPr/>
        </p:nvGrpSpPr>
        <p:grpSpPr>
          <a:xfrm>
            <a:off x="6553032" y="4217852"/>
            <a:ext cx="2389068" cy="925737"/>
            <a:chOff x="6917201" y="0"/>
            <a:chExt cx="2227777" cy="863400"/>
          </a:xfrm>
        </p:grpSpPr>
        <p:sp>
          <p:nvSpPr>
            <p:cNvPr id="29" name="Google Shape;29;p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
          <p:cNvGrpSpPr/>
          <p:nvPr/>
        </p:nvGrpSpPr>
        <p:grpSpPr>
          <a:xfrm>
            <a:off x="199149" y="4055652"/>
            <a:ext cx="2795413" cy="1083308"/>
            <a:chOff x="6917201" y="0"/>
            <a:chExt cx="2227777" cy="863400"/>
          </a:xfrm>
        </p:grpSpPr>
        <p:sp>
          <p:nvSpPr>
            <p:cNvPr id="33" name="Google Shape;33;p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45" name="Shape 45"/>
        <p:cNvGrpSpPr/>
        <p:nvPr/>
      </p:nvGrpSpPr>
      <p:grpSpPr>
        <a:xfrm>
          <a:off x="0" y="0"/>
          <a:ext cx="0" cy="0"/>
          <a:chOff x="0" y="0"/>
          <a:chExt cx="0" cy="0"/>
        </a:xfrm>
      </p:grpSpPr>
      <p:sp>
        <p:nvSpPr>
          <p:cNvPr id="46" name="Google Shape;46;p5"/>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5"/>
          <p:cNvGrpSpPr/>
          <p:nvPr/>
        </p:nvGrpSpPr>
        <p:grpSpPr>
          <a:xfrm>
            <a:off x="255991" y="-118"/>
            <a:ext cx="2251347" cy="1043408"/>
            <a:chOff x="3961956" y="4383950"/>
            <a:chExt cx="1160548" cy="548700"/>
          </a:xfrm>
        </p:grpSpPr>
        <p:sp>
          <p:nvSpPr>
            <p:cNvPr id="49" name="Google Shape;49;p5"/>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5"/>
          <p:cNvGrpSpPr/>
          <p:nvPr/>
        </p:nvGrpSpPr>
        <p:grpSpPr>
          <a:xfrm>
            <a:off x="34934" y="4522125"/>
            <a:ext cx="1593306" cy="617072"/>
            <a:chOff x="6917201" y="0"/>
            <a:chExt cx="2227777" cy="863400"/>
          </a:xfrm>
        </p:grpSpPr>
        <p:sp>
          <p:nvSpPr>
            <p:cNvPr id="54" name="Google Shape;54;p5"/>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5"/>
          <p:cNvGrpSpPr/>
          <p:nvPr/>
        </p:nvGrpSpPr>
        <p:grpSpPr>
          <a:xfrm>
            <a:off x="5886353" y="1243"/>
            <a:ext cx="3257454" cy="1261514"/>
            <a:chOff x="6917201" y="0"/>
            <a:chExt cx="2227777" cy="863400"/>
          </a:xfrm>
        </p:grpSpPr>
        <p:sp>
          <p:nvSpPr>
            <p:cNvPr id="58" name="Google Shape;58;p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5"/>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2" name="Google Shape;62;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3" name="Shape 63"/>
        <p:cNvGrpSpPr/>
        <p:nvPr/>
      </p:nvGrpSpPr>
      <p:grpSpPr>
        <a:xfrm>
          <a:off x="0" y="0"/>
          <a:ext cx="0" cy="0"/>
          <a:chOff x="0" y="0"/>
          <a:chExt cx="0" cy="0"/>
        </a:xfrm>
      </p:grpSpPr>
      <p:sp>
        <p:nvSpPr>
          <p:cNvPr id="64" name="Google Shape;64;p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6"/>
          <p:cNvGrpSpPr/>
          <p:nvPr/>
        </p:nvGrpSpPr>
        <p:grpSpPr>
          <a:xfrm>
            <a:off x="5594190" y="3961115"/>
            <a:ext cx="2910144" cy="1182340"/>
            <a:chOff x="6917201" y="0"/>
            <a:chExt cx="2227777" cy="863400"/>
          </a:xfrm>
        </p:grpSpPr>
        <p:sp>
          <p:nvSpPr>
            <p:cNvPr id="66" name="Google Shape;66;p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6"/>
          <p:cNvGrpSpPr/>
          <p:nvPr/>
        </p:nvGrpSpPr>
        <p:grpSpPr>
          <a:xfrm>
            <a:off x="199149" y="2"/>
            <a:ext cx="2795413" cy="1083308"/>
            <a:chOff x="6917201" y="0"/>
            <a:chExt cx="2227777" cy="863400"/>
          </a:xfrm>
        </p:grpSpPr>
        <p:sp>
          <p:nvSpPr>
            <p:cNvPr id="70" name="Google Shape;70;p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4" name="Google Shape;74;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75" name="Shape 75"/>
        <p:cNvGrpSpPr/>
        <p:nvPr/>
      </p:nvGrpSpPr>
      <p:grpSpPr>
        <a:xfrm>
          <a:off x="0" y="0"/>
          <a:ext cx="0" cy="0"/>
          <a:chOff x="0" y="0"/>
          <a:chExt cx="0" cy="0"/>
        </a:xfrm>
      </p:grpSpPr>
      <p:sp>
        <p:nvSpPr>
          <p:cNvPr id="76" name="Google Shape;76;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0" name="Google Shape;80;p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1" name="Google Shape;81;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2" name="Shape 82"/>
        <p:cNvGrpSpPr/>
        <p:nvPr/>
      </p:nvGrpSpPr>
      <p:grpSpPr>
        <a:xfrm>
          <a:off x="0" y="0"/>
          <a:ext cx="0" cy="0"/>
          <a:chOff x="0" y="0"/>
          <a:chExt cx="0" cy="0"/>
        </a:xfrm>
      </p:grpSpPr>
      <p:sp>
        <p:nvSpPr>
          <p:cNvPr id="83" name="Google Shape;83;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7" name="Google Shape;87;p8"/>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8" name="Google Shape;88;p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9" name="Google Shape;89;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0" name="Shape 90"/>
        <p:cNvGrpSpPr/>
        <p:nvPr/>
      </p:nvGrpSpPr>
      <p:grpSpPr>
        <a:xfrm>
          <a:off x="0" y="0"/>
          <a:ext cx="0" cy="0"/>
          <a:chOff x="0" y="0"/>
          <a:chExt cx="0" cy="0"/>
        </a:xfrm>
      </p:grpSpPr>
      <p:sp>
        <p:nvSpPr>
          <p:cNvPr id="91" name="Google Shape;91;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5" name="Google Shape;95;p9"/>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6" name="Google Shape;96;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97" name="Shape 97"/>
        <p:cNvGrpSpPr/>
        <p:nvPr/>
      </p:nvGrpSpPr>
      <p:grpSpPr>
        <a:xfrm>
          <a:off x="0" y="0"/>
          <a:ext cx="0" cy="0"/>
          <a:chOff x="0" y="0"/>
          <a:chExt cx="0" cy="0"/>
        </a:xfrm>
      </p:grpSpPr>
      <p:sp>
        <p:nvSpPr>
          <p:cNvPr id="98" name="Google Shape;98;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2" name="Google Shape;102;p1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3" name="Google Shape;103;p1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4" name="Google Shape;104;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5"/>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Calibri"/>
              <a:buNone/>
            </a:pPr>
            <a:r>
              <a:rPr b="1" i="0" lang="es" sz="3200" u="none" cap="none" strike="noStrike">
                <a:solidFill>
                  <a:srgbClr val="E83464"/>
                </a:solidFill>
                <a:latin typeface="Arial"/>
                <a:ea typeface="Arial"/>
                <a:cs typeface="Arial"/>
                <a:sym typeface="Arial"/>
              </a:rPr>
              <a:t>CICLO III:</a:t>
            </a:r>
            <a:br>
              <a:rPr b="1" i="0" lang="es" sz="3200" u="none" cap="none" strike="noStrike">
                <a:solidFill>
                  <a:srgbClr val="E83464"/>
                </a:solidFill>
                <a:latin typeface="Arial"/>
                <a:ea typeface="Arial"/>
                <a:cs typeface="Arial"/>
                <a:sym typeface="Arial"/>
              </a:rPr>
            </a:br>
            <a:r>
              <a:rPr lang="es" sz="2400">
                <a:solidFill>
                  <a:srgbClr val="3D63AB"/>
                </a:solidFill>
                <a:latin typeface="Arial"/>
                <a:ea typeface="Arial"/>
                <a:cs typeface="Arial"/>
                <a:sym typeface="Arial"/>
              </a:rPr>
              <a:t>Desarrollo de software </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6" name="Shape 196"/>
        <p:cNvGrpSpPr/>
        <p:nvPr/>
      </p:nvGrpSpPr>
      <p:grpSpPr>
        <a:xfrm>
          <a:off x="0" y="0"/>
          <a:ext cx="0" cy="0"/>
          <a:chOff x="0" y="0"/>
          <a:chExt cx="0" cy="0"/>
        </a:xfrm>
      </p:grpSpPr>
      <p:sp>
        <p:nvSpPr>
          <p:cNvPr id="197" name="Google Shape;197;p24"/>
          <p:cNvSpPr txBox="1"/>
          <p:nvPr/>
        </p:nvSpPr>
        <p:spPr>
          <a:xfrm>
            <a:off x="822960" y="6963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Desarrollo Web – Backend</a:t>
            </a:r>
            <a:br>
              <a:rPr b="1" lang="es" sz="3200">
                <a:solidFill>
                  <a:srgbClr val="E73263"/>
                </a:solidFill>
              </a:rPr>
            </a:br>
            <a:r>
              <a:rPr b="1" lang="es" sz="3200">
                <a:solidFill>
                  <a:srgbClr val="E73263"/>
                </a:solidFill>
              </a:rPr>
              <a:t>Instalación Flask</a:t>
            </a:r>
            <a:endParaRPr b="1" sz="3200">
              <a:solidFill>
                <a:srgbClr val="E73263"/>
              </a:solidFill>
            </a:endParaRPr>
          </a:p>
        </p:txBody>
      </p:sp>
      <p:sp>
        <p:nvSpPr>
          <p:cNvPr id="198" name="Google Shape;198;p24"/>
          <p:cNvSpPr txBox="1"/>
          <p:nvPr/>
        </p:nvSpPr>
        <p:spPr>
          <a:xfrm>
            <a:off x="822960" y="1784497"/>
            <a:ext cx="7543800" cy="32730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Paso 3: Instalar Flask (cont)</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Para ver todas las dependencias de la aplicación se ejecuta el siguiente comando desde el prompt:</a:t>
            </a:r>
            <a:endParaRPr>
              <a:solidFill>
                <a:srgbClr val="375FA9"/>
              </a:solidFill>
            </a:endParaRPr>
          </a:p>
          <a:p>
            <a:pPr indent="0" lvl="0" marL="139700" rtl="0" algn="just">
              <a:lnSpc>
                <a:spcPct val="90000"/>
              </a:lnSpc>
              <a:spcBef>
                <a:spcPts val="900"/>
              </a:spcBef>
              <a:spcAft>
                <a:spcPts val="0"/>
              </a:spcAft>
              <a:buNone/>
            </a:pPr>
            <a:r>
              <a:rPr lang="es">
                <a:solidFill>
                  <a:srgbClr val="375FA9"/>
                </a:solidFill>
              </a:rPr>
              <a:t>          pip freeze </a:t>
            </a:r>
            <a:endParaRPr sz="1300">
              <a:solidFill>
                <a:srgbClr val="233A44"/>
              </a:solidFill>
              <a:latin typeface="Calibri"/>
              <a:ea typeface="Calibri"/>
              <a:cs typeface="Calibri"/>
              <a:sym typeface="Calibri"/>
            </a:endParaRPr>
          </a:p>
        </p:txBody>
      </p:sp>
      <p:pic>
        <p:nvPicPr>
          <p:cNvPr descr="https://j2logo.com/wp-content/uploads/dependencias-miniblog.png" id="199" name="Google Shape;199;p24"/>
          <p:cNvPicPr preferRelativeResize="0"/>
          <p:nvPr/>
        </p:nvPicPr>
        <p:blipFill rotWithShape="1">
          <a:blip r:embed="rId4">
            <a:alphaModFix/>
          </a:blip>
          <a:srcRect b="0" l="0" r="0" t="0"/>
          <a:stretch/>
        </p:blipFill>
        <p:spPr>
          <a:xfrm>
            <a:off x="2827556" y="3157712"/>
            <a:ext cx="3551479" cy="163595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3" name="Shape 203"/>
        <p:cNvGrpSpPr/>
        <p:nvPr/>
      </p:nvGrpSpPr>
      <p:grpSpPr>
        <a:xfrm>
          <a:off x="0" y="0"/>
          <a:ext cx="0" cy="0"/>
          <a:chOff x="0" y="0"/>
          <a:chExt cx="0" cy="0"/>
        </a:xfrm>
      </p:grpSpPr>
      <p:sp>
        <p:nvSpPr>
          <p:cNvPr id="204" name="Google Shape;204;p25"/>
          <p:cNvSpPr txBox="1"/>
          <p:nvPr/>
        </p:nvSpPr>
        <p:spPr>
          <a:xfrm>
            <a:off x="822960" y="6963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Desarrollo Web – Backend</a:t>
            </a:r>
            <a:br>
              <a:rPr b="1" lang="es" sz="3200">
                <a:solidFill>
                  <a:srgbClr val="E73263"/>
                </a:solidFill>
              </a:rPr>
            </a:br>
            <a:r>
              <a:rPr b="1" lang="es" sz="3200">
                <a:solidFill>
                  <a:srgbClr val="E73263"/>
                </a:solidFill>
              </a:rPr>
              <a:t>Hola Mundo en Flask</a:t>
            </a:r>
            <a:endParaRPr b="1" sz="3200">
              <a:solidFill>
                <a:srgbClr val="E73263"/>
              </a:solidFill>
            </a:endParaRPr>
          </a:p>
        </p:txBody>
      </p:sp>
      <p:sp>
        <p:nvSpPr>
          <p:cNvPr id="205" name="Google Shape;205;p25"/>
          <p:cNvSpPr txBox="1"/>
          <p:nvPr/>
        </p:nvSpPr>
        <p:spPr>
          <a:xfrm>
            <a:off x="822960" y="1873826"/>
            <a:ext cx="7543800" cy="28326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a:solidFill>
                  <a:srgbClr val="375FA9"/>
                </a:solidFill>
              </a:rPr>
              <a:t>Paso 1</a:t>
            </a:r>
            <a:r>
              <a:rPr lang="es">
                <a:solidFill>
                  <a:srgbClr val="375FA9"/>
                </a:solidFill>
              </a:rPr>
              <a:t>: Crear un archivo en un editor de texto con nombre hola.py.</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rPr b="1" lang="es">
                <a:solidFill>
                  <a:srgbClr val="375FA9"/>
                </a:solidFill>
              </a:rPr>
              <a:t>Paso 2</a:t>
            </a:r>
            <a:r>
              <a:rPr lang="es">
                <a:solidFill>
                  <a:srgbClr val="375FA9"/>
                </a:solidFill>
              </a:rPr>
              <a:t>: Editar el archivo y añadir el siguiente código:</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a:solidFill>
                <a:srgbClr val="375FA9"/>
              </a:solidFill>
            </a:endParaRPr>
          </a:p>
          <a:p>
            <a:pPr indent="0" lvl="1" marL="596900" rtl="0" algn="l">
              <a:lnSpc>
                <a:spcPct val="90000"/>
              </a:lnSpc>
              <a:spcBef>
                <a:spcPts val="200"/>
              </a:spcBef>
              <a:spcAft>
                <a:spcPts val="0"/>
              </a:spcAft>
              <a:buNone/>
            </a:pPr>
            <a:r>
              <a:rPr lang="es">
                <a:solidFill>
                  <a:srgbClr val="375FA9"/>
                </a:solidFill>
              </a:rPr>
              <a:t>from flask import Flask  	</a:t>
            </a:r>
            <a:r>
              <a:rPr lang="es">
                <a:solidFill>
                  <a:srgbClr val="E73263"/>
                </a:solidFill>
              </a:rPr>
              <a:t>(1)</a:t>
            </a:r>
            <a:endParaRPr sz="1100">
              <a:solidFill>
                <a:srgbClr val="233A44"/>
              </a:solidFill>
              <a:latin typeface="Calibri"/>
              <a:ea typeface="Calibri"/>
              <a:cs typeface="Calibri"/>
              <a:sym typeface="Calibri"/>
            </a:endParaRPr>
          </a:p>
          <a:p>
            <a:pPr indent="0" lvl="1" marL="596900" rtl="0" algn="l">
              <a:lnSpc>
                <a:spcPct val="90000"/>
              </a:lnSpc>
              <a:spcBef>
                <a:spcPts val="200"/>
              </a:spcBef>
              <a:spcAft>
                <a:spcPts val="0"/>
              </a:spcAft>
              <a:buNone/>
            </a:pPr>
            <a:r>
              <a:rPr lang="es">
                <a:solidFill>
                  <a:srgbClr val="375FA9"/>
                </a:solidFill>
              </a:rPr>
              <a:t>app = Flask(__name__)    	</a:t>
            </a:r>
            <a:r>
              <a:rPr lang="es">
                <a:solidFill>
                  <a:srgbClr val="E73263"/>
                </a:solidFill>
              </a:rPr>
              <a:t>(2)</a:t>
            </a:r>
            <a:endParaRPr sz="1100">
              <a:solidFill>
                <a:srgbClr val="233A44"/>
              </a:solidFill>
              <a:latin typeface="Calibri"/>
              <a:ea typeface="Calibri"/>
              <a:cs typeface="Calibri"/>
              <a:sym typeface="Calibri"/>
            </a:endParaRPr>
          </a:p>
          <a:p>
            <a:pPr indent="0" lvl="1" marL="596900" rtl="0" algn="l">
              <a:lnSpc>
                <a:spcPct val="90000"/>
              </a:lnSpc>
              <a:spcBef>
                <a:spcPts val="200"/>
              </a:spcBef>
              <a:spcAft>
                <a:spcPts val="0"/>
              </a:spcAft>
              <a:buNone/>
            </a:pPr>
            <a:r>
              <a:t/>
            </a:r>
            <a:endParaRPr>
              <a:solidFill>
                <a:srgbClr val="375FA9"/>
              </a:solidFill>
            </a:endParaRPr>
          </a:p>
          <a:p>
            <a:pPr indent="0" lvl="1" marL="596900" rtl="0" algn="l">
              <a:lnSpc>
                <a:spcPct val="90000"/>
              </a:lnSpc>
              <a:spcBef>
                <a:spcPts val="200"/>
              </a:spcBef>
              <a:spcAft>
                <a:spcPts val="0"/>
              </a:spcAft>
              <a:buNone/>
            </a:pPr>
            <a:r>
              <a:rPr lang="es">
                <a:solidFill>
                  <a:srgbClr val="375FA9"/>
                </a:solidFill>
              </a:rPr>
              <a:t>@app.route('/')          	</a:t>
            </a:r>
            <a:r>
              <a:rPr lang="es">
                <a:solidFill>
                  <a:srgbClr val="E73263"/>
                </a:solidFill>
              </a:rPr>
              <a:t>(3)</a:t>
            </a:r>
            <a:endParaRPr sz="1100">
              <a:solidFill>
                <a:srgbClr val="233A44"/>
              </a:solidFill>
              <a:latin typeface="Calibri"/>
              <a:ea typeface="Calibri"/>
              <a:cs typeface="Calibri"/>
              <a:sym typeface="Calibri"/>
            </a:endParaRPr>
          </a:p>
          <a:p>
            <a:pPr indent="0" lvl="1" marL="596900" rtl="0" algn="l">
              <a:lnSpc>
                <a:spcPct val="90000"/>
              </a:lnSpc>
              <a:spcBef>
                <a:spcPts val="200"/>
              </a:spcBef>
              <a:spcAft>
                <a:spcPts val="0"/>
              </a:spcAft>
              <a:buNone/>
            </a:pPr>
            <a:r>
              <a:rPr lang="es">
                <a:solidFill>
                  <a:srgbClr val="375FA9"/>
                </a:solidFill>
              </a:rPr>
              <a:t>def hola_mundo():        	</a:t>
            </a:r>
            <a:r>
              <a:rPr lang="es">
                <a:solidFill>
                  <a:srgbClr val="E73263"/>
                </a:solidFill>
              </a:rPr>
              <a:t>(4)</a:t>
            </a:r>
            <a:endParaRPr sz="1100">
              <a:solidFill>
                <a:srgbClr val="233A44"/>
              </a:solidFill>
              <a:latin typeface="Calibri"/>
              <a:ea typeface="Calibri"/>
              <a:cs typeface="Calibri"/>
              <a:sym typeface="Calibri"/>
            </a:endParaRPr>
          </a:p>
          <a:p>
            <a:pPr indent="0" lvl="1" marL="596900" rtl="0" algn="l">
              <a:lnSpc>
                <a:spcPct val="90000"/>
              </a:lnSpc>
              <a:spcBef>
                <a:spcPts val="200"/>
              </a:spcBef>
              <a:spcAft>
                <a:spcPts val="0"/>
              </a:spcAft>
              <a:buNone/>
            </a:pPr>
            <a:r>
              <a:rPr lang="es">
                <a:solidFill>
                  <a:srgbClr val="375FA9"/>
                </a:solidFill>
              </a:rPr>
              <a:t>    return 'Hola, Mundo!‘	</a:t>
            </a:r>
            <a:r>
              <a:rPr lang="es">
                <a:solidFill>
                  <a:srgbClr val="E73263"/>
                </a:solidFill>
              </a:rPr>
              <a:t>(5)</a:t>
            </a:r>
            <a:r>
              <a:rPr lang="es">
                <a:solidFill>
                  <a:srgbClr val="233A44"/>
                </a:solidFill>
              </a:rPr>
              <a:t> </a:t>
            </a:r>
            <a:endParaRPr>
              <a:solidFill>
                <a:srgbClr val="233A44"/>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9" name="Shape 209"/>
        <p:cNvGrpSpPr/>
        <p:nvPr/>
      </p:nvGrpSpPr>
      <p:grpSpPr>
        <a:xfrm>
          <a:off x="0" y="0"/>
          <a:ext cx="0" cy="0"/>
          <a:chOff x="0" y="0"/>
          <a:chExt cx="0" cy="0"/>
        </a:xfrm>
      </p:grpSpPr>
      <p:sp>
        <p:nvSpPr>
          <p:cNvPr id="210" name="Google Shape;210;p26"/>
          <p:cNvSpPr txBox="1"/>
          <p:nvPr/>
        </p:nvSpPr>
        <p:spPr>
          <a:xfrm>
            <a:off x="822960" y="6963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Desarrollo Web – Backend</a:t>
            </a:r>
            <a:br>
              <a:rPr b="1" lang="es" sz="3200">
                <a:solidFill>
                  <a:srgbClr val="E73263"/>
                </a:solidFill>
              </a:rPr>
            </a:br>
            <a:r>
              <a:rPr b="1" lang="es" sz="3200">
                <a:solidFill>
                  <a:srgbClr val="E73263"/>
                </a:solidFill>
              </a:rPr>
              <a:t>Hola Mundo Flask</a:t>
            </a:r>
            <a:endParaRPr b="1" sz="3200">
              <a:solidFill>
                <a:srgbClr val="E73263"/>
              </a:solidFill>
            </a:endParaRPr>
          </a:p>
        </p:txBody>
      </p:sp>
      <p:sp>
        <p:nvSpPr>
          <p:cNvPr id="211" name="Google Shape;211;p26"/>
          <p:cNvSpPr txBox="1"/>
          <p:nvPr/>
        </p:nvSpPr>
        <p:spPr>
          <a:xfrm>
            <a:off x="822960" y="1728352"/>
            <a:ext cx="7543800" cy="32523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Interpretación de líneas de código</a:t>
            </a:r>
            <a:endParaRPr sz="1300">
              <a:solidFill>
                <a:srgbClr val="233A44"/>
              </a:solidFill>
              <a:latin typeface="Calibri"/>
              <a:ea typeface="Calibri"/>
              <a:cs typeface="Calibri"/>
              <a:sym typeface="Calibri"/>
            </a:endParaRPr>
          </a:p>
          <a:p>
            <a:pPr indent="-447675" lvl="0" marL="623887" rtl="0" algn="just">
              <a:lnSpc>
                <a:spcPct val="90000"/>
              </a:lnSpc>
              <a:spcBef>
                <a:spcPts val="900"/>
              </a:spcBef>
              <a:spcAft>
                <a:spcPts val="0"/>
              </a:spcAft>
              <a:buNone/>
            </a:pPr>
            <a:r>
              <a:rPr lang="es" sz="1300">
                <a:solidFill>
                  <a:srgbClr val="E73263"/>
                </a:solidFill>
              </a:rPr>
              <a:t>(1) </a:t>
            </a:r>
            <a:r>
              <a:rPr lang="es" sz="1300">
                <a:solidFill>
                  <a:srgbClr val="325BA7"/>
                </a:solidFill>
              </a:rPr>
              <a:t>Importa el objeto Flask desde el paquete flask</a:t>
            </a:r>
            <a:r>
              <a:rPr lang="es" sz="1300">
                <a:solidFill>
                  <a:srgbClr val="375FA9"/>
                </a:solidFill>
              </a:rPr>
              <a:t>.</a:t>
            </a:r>
            <a:endParaRPr sz="1300">
              <a:solidFill>
                <a:srgbClr val="233A44"/>
              </a:solidFill>
              <a:latin typeface="Calibri"/>
              <a:ea typeface="Calibri"/>
              <a:cs typeface="Calibri"/>
              <a:sym typeface="Calibri"/>
            </a:endParaRPr>
          </a:p>
          <a:p>
            <a:pPr indent="-447675" lvl="0" marL="623887" rtl="0" algn="just">
              <a:lnSpc>
                <a:spcPct val="90000"/>
              </a:lnSpc>
              <a:spcBef>
                <a:spcPts val="900"/>
              </a:spcBef>
              <a:spcAft>
                <a:spcPts val="0"/>
              </a:spcAft>
              <a:buNone/>
            </a:pPr>
            <a:r>
              <a:rPr lang="es" sz="1300">
                <a:solidFill>
                  <a:srgbClr val="E73263"/>
                </a:solidFill>
              </a:rPr>
              <a:t>(2)</a:t>
            </a:r>
            <a:r>
              <a:rPr lang="es" sz="1300">
                <a:solidFill>
                  <a:srgbClr val="375FA9"/>
                </a:solidFill>
              </a:rPr>
              <a:t> Crear instancia de aplicación Flask con el nombre app. Pasa la variable especial __name__ que contiene el nombre del módulo Pyhthon actual. Se utiliza para indicar a la instancia dónde está ubicada. Necesitará hacerlo porque Flask configura algunas rutas en segundo plano.</a:t>
            </a:r>
            <a:endParaRPr sz="1300">
              <a:solidFill>
                <a:srgbClr val="233A44"/>
              </a:solidFill>
              <a:latin typeface="Calibri"/>
              <a:ea typeface="Calibri"/>
              <a:cs typeface="Calibri"/>
              <a:sym typeface="Calibri"/>
            </a:endParaRPr>
          </a:p>
          <a:p>
            <a:pPr indent="-447675" lvl="0" marL="623887" rtl="0" algn="just">
              <a:lnSpc>
                <a:spcPct val="90000"/>
              </a:lnSpc>
              <a:spcBef>
                <a:spcPts val="900"/>
              </a:spcBef>
              <a:spcAft>
                <a:spcPts val="0"/>
              </a:spcAft>
              <a:buNone/>
            </a:pPr>
            <a:r>
              <a:rPr lang="es" sz="1200">
                <a:solidFill>
                  <a:srgbClr val="E73263"/>
                </a:solidFill>
              </a:rPr>
              <a:t>(3)  </a:t>
            </a:r>
            <a:r>
              <a:rPr lang="es" sz="1200">
                <a:solidFill>
                  <a:srgbClr val="325BA7"/>
                </a:solidFill>
              </a:rPr>
              <a:t>El  decorador  route  de la aplicación (app) es el encargado  de  decirle  a Flask qué URL debe ejecutar su correspondiente función.</a:t>
            </a:r>
            <a:endParaRPr sz="1300">
              <a:solidFill>
                <a:srgbClr val="233A44"/>
              </a:solidFill>
              <a:latin typeface="Calibri"/>
              <a:ea typeface="Calibri"/>
              <a:cs typeface="Calibri"/>
              <a:sym typeface="Calibri"/>
            </a:endParaRPr>
          </a:p>
          <a:p>
            <a:pPr indent="-447675" lvl="0" marL="623887" rtl="0" algn="just">
              <a:lnSpc>
                <a:spcPct val="90000"/>
              </a:lnSpc>
              <a:spcBef>
                <a:spcPts val="900"/>
              </a:spcBef>
              <a:spcAft>
                <a:spcPts val="0"/>
              </a:spcAft>
              <a:buNone/>
            </a:pPr>
            <a:r>
              <a:rPr lang="es" sz="1200">
                <a:solidFill>
                  <a:srgbClr val="E73263"/>
                </a:solidFill>
              </a:rPr>
              <a:t>(4)  </a:t>
            </a:r>
            <a:r>
              <a:rPr lang="es" sz="1200">
                <a:solidFill>
                  <a:srgbClr val="325BA7"/>
                </a:solidFill>
              </a:rPr>
              <a:t>El nombre de la función será usado para generar internamente URLs a partir de dicha función</a:t>
            </a:r>
            <a:r>
              <a:rPr lang="es" sz="1200">
                <a:solidFill>
                  <a:srgbClr val="375FA9"/>
                </a:solidFill>
              </a:rPr>
              <a:t>.</a:t>
            </a:r>
            <a:endParaRPr sz="1200">
              <a:solidFill>
                <a:srgbClr val="375FA9"/>
              </a:solidFill>
            </a:endParaRPr>
          </a:p>
          <a:p>
            <a:pPr indent="-447675" lvl="0" marL="623887" rtl="0" algn="just">
              <a:lnSpc>
                <a:spcPct val="90000"/>
              </a:lnSpc>
              <a:spcBef>
                <a:spcPts val="900"/>
              </a:spcBef>
              <a:spcAft>
                <a:spcPts val="0"/>
              </a:spcAft>
              <a:buNone/>
            </a:pPr>
            <a:r>
              <a:rPr lang="es" sz="1200">
                <a:solidFill>
                  <a:srgbClr val="E73263"/>
                </a:solidFill>
              </a:rPr>
              <a:t>(5)  </a:t>
            </a:r>
            <a:r>
              <a:rPr lang="es" sz="1200">
                <a:solidFill>
                  <a:srgbClr val="325BA7"/>
                </a:solidFill>
              </a:rPr>
              <a:t>Por último, la  función  retorna  la  respuesta  que  será  mostrada  en el navegador del usuario</a:t>
            </a:r>
            <a:r>
              <a:rPr lang="es" sz="1200">
                <a:solidFill>
                  <a:srgbClr val="375FA9"/>
                </a:solidFill>
              </a:rPr>
              <a:t>.</a:t>
            </a:r>
            <a:endParaRPr sz="1300">
              <a:solidFill>
                <a:srgbClr val="233A44"/>
              </a:solidFill>
              <a:latin typeface="Calibri"/>
              <a:ea typeface="Calibri"/>
              <a:cs typeface="Calibri"/>
              <a:sym typeface="Calibri"/>
            </a:endParaRPr>
          </a:p>
          <a:p>
            <a:pPr indent="-447675" lvl="0" marL="623887" rtl="0" algn="just">
              <a:lnSpc>
                <a:spcPct val="90000"/>
              </a:lnSpc>
              <a:spcBef>
                <a:spcPts val="900"/>
              </a:spcBef>
              <a:spcAft>
                <a:spcPts val="0"/>
              </a:spcAft>
              <a:buNone/>
            </a:pPr>
            <a:r>
              <a:t/>
            </a:r>
            <a:endParaRPr sz="1300">
              <a:solidFill>
                <a:srgbClr val="375FA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5" name="Shape 215"/>
        <p:cNvGrpSpPr/>
        <p:nvPr/>
      </p:nvGrpSpPr>
      <p:grpSpPr>
        <a:xfrm>
          <a:off x="0" y="0"/>
          <a:ext cx="0" cy="0"/>
          <a:chOff x="0" y="0"/>
          <a:chExt cx="0" cy="0"/>
        </a:xfrm>
      </p:grpSpPr>
      <p:sp>
        <p:nvSpPr>
          <p:cNvPr id="216" name="Google Shape;216;p27"/>
          <p:cNvSpPr txBox="1"/>
          <p:nvPr/>
        </p:nvSpPr>
        <p:spPr>
          <a:xfrm>
            <a:off x="822960" y="6963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Desarrollo Web – Backend</a:t>
            </a:r>
            <a:br>
              <a:rPr b="1" lang="es" sz="3200">
                <a:solidFill>
                  <a:srgbClr val="E73263"/>
                </a:solidFill>
              </a:rPr>
            </a:br>
            <a:r>
              <a:rPr b="1" lang="es" sz="3200">
                <a:solidFill>
                  <a:srgbClr val="E73263"/>
                </a:solidFill>
              </a:rPr>
              <a:t>Hola Mundo Flask</a:t>
            </a:r>
            <a:endParaRPr b="1" sz="3200">
              <a:solidFill>
                <a:srgbClr val="E73263"/>
              </a:solidFill>
            </a:endParaRPr>
          </a:p>
        </p:txBody>
      </p:sp>
      <p:sp>
        <p:nvSpPr>
          <p:cNvPr id="217" name="Google Shape;217;p27"/>
          <p:cNvSpPr txBox="1"/>
          <p:nvPr/>
        </p:nvSpPr>
        <p:spPr>
          <a:xfrm>
            <a:off x="822960" y="1873826"/>
            <a:ext cx="7543800" cy="2832600"/>
          </a:xfrm>
          <a:prstGeom prst="rect">
            <a:avLst/>
          </a:prstGeom>
          <a:noFill/>
          <a:ln>
            <a:noFill/>
          </a:ln>
        </p:spPr>
        <p:txBody>
          <a:bodyPr anchorCtr="0" anchor="t" bIns="34275" lIns="0" spcFirstLastPara="1" rIns="0" wrap="square" tIns="34275">
            <a:noAutofit/>
          </a:bodyPr>
          <a:lstStyle/>
          <a:p>
            <a:pPr indent="-447675" lvl="0" marL="623887" rtl="0" algn="just">
              <a:lnSpc>
                <a:spcPct val="90000"/>
              </a:lnSpc>
              <a:spcBef>
                <a:spcPts val="900"/>
              </a:spcBef>
              <a:spcAft>
                <a:spcPts val="0"/>
              </a:spcAft>
              <a:buNone/>
            </a:pPr>
            <a:r>
              <a:rPr b="1" lang="es">
                <a:solidFill>
                  <a:srgbClr val="375FA9"/>
                </a:solidFill>
              </a:rPr>
              <a:t>Paso 3</a:t>
            </a:r>
            <a:r>
              <a:rPr lang="es">
                <a:solidFill>
                  <a:srgbClr val="375FA9"/>
                </a:solidFill>
              </a:rPr>
              <a:t>: Guardar y cerrar el archivo</a:t>
            </a:r>
            <a:endParaRPr sz="1300">
              <a:solidFill>
                <a:srgbClr val="233A44"/>
              </a:solidFill>
              <a:latin typeface="Calibri"/>
              <a:ea typeface="Calibri"/>
              <a:cs typeface="Calibri"/>
              <a:sym typeface="Calibri"/>
            </a:endParaRPr>
          </a:p>
          <a:p>
            <a:pPr indent="-447675" lvl="0" marL="623887" rtl="0" algn="just">
              <a:lnSpc>
                <a:spcPct val="90000"/>
              </a:lnSpc>
              <a:spcBef>
                <a:spcPts val="900"/>
              </a:spcBef>
              <a:spcAft>
                <a:spcPts val="0"/>
              </a:spcAft>
              <a:buNone/>
            </a:pPr>
            <a:r>
              <a:rPr b="1" lang="es">
                <a:solidFill>
                  <a:srgbClr val="375FA9"/>
                </a:solidFill>
              </a:rPr>
              <a:t>Paso 4</a:t>
            </a:r>
            <a:r>
              <a:rPr lang="es">
                <a:solidFill>
                  <a:srgbClr val="375FA9"/>
                </a:solidFill>
              </a:rPr>
              <a:t>: Ejecutar aplicación</a:t>
            </a:r>
            <a:endParaRPr sz="1300">
              <a:solidFill>
                <a:srgbClr val="233A44"/>
              </a:solidFill>
              <a:latin typeface="Calibri"/>
              <a:ea typeface="Calibri"/>
              <a:cs typeface="Calibri"/>
              <a:sym typeface="Calibri"/>
            </a:endParaRPr>
          </a:p>
          <a:p>
            <a:pPr indent="0" lvl="1" marL="633412" rtl="0" algn="just">
              <a:lnSpc>
                <a:spcPct val="90000"/>
              </a:lnSpc>
              <a:spcBef>
                <a:spcPts val="200"/>
              </a:spcBef>
              <a:spcAft>
                <a:spcPts val="0"/>
              </a:spcAft>
              <a:buNone/>
            </a:pPr>
            <a:r>
              <a:rPr lang="es" sz="1300">
                <a:solidFill>
                  <a:srgbClr val="375FA9"/>
                </a:solidFill>
              </a:rPr>
              <a:t>1. Indicar a Flask dónde encontrar la aplicación (archivo hola.py con   	la variable de entorno FLASK_APP:</a:t>
            </a:r>
            <a:endParaRPr sz="1100">
              <a:solidFill>
                <a:srgbClr val="233A44"/>
              </a:solidFill>
              <a:latin typeface="Calibri"/>
              <a:ea typeface="Calibri"/>
              <a:cs typeface="Calibri"/>
              <a:sym typeface="Calibri"/>
            </a:endParaRPr>
          </a:p>
          <a:p>
            <a:pPr indent="-447675" lvl="0" marL="623887" rtl="0" algn="just">
              <a:lnSpc>
                <a:spcPct val="90000"/>
              </a:lnSpc>
              <a:spcBef>
                <a:spcPts val="900"/>
              </a:spcBef>
              <a:spcAft>
                <a:spcPts val="0"/>
              </a:spcAft>
              <a:buNone/>
            </a:pPr>
            <a:r>
              <a:rPr lang="es" sz="1300">
                <a:solidFill>
                  <a:srgbClr val="375FA9"/>
                </a:solidFill>
              </a:rPr>
              <a:t>    			export FLASK_APP=hello</a:t>
            </a:r>
            <a:endParaRPr sz="1300">
              <a:solidFill>
                <a:srgbClr val="375FA9"/>
              </a:solidFill>
            </a:endParaRPr>
          </a:p>
          <a:p>
            <a:pPr indent="-447675" lvl="1" marL="1081087" rtl="0" algn="just">
              <a:lnSpc>
                <a:spcPct val="90000"/>
              </a:lnSpc>
              <a:spcBef>
                <a:spcPts val="200"/>
              </a:spcBef>
              <a:spcAft>
                <a:spcPts val="0"/>
              </a:spcAft>
              <a:buNone/>
            </a:pPr>
            <a:r>
              <a:t/>
            </a:r>
            <a:endParaRPr sz="1300">
              <a:solidFill>
                <a:srgbClr val="375FA9"/>
              </a:solidFill>
            </a:endParaRPr>
          </a:p>
          <a:p>
            <a:pPr indent="-447675" lvl="1" marL="1081087" rtl="0" algn="just">
              <a:lnSpc>
                <a:spcPct val="90000"/>
              </a:lnSpc>
              <a:spcBef>
                <a:spcPts val="200"/>
              </a:spcBef>
              <a:spcAft>
                <a:spcPts val="0"/>
              </a:spcAft>
              <a:buNone/>
            </a:pPr>
            <a:r>
              <a:rPr lang="es" sz="1300">
                <a:solidFill>
                  <a:srgbClr val="375FA9"/>
                </a:solidFill>
              </a:rPr>
              <a:t>2. Ejecutar en modo de desarrollo con la variable de entorno FLASK_ENV:</a:t>
            </a:r>
            <a:endParaRPr sz="1100">
              <a:solidFill>
                <a:srgbClr val="233A44"/>
              </a:solidFill>
              <a:latin typeface="Calibri"/>
              <a:ea typeface="Calibri"/>
              <a:cs typeface="Calibri"/>
              <a:sym typeface="Calibri"/>
            </a:endParaRPr>
          </a:p>
          <a:p>
            <a:pPr indent="-447675" lvl="0" marL="623887" rtl="0" algn="just">
              <a:lnSpc>
                <a:spcPct val="90000"/>
              </a:lnSpc>
              <a:spcBef>
                <a:spcPts val="900"/>
              </a:spcBef>
              <a:spcAft>
                <a:spcPts val="0"/>
              </a:spcAft>
              <a:buNone/>
            </a:pPr>
            <a:r>
              <a:rPr lang="es" sz="1300">
                <a:solidFill>
                  <a:srgbClr val="375FA9"/>
                </a:solidFill>
              </a:rPr>
              <a:t>			export FLASK_ENV=development</a:t>
            </a:r>
            <a:endParaRPr sz="1300">
              <a:solidFill>
                <a:srgbClr val="375FA9"/>
              </a:solidFill>
            </a:endParaRPr>
          </a:p>
          <a:p>
            <a:pPr indent="-447675" lvl="0" marL="623887" rtl="0" algn="just">
              <a:lnSpc>
                <a:spcPct val="90000"/>
              </a:lnSpc>
              <a:spcBef>
                <a:spcPts val="900"/>
              </a:spcBef>
              <a:spcAft>
                <a:spcPts val="0"/>
              </a:spcAft>
              <a:buNone/>
            </a:pPr>
            <a:r>
              <a:rPr lang="es">
                <a:solidFill>
                  <a:srgbClr val="375FA9"/>
                </a:solidFill>
              </a:rPr>
              <a:t>	</a:t>
            </a:r>
            <a:r>
              <a:rPr lang="es" sz="1300">
                <a:solidFill>
                  <a:srgbClr val="375FA9"/>
                </a:solidFill>
              </a:rPr>
              <a:t>3. Ejecutar la aplicación usando el comando flask run:</a:t>
            </a:r>
            <a:endParaRPr sz="1300">
              <a:solidFill>
                <a:srgbClr val="233A44"/>
              </a:solidFill>
              <a:latin typeface="Calibri"/>
              <a:ea typeface="Calibri"/>
              <a:cs typeface="Calibri"/>
              <a:sym typeface="Calibri"/>
            </a:endParaRPr>
          </a:p>
          <a:p>
            <a:pPr indent="-447675" lvl="0" marL="623887" rtl="0" algn="just">
              <a:lnSpc>
                <a:spcPct val="90000"/>
              </a:lnSpc>
              <a:spcBef>
                <a:spcPts val="900"/>
              </a:spcBef>
              <a:spcAft>
                <a:spcPts val="0"/>
              </a:spcAft>
              <a:buNone/>
            </a:pPr>
            <a:r>
              <a:rPr lang="es" sz="1300">
                <a:solidFill>
                  <a:srgbClr val="375FA9"/>
                </a:solidFill>
              </a:rPr>
              <a:t>                flask run</a:t>
            </a:r>
            <a:endParaRPr sz="1300">
              <a:solidFill>
                <a:srgbClr val="233A44"/>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1" name="Shape 221"/>
        <p:cNvGrpSpPr/>
        <p:nvPr/>
      </p:nvGrpSpPr>
      <p:grpSpPr>
        <a:xfrm>
          <a:off x="0" y="0"/>
          <a:ext cx="0" cy="0"/>
          <a:chOff x="0" y="0"/>
          <a:chExt cx="0" cy="0"/>
        </a:xfrm>
      </p:grpSpPr>
      <p:sp>
        <p:nvSpPr>
          <p:cNvPr id="222" name="Google Shape;222;p28"/>
          <p:cNvSpPr txBox="1"/>
          <p:nvPr/>
        </p:nvSpPr>
        <p:spPr>
          <a:xfrm>
            <a:off x="822960" y="6963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Desarrollo Web – Backend</a:t>
            </a:r>
            <a:br>
              <a:rPr b="1" lang="es" sz="3200">
                <a:solidFill>
                  <a:srgbClr val="E73263"/>
                </a:solidFill>
              </a:rPr>
            </a:br>
            <a:r>
              <a:rPr b="1" lang="es" sz="3200">
                <a:solidFill>
                  <a:srgbClr val="E73263"/>
                </a:solidFill>
              </a:rPr>
              <a:t>Hola Mundo Flask</a:t>
            </a:r>
            <a:endParaRPr b="1" sz="3200">
              <a:solidFill>
                <a:srgbClr val="E73263"/>
              </a:solidFill>
            </a:endParaRPr>
          </a:p>
        </p:txBody>
      </p:sp>
      <p:sp>
        <p:nvSpPr>
          <p:cNvPr id="223" name="Google Shape;223;p28"/>
          <p:cNvSpPr txBox="1"/>
          <p:nvPr/>
        </p:nvSpPr>
        <p:spPr>
          <a:xfrm>
            <a:off x="822960" y="1873826"/>
            <a:ext cx="7543800" cy="31899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lang="es">
                <a:solidFill>
                  <a:srgbClr val="375FA9"/>
                </a:solidFill>
              </a:rPr>
              <a:t>Una vez que la aplicación se esté ejecutando, el resultado será algo parecido a lo que se muestra a continuación:</a:t>
            </a:r>
            <a:endParaRPr>
              <a:solidFill>
                <a:srgbClr val="375FA9"/>
              </a:solidFill>
            </a:endParaRPr>
          </a:p>
          <a:p>
            <a:pPr indent="0" lvl="0" marL="893762" rtl="0" algn="l">
              <a:lnSpc>
                <a:spcPct val="90000"/>
              </a:lnSpc>
              <a:spcBef>
                <a:spcPts val="900"/>
              </a:spcBef>
              <a:spcAft>
                <a:spcPts val="0"/>
              </a:spcAft>
              <a:buNone/>
            </a:pPr>
            <a:r>
              <a:rPr lang="es">
                <a:solidFill>
                  <a:srgbClr val="375FA9"/>
                </a:solidFill>
              </a:rPr>
              <a:t>Output</a:t>
            </a:r>
            <a:endParaRPr>
              <a:solidFill>
                <a:srgbClr val="375FA9"/>
              </a:solidFill>
            </a:endParaRPr>
          </a:p>
          <a:p>
            <a:pPr indent="0" lvl="0" marL="893762" rtl="0" algn="l">
              <a:lnSpc>
                <a:spcPct val="90000"/>
              </a:lnSpc>
              <a:spcBef>
                <a:spcPts val="900"/>
              </a:spcBef>
              <a:spcAft>
                <a:spcPts val="0"/>
              </a:spcAft>
              <a:buNone/>
            </a:pPr>
            <a:r>
              <a:rPr lang="es">
                <a:solidFill>
                  <a:srgbClr val="375FA9"/>
                </a:solidFill>
              </a:rPr>
              <a:t> * Serving Flask app "hola" (lazy loading)</a:t>
            </a:r>
            <a:endParaRPr sz="1300">
              <a:solidFill>
                <a:srgbClr val="233A44"/>
              </a:solidFill>
              <a:latin typeface="Calibri"/>
              <a:ea typeface="Calibri"/>
              <a:cs typeface="Calibri"/>
              <a:sym typeface="Calibri"/>
            </a:endParaRPr>
          </a:p>
          <a:p>
            <a:pPr indent="0" lvl="0" marL="893762" rtl="0" algn="l">
              <a:lnSpc>
                <a:spcPct val="90000"/>
              </a:lnSpc>
              <a:spcBef>
                <a:spcPts val="900"/>
              </a:spcBef>
              <a:spcAft>
                <a:spcPts val="0"/>
              </a:spcAft>
              <a:buNone/>
            </a:pPr>
            <a:r>
              <a:rPr lang="es">
                <a:solidFill>
                  <a:srgbClr val="375FA9"/>
                </a:solidFill>
              </a:rPr>
              <a:t> * Environment: development</a:t>
            </a:r>
            <a:endParaRPr>
              <a:solidFill>
                <a:srgbClr val="375FA9"/>
              </a:solidFill>
            </a:endParaRPr>
          </a:p>
          <a:p>
            <a:pPr indent="0" lvl="0" marL="893762" rtl="0" algn="l">
              <a:lnSpc>
                <a:spcPct val="90000"/>
              </a:lnSpc>
              <a:spcBef>
                <a:spcPts val="900"/>
              </a:spcBef>
              <a:spcAft>
                <a:spcPts val="0"/>
              </a:spcAft>
              <a:buNone/>
            </a:pPr>
            <a:r>
              <a:rPr lang="es">
                <a:solidFill>
                  <a:srgbClr val="375FA9"/>
                </a:solidFill>
              </a:rPr>
              <a:t> * Debug mode: on</a:t>
            </a:r>
            <a:endParaRPr>
              <a:solidFill>
                <a:srgbClr val="375FA9"/>
              </a:solidFill>
            </a:endParaRPr>
          </a:p>
          <a:p>
            <a:pPr indent="0" lvl="0" marL="893762" rtl="0" algn="l">
              <a:lnSpc>
                <a:spcPct val="90000"/>
              </a:lnSpc>
              <a:spcBef>
                <a:spcPts val="900"/>
              </a:spcBef>
              <a:spcAft>
                <a:spcPts val="0"/>
              </a:spcAft>
              <a:buNone/>
            </a:pPr>
            <a:r>
              <a:rPr lang="es">
                <a:solidFill>
                  <a:srgbClr val="375FA9"/>
                </a:solidFill>
              </a:rPr>
              <a:t> * Running on http://127.0.0.1:5000/ (Press CTRL+C to quit)</a:t>
            </a:r>
            <a:endParaRPr sz="1300">
              <a:solidFill>
                <a:srgbClr val="233A44"/>
              </a:solidFill>
              <a:latin typeface="Calibri"/>
              <a:ea typeface="Calibri"/>
              <a:cs typeface="Calibri"/>
              <a:sym typeface="Calibri"/>
            </a:endParaRPr>
          </a:p>
          <a:p>
            <a:pPr indent="0" lvl="0" marL="893762" rtl="0" algn="l">
              <a:lnSpc>
                <a:spcPct val="90000"/>
              </a:lnSpc>
              <a:spcBef>
                <a:spcPts val="900"/>
              </a:spcBef>
              <a:spcAft>
                <a:spcPts val="0"/>
              </a:spcAft>
              <a:buNone/>
            </a:pPr>
            <a:r>
              <a:rPr lang="es">
                <a:solidFill>
                  <a:srgbClr val="375FA9"/>
                </a:solidFill>
              </a:rPr>
              <a:t> * Restarting with stat</a:t>
            </a:r>
            <a:endParaRPr>
              <a:solidFill>
                <a:srgbClr val="375FA9"/>
              </a:solidFill>
            </a:endParaRPr>
          </a:p>
          <a:p>
            <a:pPr indent="0" lvl="0" marL="893762" rtl="0" algn="l">
              <a:lnSpc>
                <a:spcPct val="90000"/>
              </a:lnSpc>
              <a:spcBef>
                <a:spcPts val="900"/>
              </a:spcBef>
              <a:spcAft>
                <a:spcPts val="0"/>
              </a:spcAft>
              <a:buNone/>
            </a:pPr>
            <a:r>
              <a:rPr lang="es">
                <a:solidFill>
                  <a:srgbClr val="375FA9"/>
                </a:solidFill>
              </a:rPr>
              <a:t> * Debugger is active!</a:t>
            </a:r>
            <a:endParaRPr sz="1300">
              <a:solidFill>
                <a:srgbClr val="233A44"/>
              </a:solidFill>
              <a:latin typeface="Calibri"/>
              <a:ea typeface="Calibri"/>
              <a:cs typeface="Calibri"/>
              <a:sym typeface="Calibri"/>
            </a:endParaRPr>
          </a:p>
          <a:p>
            <a:pPr indent="0" lvl="0" marL="893762" rtl="0" algn="l">
              <a:lnSpc>
                <a:spcPct val="90000"/>
              </a:lnSpc>
              <a:spcBef>
                <a:spcPts val="900"/>
              </a:spcBef>
              <a:spcAft>
                <a:spcPts val="0"/>
              </a:spcAft>
              <a:buNone/>
            </a:pPr>
            <a:r>
              <a:rPr lang="es">
                <a:solidFill>
                  <a:srgbClr val="375FA9"/>
                </a:solidFill>
              </a:rPr>
              <a:t> * Debugger PIN: 813-894-335</a:t>
            </a:r>
            <a:endParaRPr>
              <a:solidFill>
                <a:srgbClr val="375FA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7" name="Shape 227"/>
        <p:cNvGrpSpPr/>
        <p:nvPr/>
      </p:nvGrpSpPr>
      <p:grpSpPr>
        <a:xfrm>
          <a:off x="0" y="0"/>
          <a:ext cx="0" cy="0"/>
          <a:chOff x="0" y="0"/>
          <a:chExt cx="0" cy="0"/>
        </a:xfrm>
      </p:grpSpPr>
      <p:sp>
        <p:nvSpPr>
          <p:cNvPr id="228" name="Google Shape;228;p29"/>
          <p:cNvSpPr txBox="1"/>
          <p:nvPr/>
        </p:nvSpPr>
        <p:spPr>
          <a:xfrm>
            <a:off x="822960" y="6963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Desarrollo Web – Backend</a:t>
            </a:r>
            <a:br>
              <a:rPr b="1" lang="es" sz="3200">
                <a:solidFill>
                  <a:srgbClr val="E73263"/>
                </a:solidFill>
              </a:rPr>
            </a:br>
            <a:r>
              <a:rPr b="1" lang="es" sz="3200">
                <a:solidFill>
                  <a:srgbClr val="E73263"/>
                </a:solidFill>
              </a:rPr>
              <a:t>Hola Mundo Flask</a:t>
            </a:r>
            <a:endParaRPr b="1" sz="3200">
              <a:solidFill>
                <a:srgbClr val="E73263"/>
              </a:solidFill>
            </a:endParaRPr>
          </a:p>
        </p:txBody>
      </p:sp>
      <p:sp>
        <p:nvSpPr>
          <p:cNvPr id="229" name="Google Shape;229;p29"/>
          <p:cNvSpPr txBox="1"/>
          <p:nvPr/>
        </p:nvSpPr>
        <p:spPr>
          <a:xfrm>
            <a:off x="822960" y="1811480"/>
            <a:ext cx="7543800" cy="32628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El resultado anterior contiene la siguiente información:</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300">
                <a:solidFill>
                  <a:srgbClr val="375FA9"/>
                </a:solidFill>
              </a:rPr>
              <a:t>Nombre de la aplicación que está ejecutando.</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300">
                <a:solidFill>
                  <a:srgbClr val="375FA9"/>
                </a:solidFill>
              </a:rPr>
              <a:t>Entorno en el cual se ejecuta la aplicación.</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300">
                <a:solidFill>
                  <a:srgbClr val="375FA9"/>
                </a:solidFill>
              </a:rPr>
              <a:t>Debug mode: on significa que el depurador de Flask se está ejecutando. Esto es útil durante el desarrollo debido a que proporciona mensajes de error de forma detallada cuando algo no va bien, lo que permite que la solución de los problemas sea más fácil.</a:t>
            </a:r>
            <a:endParaRPr sz="13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300">
                <a:solidFill>
                  <a:srgbClr val="375FA9"/>
                </a:solidFill>
              </a:rPr>
              <a:t>La aplicación se ejecuta localmente sobre la URL http://127.0.0.1:5000/, 127.0.0.1 es la IP que representa el localhost de su equipo y :5000 es el número de puerto.</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Abrir un navegador y escribir la URL http://127.0.0.1:5000; se mostrará la cadena Hola, Mundo! como respuesta. </a:t>
            </a:r>
            <a:endParaRPr>
              <a:solidFill>
                <a:srgbClr val="375FA9"/>
              </a:solidFill>
            </a:endParaRPr>
          </a:p>
          <a:p>
            <a:pPr indent="0" lvl="0" marL="139700" rtl="0" algn="just">
              <a:lnSpc>
                <a:spcPct val="90000"/>
              </a:lnSpc>
              <a:spcBef>
                <a:spcPts val="900"/>
              </a:spcBef>
              <a:spcAft>
                <a:spcPts val="0"/>
              </a:spcAft>
              <a:buNone/>
            </a:pPr>
            <a:r>
              <a:rPr lang="es">
                <a:solidFill>
                  <a:srgbClr val="375FA9"/>
                </a:solidFill>
              </a:rPr>
              <a:t>Esto confirma que la aplicación se está ejecutando exitosamente.</a:t>
            </a:r>
            <a:endParaRPr>
              <a:solidFill>
                <a:srgbClr val="375FA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30"/>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16"/>
          <p:cNvSpPr txBox="1"/>
          <p:nvPr>
            <p:ph type="ctrTitle"/>
          </p:nvPr>
        </p:nvSpPr>
        <p:spPr>
          <a:xfrm>
            <a:off x="1281950" y="1089142"/>
            <a:ext cx="6622500" cy="20703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Sesión 9: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 </a:t>
            </a:r>
            <a:r>
              <a:rPr b="1" lang="es" sz="5600">
                <a:solidFill>
                  <a:srgbClr val="E72F61"/>
                </a:solidFill>
                <a:latin typeface="Arial"/>
                <a:ea typeface="Arial"/>
                <a:cs typeface="Arial"/>
                <a:sym typeface="Arial"/>
              </a:rPr>
              <a:t>Desarrollo Software</a:t>
            </a:r>
            <a:endParaRPr b="1" sz="5600">
              <a:solidFill>
                <a:srgbClr val="E72F61"/>
              </a:solidFill>
              <a:latin typeface="Arial"/>
              <a:ea typeface="Arial"/>
              <a:cs typeface="Arial"/>
              <a:sym typeface="Arial"/>
            </a:endParaRPr>
          </a:p>
        </p:txBody>
      </p:sp>
      <p:sp>
        <p:nvSpPr>
          <p:cNvPr id="150" name="Google Shape;150;p16"/>
          <p:cNvSpPr txBox="1"/>
          <p:nvPr>
            <p:ph idx="1" type="subTitle"/>
          </p:nvPr>
        </p:nvSpPr>
        <p:spPr>
          <a:xfrm>
            <a:off x="1101471" y="3053117"/>
            <a:ext cx="6983400" cy="991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100"/>
              </a:spcBef>
              <a:spcAft>
                <a:spcPts val="0"/>
              </a:spcAft>
              <a:buNone/>
            </a:pPr>
            <a:r>
              <a:rPr lang="es" sz="1800">
                <a:solidFill>
                  <a:srgbClr val="3C63AA"/>
                </a:solidFill>
                <a:latin typeface="Arial"/>
                <a:ea typeface="Arial"/>
                <a:cs typeface="Arial"/>
                <a:sym typeface="Arial"/>
              </a:rPr>
              <a:t>Tecnologías y lenguajes para el desarrollo del Back-end.</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SzPts val="1600"/>
              <a:buNone/>
            </a:pPr>
            <a:r>
              <a:t/>
            </a:r>
            <a:endParaRPr sz="1800">
              <a:solidFill>
                <a:srgbClr val="3C63AA"/>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17"/>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Calibri"/>
              <a:buNone/>
            </a:pPr>
            <a:r>
              <a:rPr lang="es">
                <a:solidFill>
                  <a:srgbClr val="E83464"/>
                </a:solidFill>
                <a:latin typeface="Arial"/>
                <a:ea typeface="Arial"/>
                <a:cs typeface="Arial"/>
                <a:sym typeface="Arial"/>
              </a:rPr>
              <a:t>Objetivos de la sesión</a:t>
            </a:r>
            <a:endParaRPr>
              <a:solidFill>
                <a:srgbClr val="E83464"/>
              </a:solidFill>
              <a:latin typeface="Arial"/>
              <a:ea typeface="Arial"/>
              <a:cs typeface="Arial"/>
              <a:sym typeface="Arial"/>
            </a:endParaRPr>
          </a:p>
        </p:txBody>
      </p:sp>
      <p:sp>
        <p:nvSpPr>
          <p:cNvPr id="156" name="Google Shape;156;p17"/>
          <p:cNvSpPr txBox="1"/>
          <p:nvPr>
            <p:ph idx="4294967295" type="body"/>
          </p:nvPr>
        </p:nvSpPr>
        <p:spPr>
          <a:xfrm>
            <a:off x="889600" y="1562576"/>
            <a:ext cx="75438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500"/>
              <a:buNone/>
            </a:pPr>
            <a:r>
              <a:rPr lang="es" sz="1600">
                <a:solidFill>
                  <a:srgbClr val="3C63AB"/>
                </a:solidFill>
                <a:latin typeface="Arial"/>
                <a:ea typeface="Arial"/>
                <a:cs typeface="Arial"/>
                <a:sym typeface="Arial"/>
              </a:rPr>
              <a:t>Al finalizar esta sesión estarás en capacidad de:</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0"/>
              </a:spcBef>
              <a:spcAft>
                <a:spcPts val="0"/>
              </a:spcAft>
              <a:buSzPts val="1500"/>
              <a:buNone/>
            </a:pPr>
            <a:r>
              <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El framework de desarrollo web basado en python (flask).</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18"/>
          <p:cNvSpPr txBox="1"/>
          <p:nvPr/>
        </p:nvSpPr>
        <p:spPr>
          <a:xfrm>
            <a:off x="822960" y="6201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Desarrollo Web – Backend</a:t>
            </a:r>
            <a:br>
              <a:rPr b="1" lang="es" sz="3200">
                <a:solidFill>
                  <a:srgbClr val="E73263"/>
                </a:solidFill>
              </a:rPr>
            </a:br>
            <a:r>
              <a:rPr b="1" lang="es" sz="3200">
                <a:solidFill>
                  <a:srgbClr val="E73263"/>
                </a:solidFill>
              </a:rPr>
              <a:t>Instalación de Flask</a:t>
            </a:r>
            <a:endParaRPr b="1" sz="3200">
              <a:solidFill>
                <a:srgbClr val="E73263"/>
              </a:solidFill>
            </a:endParaRPr>
          </a:p>
        </p:txBody>
      </p:sp>
      <p:sp>
        <p:nvSpPr>
          <p:cNvPr id="162" name="Google Shape;162;p18"/>
          <p:cNvSpPr txBox="1"/>
          <p:nvPr/>
        </p:nvSpPr>
        <p:spPr>
          <a:xfrm>
            <a:off x="822960" y="1984663"/>
            <a:ext cx="7543800" cy="30549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Paso 1: Preparar entorno de programación</a:t>
            </a:r>
            <a:endParaRPr sz="1300">
              <a:solidFill>
                <a:srgbClr val="233A44"/>
              </a:solidFill>
              <a:latin typeface="Calibri"/>
              <a:ea typeface="Calibri"/>
              <a:cs typeface="Calibri"/>
              <a:sym typeface="Calibri"/>
            </a:endParaRPr>
          </a:p>
          <a:p>
            <a:pPr indent="-342900" lvl="0" marL="482600" rtl="0" algn="just">
              <a:lnSpc>
                <a:spcPct val="90000"/>
              </a:lnSpc>
              <a:spcBef>
                <a:spcPts val="900"/>
              </a:spcBef>
              <a:spcAft>
                <a:spcPts val="0"/>
              </a:spcAft>
              <a:buClr>
                <a:srgbClr val="233A44"/>
              </a:buClr>
              <a:buSzPts val="1400"/>
              <a:buFont typeface="Calibri"/>
              <a:buAutoNum type="arabicPeriod"/>
            </a:pPr>
            <a:r>
              <a:rPr lang="es">
                <a:solidFill>
                  <a:srgbClr val="375FA9"/>
                </a:solidFill>
              </a:rPr>
              <a:t>Instalar Python</a:t>
            </a:r>
            <a:endParaRPr sz="1300">
              <a:solidFill>
                <a:srgbClr val="233A44"/>
              </a:solidFill>
              <a:latin typeface="Calibri"/>
              <a:ea typeface="Calibri"/>
              <a:cs typeface="Calibri"/>
              <a:sym typeface="Calibri"/>
            </a:endParaRPr>
          </a:p>
          <a:p>
            <a:pPr indent="-342900" lvl="0" marL="482600" rtl="0" algn="just">
              <a:lnSpc>
                <a:spcPct val="90000"/>
              </a:lnSpc>
              <a:spcBef>
                <a:spcPts val="900"/>
              </a:spcBef>
              <a:spcAft>
                <a:spcPts val="0"/>
              </a:spcAft>
              <a:buClr>
                <a:srgbClr val="233A44"/>
              </a:buClr>
              <a:buSzPts val="1400"/>
              <a:buFont typeface="Calibri"/>
              <a:buAutoNum type="arabicPeriod"/>
            </a:pPr>
            <a:r>
              <a:rPr lang="es">
                <a:solidFill>
                  <a:srgbClr val="375FA9"/>
                </a:solidFill>
              </a:rPr>
              <a:t>Instalar virtualenv</a:t>
            </a:r>
            <a:endParaRPr>
              <a:solidFill>
                <a:srgbClr val="375FA9"/>
              </a:solidFill>
            </a:endParaRPr>
          </a:p>
          <a:p>
            <a:pPr indent="-317500" lvl="1" marL="914400" rtl="0" algn="just">
              <a:lnSpc>
                <a:spcPct val="90000"/>
              </a:lnSpc>
              <a:spcBef>
                <a:spcPts val="200"/>
              </a:spcBef>
              <a:spcAft>
                <a:spcPts val="0"/>
              </a:spcAft>
              <a:buClr>
                <a:srgbClr val="233A44"/>
              </a:buClr>
              <a:buSzPts val="1400"/>
              <a:buFont typeface="Calibri"/>
              <a:buChar char="○"/>
            </a:pPr>
            <a:r>
              <a:rPr lang="es" sz="1200">
                <a:solidFill>
                  <a:srgbClr val="375FA9"/>
                </a:solidFill>
              </a:rPr>
              <a:t>El comando para instalar virtualenv:</a:t>
            </a:r>
            <a:endParaRPr sz="1200">
              <a:solidFill>
                <a:srgbClr val="375FA9"/>
              </a:solidFill>
            </a:endParaRPr>
          </a:p>
          <a:p>
            <a:pPr indent="0" lvl="1" marL="596900" rtl="0" algn="just">
              <a:lnSpc>
                <a:spcPct val="90000"/>
              </a:lnSpc>
              <a:spcBef>
                <a:spcPts val="200"/>
              </a:spcBef>
              <a:spcAft>
                <a:spcPts val="0"/>
              </a:spcAft>
              <a:buNone/>
            </a:pPr>
            <a:r>
              <a:rPr lang="es" sz="1200">
                <a:solidFill>
                  <a:srgbClr val="375FA9"/>
                </a:solidFill>
              </a:rPr>
              <a:t>      # apt-get install python3-venv  (para versiones anteriores a 3.7)</a:t>
            </a:r>
            <a:endParaRPr sz="1200">
              <a:solidFill>
                <a:srgbClr val="375FA9"/>
              </a:solidFill>
            </a:endParaRPr>
          </a:p>
          <a:p>
            <a:pPr indent="-342900" lvl="0" marL="482600" rtl="0" algn="just">
              <a:lnSpc>
                <a:spcPct val="90000"/>
              </a:lnSpc>
              <a:spcBef>
                <a:spcPts val="900"/>
              </a:spcBef>
              <a:spcAft>
                <a:spcPts val="0"/>
              </a:spcAft>
              <a:buClr>
                <a:srgbClr val="233A44"/>
              </a:buClr>
              <a:buSzPts val="1400"/>
              <a:buFont typeface="Arial"/>
              <a:buAutoNum type="arabicPeriod"/>
            </a:pPr>
            <a:r>
              <a:rPr lang="es">
                <a:solidFill>
                  <a:srgbClr val="375FA9"/>
                </a:solidFill>
              </a:rPr>
              <a:t>Crear entorno virtual:</a:t>
            </a:r>
            <a:endParaRPr>
              <a:solidFill>
                <a:srgbClr val="375FA9"/>
              </a:solidFill>
            </a:endParaRPr>
          </a:p>
          <a:p>
            <a:pPr indent="-317500" lvl="1" marL="914400" rtl="0" algn="just">
              <a:lnSpc>
                <a:spcPct val="90000"/>
              </a:lnSpc>
              <a:spcBef>
                <a:spcPts val="200"/>
              </a:spcBef>
              <a:spcAft>
                <a:spcPts val="0"/>
              </a:spcAft>
              <a:buClr>
                <a:srgbClr val="233A44"/>
              </a:buClr>
              <a:buSzPts val="1400"/>
              <a:buFont typeface="Calibri"/>
              <a:buChar char="○"/>
            </a:pPr>
            <a:r>
              <a:rPr lang="es" sz="1200">
                <a:solidFill>
                  <a:srgbClr val="375FA9"/>
                </a:solidFill>
              </a:rPr>
              <a:t>Para crear un entorno virtual con virtualenv:</a:t>
            </a:r>
            <a:endParaRPr sz="1200">
              <a:solidFill>
                <a:srgbClr val="375FA9"/>
              </a:solidFill>
            </a:endParaRPr>
          </a:p>
          <a:p>
            <a:pPr indent="0" lvl="1" marL="596900" rtl="0" algn="just">
              <a:lnSpc>
                <a:spcPct val="90000"/>
              </a:lnSpc>
              <a:spcBef>
                <a:spcPts val="200"/>
              </a:spcBef>
              <a:spcAft>
                <a:spcPts val="0"/>
              </a:spcAft>
              <a:buNone/>
            </a:pPr>
            <a:r>
              <a:rPr lang="es" sz="1200">
                <a:solidFill>
                  <a:srgbClr val="375FA9"/>
                </a:solidFill>
              </a:rPr>
              <a:t>       $ python –m venv nombre_del_entorno</a:t>
            </a:r>
            <a:endParaRPr sz="1200">
              <a:solidFill>
                <a:srgbClr val="375FA9"/>
              </a:solidFill>
            </a:endParaRPr>
          </a:p>
          <a:p>
            <a:pPr indent="0" lvl="2" marL="1054100" rtl="0" algn="just">
              <a:lnSpc>
                <a:spcPct val="90000"/>
              </a:lnSpc>
              <a:spcBef>
                <a:spcPts val="300"/>
              </a:spcBef>
              <a:spcAft>
                <a:spcPts val="0"/>
              </a:spcAft>
              <a:buNone/>
            </a:pPr>
            <a:r>
              <a:t/>
            </a:r>
            <a:endParaRPr sz="1200">
              <a:solidFill>
                <a:srgbClr val="375FA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19"/>
          <p:cNvSpPr txBox="1"/>
          <p:nvPr/>
        </p:nvSpPr>
        <p:spPr>
          <a:xfrm>
            <a:off x="822960" y="6201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Desarrollo Web – Backend</a:t>
            </a:r>
            <a:br>
              <a:rPr b="1" lang="es" sz="3200">
                <a:solidFill>
                  <a:srgbClr val="E73263"/>
                </a:solidFill>
              </a:rPr>
            </a:br>
            <a:r>
              <a:rPr b="1" lang="es" sz="3200">
                <a:solidFill>
                  <a:srgbClr val="E73263"/>
                </a:solidFill>
              </a:rPr>
              <a:t>Flask</a:t>
            </a:r>
            <a:endParaRPr b="1" sz="3200">
              <a:solidFill>
                <a:srgbClr val="E73263"/>
              </a:solidFill>
            </a:endParaRPr>
          </a:p>
        </p:txBody>
      </p:sp>
      <p:sp>
        <p:nvSpPr>
          <p:cNvPr id="168" name="Google Shape;168;p19"/>
          <p:cNvSpPr txBox="1"/>
          <p:nvPr/>
        </p:nvSpPr>
        <p:spPr>
          <a:xfrm>
            <a:off x="822960" y="1932708"/>
            <a:ext cx="7543800" cy="30549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Guía rápida (cheat sheet) de virtualenv y pip </a:t>
            </a:r>
            <a:endParaRPr b="1">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Activar el entorno virtual en Linux/Mac:</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$&gt; source nombre_entorno/bin/actívate</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Activar el entorno virtual en Windows: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$&gt; nombre_entorno\Scripts\activate.bat</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Salir del entorno virtual:</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$&gt; deactivate</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Instalar un paquete/librería (por ejemplo, flask):</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$&gt; pip install flask</a:t>
            </a:r>
            <a:endParaRPr>
              <a:solidFill>
                <a:srgbClr val="375FA9"/>
              </a:solidFill>
            </a:endParaRPr>
          </a:p>
          <a:p>
            <a:pPr indent="0" lvl="0" marL="139700" rtl="0" algn="just">
              <a:lnSpc>
                <a:spcPct val="90000"/>
              </a:lnSpc>
              <a:spcBef>
                <a:spcPts val="900"/>
              </a:spcBef>
              <a:spcAft>
                <a:spcPts val="0"/>
              </a:spcAft>
              <a:buNone/>
            </a:pPr>
            <a:r>
              <a:t/>
            </a:r>
            <a:endParaRPr>
              <a:solidFill>
                <a:srgbClr val="375FA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20"/>
          <p:cNvSpPr txBox="1"/>
          <p:nvPr/>
        </p:nvSpPr>
        <p:spPr>
          <a:xfrm>
            <a:off x="822960" y="6963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Desarrollo Web – Backend</a:t>
            </a:r>
            <a:br>
              <a:rPr b="1" lang="es" sz="3200">
                <a:solidFill>
                  <a:srgbClr val="E73263"/>
                </a:solidFill>
              </a:rPr>
            </a:br>
            <a:r>
              <a:rPr b="1" lang="es" sz="3200">
                <a:solidFill>
                  <a:srgbClr val="E73263"/>
                </a:solidFill>
              </a:rPr>
              <a:t>Flask</a:t>
            </a:r>
            <a:endParaRPr b="1" sz="3200">
              <a:solidFill>
                <a:srgbClr val="E73263"/>
              </a:solidFill>
            </a:endParaRPr>
          </a:p>
        </p:txBody>
      </p:sp>
      <p:sp>
        <p:nvSpPr>
          <p:cNvPr id="174" name="Google Shape;174;p20"/>
          <p:cNvSpPr txBox="1"/>
          <p:nvPr/>
        </p:nvSpPr>
        <p:spPr>
          <a:xfrm>
            <a:off x="822960" y="1998518"/>
            <a:ext cx="7543800" cy="30030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Guía rápida (cheat sheet) de virtualenv y pip (3)</a:t>
            </a:r>
            <a:endParaRPr b="1">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Instalar una versión concreta de un paquete/librería:</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$&gt; pip install flask==1.0.1</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Actualizar la versión de un paquete/librería:</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$&gt; pip install flask -U</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Desinstalar una librería:</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$&gt; pip uninstall flask</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Listar todas las librerías: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$&gt; pip list</a:t>
            </a:r>
            <a:endParaRPr>
              <a:solidFill>
                <a:srgbClr val="375FA9"/>
              </a:solidFill>
            </a:endParaRPr>
          </a:p>
          <a:p>
            <a:pPr indent="0" lvl="0" marL="139700" rtl="0" algn="just">
              <a:lnSpc>
                <a:spcPct val="90000"/>
              </a:lnSpc>
              <a:spcBef>
                <a:spcPts val="900"/>
              </a:spcBef>
              <a:spcAft>
                <a:spcPts val="0"/>
              </a:spcAft>
              <a:buNone/>
            </a:pPr>
            <a:r>
              <a:t/>
            </a:r>
            <a:endParaRPr>
              <a:solidFill>
                <a:srgbClr val="375FA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21"/>
          <p:cNvSpPr txBox="1"/>
          <p:nvPr/>
        </p:nvSpPr>
        <p:spPr>
          <a:xfrm>
            <a:off x="822960" y="6201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Desarrollo Web – Backend</a:t>
            </a:r>
            <a:br>
              <a:rPr b="1" lang="es" sz="3200">
                <a:solidFill>
                  <a:srgbClr val="E73263"/>
                </a:solidFill>
              </a:rPr>
            </a:br>
            <a:r>
              <a:rPr b="1" lang="es" sz="3200">
                <a:solidFill>
                  <a:srgbClr val="E73263"/>
                </a:solidFill>
              </a:rPr>
              <a:t>Flask</a:t>
            </a:r>
            <a:endParaRPr b="1" sz="3200">
              <a:solidFill>
                <a:srgbClr val="E73263"/>
              </a:solidFill>
            </a:endParaRPr>
          </a:p>
        </p:txBody>
      </p:sp>
      <p:sp>
        <p:nvSpPr>
          <p:cNvPr id="180" name="Google Shape;180;p21"/>
          <p:cNvSpPr txBox="1"/>
          <p:nvPr/>
        </p:nvSpPr>
        <p:spPr>
          <a:xfrm>
            <a:off x="822960" y="2036617"/>
            <a:ext cx="7543800" cy="23277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Guía rápida (cheat sheet) de virtualenv y pip (4)</a:t>
            </a:r>
            <a:endParaRPr b="1">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Listar todos los paquetes/librerías en formato requirements.txt:</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$&gt; pip freeze</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Crear/Actualizar el fichero requirements.txt:</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$&gt; pip freeze &gt; requirements.txt</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Mostrar la información de un paquete/librería:</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$&gt; pip show flask</a:t>
            </a:r>
            <a:endParaRPr>
              <a:solidFill>
                <a:srgbClr val="375FA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4" name="Shape 184"/>
        <p:cNvGrpSpPr/>
        <p:nvPr/>
      </p:nvGrpSpPr>
      <p:grpSpPr>
        <a:xfrm>
          <a:off x="0" y="0"/>
          <a:ext cx="0" cy="0"/>
          <a:chOff x="0" y="0"/>
          <a:chExt cx="0" cy="0"/>
        </a:xfrm>
      </p:grpSpPr>
      <p:sp>
        <p:nvSpPr>
          <p:cNvPr id="185" name="Google Shape;185;p22"/>
          <p:cNvSpPr txBox="1"/>
          <p:nvPr/>
        </p:nvSpPr>
        <p:spPr>
          <a:xfrm>
            <a:off x="822960" y="6201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Desarrollo Web – Backend</a:t>
            </a:r>
            <a:br>
              <a:rPr b="1" lang="es" sz="3200">
                <a:solidFill>
                  <a:srgbClr val="E73263"/>
                </a:solidFill>
              </a:rPr>
            </a:br>
            <a:r>
              <a:rPr b="1" lang="es" sz="3200">
                <a:solidFill>
                  <a:srgbClr val="E73263"/>
                </a:solidFill>
              </a:rPr>
              <a:t>Instalación - Flask</a:t>
            </a:r>
            <a:endParaRPr b="1" sz="3200">
              <a:solidFill>
                <a:srgbClr val="E73263"/>
              </a:solidFill>
            </a:endParaRPr>
          </a:p>
        </p:txBody>
      </p:sp>
      <p:sp>
        <p:nvSpPr>
          <p:cNvPr id="186" name="Google Shape;186;p22"/>
          <p:cNvSpPr txBox="1"/>
          <p:nvPr/>
        </p:nvSpPr>
        <p:spPr>
          <a:xfrm>
            <a:off x="822960" y="1932707"/>
            <a:ext cx="7645500" cy="31692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Paso 2: Usar el entorno virtual</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En el paso anterior se creó el entorno virtual, sin embargo, si se instala cualquier paquete no se hará en dicho entorno. Por lo tanto, primero hay que activarlo ejecutando el siguiente comando:</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$&gt; source nombre_entorno/bin/actívate  (Linux)</a:t>
            </a:r>
            <a:endParaRPr>
              <a:solidFill>
                <a:srgbClr val="375FA9"/>
              </a:solidFill>
            </a:endParaRPr>
          </a:p>
          <a:p>
            <a:pPr indent="0" lvl="0" marL="139700" rtl="0" algn="just">
              <a:lnSpc>
                <a:spcPct val="90000"/>
              </a:lnSpc>
              <a:spcBef>
                <a:spcPts val="900"/>
              </a:spcBef>
              <a:spcAft>
                <a:spcPts val="0"/>
              </a:spcAft>
              <a:buNone/>
            </a:pPr>
            <a:r>
              <a:rPr lang="es">
                <a:solidFill>
                  <a:srgbClr val="375FA9"/>
                </a:solidFill>
              </a:rPr>
              <a:t>           $&gt; nombre_entorno\Scripts\activate.bat (Windows)</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Cualquier librería que se instale será dentro del entorno virtual.</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Para salir del entorno virtual, se ejecuta el siguiente comando:</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$&gt; deactivate</a:t>
            </a:r>
            <a:endParaRPr>
              <a:solidFill>
                <a:srgbClr val="375FA9"/>
              </a:solidFill>
            </a:endParaRPr>
          </a:p>
          <a:p>
            <a:pPr indent="0" lvl="0" marL="139700" rtl="0" algn="just">
              <a:lnSpc>
                <a:spcPct val="90000"/>
              </a:lnSpc>
              <a:spcBef>
                <a:spcPts val="900"/>
              </a:spcBef>
              <a:spcAft>
                <a:spcPts val="0"/>
              </a:spcAft>
              <a:buNone/>
            </a:pPr>
            <a:r>
              <a:t/>
            </a:r>
            <a:endParaRPr>
              <a:solidFill>
                <a:srgbClr val="375FA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0" name="Shape 190"/>
        <p:cNvGrpSpPr/>
        <p:nvPr/>
      </p:nvGrpSpPr>
      <p:grpSpPr>
        <a:xfrm>
          <a:off x="0" y="0"/>
          <a:ext cx="0" cy="0"/>
          <a:chOff x="0" y="0"/>
          <a:chExt cx="0" cy="0"/>
        </a:xfrm>
      </p:grpSpPr>
      <p:sp>
        <p:nvSpPr>
          <p:cNvPr id="191" name="Google Shape;191;p23"/>
          <p:cNvSpPr txBox="1"/>
          <p:nvPr/>
        </p:nvSpPr>
        <p:spPr>
          <a:xfrm>
            <a:off x="822960" y="6963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Desarrollo Web – Backend</a:t>
            </a:r>
            <a:br>
              <a:rPr b="1" lang="es" sz="3200">
                <a:solidFill>
                  <a:srgbClr val="E73263"/>
                </a:solidFill>
              </a:rPr>
            </a:br>
            <a:r>
              <a:rPr b="1" lang="es" sz="3200">
                <a:solidFill>
                  <a:srgbClr val="E73263"/>
                </a:solidFill>
              </a:rPr>
              <a:t>Instalación Flask</a:t>
            </a:r>
            <a:endParaRPr b="1" sz="3200">
              <a:solidFill>
                <a:srgbClr val="E73263"/>
              </a:solidFill>
            </a:endParaRPr>
          </a:p>
        </p:txBody>
      </p:sp>
      <p:sp>
        <p:nvSpPr>
          <p:cNvPr id="192" name="Google Shape;192;p23"/>
          <p:cNvSpPr txBox="1"/>
          <p:nvPr/>
        </p:nvSpPr>
        <p:spPr>
          <a:xfrm>
            <a:off x="822960" y="1753323"/>
            <a:ext cx="7543800" cy="34143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Paso 3: Instalar Flask</a:t>
            </a:r>
            <a:endParaRPr b="1">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Para instalar Flask (versión 1.x) escribir en el prompt el siguiente comando:</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pip install Flask</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De manera que dentro del entorno «env», se instalarán el framework y las librerías necesarias.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Una vez que se complete la instalación, ejecutar el siguiente comando para confirmar:</a:t>
            </a:r>
            <a:endParaRPr>
              <a:solidFill>
                <a:srgbClr val="375FA9"/>
              </a:solidFill>
            </a:endParaRPr>
          </a:p>
          <a:p>
            <a:pPr indent="0" lvl="0" marL="139700" rtl="0" algn="just">
              <a:lnSpc>
                <a:spcPct val="90000"/>
              </a:lnSpc>
              <a:spcBef>
                <a:spcPts val="900"/>
              </a:spcBef>
              <a:spcAft>
                <a:spcPts val="0"/>
              </a:spcAft>
              <a:buNone/>
            </a:pPr>
            <a:r>
              <a:rPr lang="es">
                <a:solidFill>
                  <a:srgbClr val="375FA9"/>
                </a:solidFill>
              </a:rPr>
              <a:t>          python -c "import flask; print(flask.__version__)“</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El resultado será un número de versión similar al siguiente:</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Output</a:t>
            </a:r>
            <a:endParaRPr>
              <a:solidFill>
                <a:srgbClr val="375FA9"/>
              </a:solidFill>
            </a:endParaRPr>
          </a:p>
          <a:p>
            <a:pPr indent="0" lvl="0" marL="139700" rtl="0" algn="just">
              <a:lnSpc>
                <a:spcPct val="90000"/>
              </a:lnSpc>
              <a:spcBef>
                <a:spcPts val="900"/>
              </a:spcBef>
              <a:spcAft>
                <a:spcPts val="0"/>
              </a:spcAft>
              <a:buNone/>
            </a:pPr>
            <a:r>
              <a:rPr lang="es">
                <a:solidFill>
                  <a:srgbClr val="375FA9"/>
                </a:solidFill>
              </a:rPr>
              <a:t>          1.1.2</a:t>
            </a:r>
            <a:endParaRPr>
              <a:solidFill>
                <a:srgbClr val="375FA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