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2" name="Google Shape;142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b83e042e2b_0_3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9" name="Google Shape;209;gb83e042e2b_0_3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dbe92afe8b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7" name="Google Shape;217;gdbe92afe8b_0_6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dbe92afe8b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4" name="Google Shape;224;gdbe92afe8b_0_7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dbcc408e3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1" name="Google Shape;231;gdbcc408e35_0_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d62fcfd924_1_33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gd62fcfd924_1_3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3" name="Google Shape;153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dbe92afe8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9" name="Google Shape;159;gdbe92afe8b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dbe92afe8b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5" name="Google Shape;165;gdbe92afe8b_0_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b83e042e2b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2" name="Google Shape;172;gb83e042e2b_0_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b83e042e2b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2" name="Google Shape;182;gb83e042e2b_0_15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b83e042e2b_0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1" name="Google Shape;191;gb83e042e2b_0_30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dbe92afe8b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8" name="Google Shape;198;gdbe92afe8b_0_5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 showMasterSp="0">
  <p:cSld name="CAPTION_ONLY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1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1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1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1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10" name="Google Shape;110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 showMasterSp="0">
  <p:cSld name="BIG_NUMBER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2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3" name="Google Shape;113;p12"/>
          <p:cNvGrpSpPr/>
          <p:nvPr/>
        </p:nvGrpSpPr>
        <p:grpSpPr>
          <a:xfrm>
            <a:off x="5959222" y="4119576"/>
            <a:ext cx="2520951" cy="1024165"/>
            <a:chOff x="6917201" y="0"/>
            <a:chExt cx="2227777" cy="863400"/>
          </a:xfrm>
        </p:grpSpPr>
        <p:sp>
          <p:nvSpPr>
            <p:cNvPr id="114" name="Google Shape;114;p1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1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1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7" name="Google Shape;117;p12"/>
          <p:cNvGrpSpPr/>
          <p:nvPr/>
        </p:nvGrpSpPr>
        <p:grpSpPr>
          <a:xfrm>
            <a:off x="199149" y="2"/>
            <a:ext cx="2795413" cy="1083308"/>
            <a:chOff x="6917201" y="0"/>
            <a:chExt cx="2227777" cy="863400"/>
          </a:xfrm>
        </p:grpSpPr>
        <p:sp>
          <p:nvSpPr>
            <p:cNvPr id="118" name="Google Shape;118;p1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1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1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1" name="Google Shape;121;p12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2" name="Google Shape;122;p12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 1" showMasterSp="0">
  <p:cSld name="SECTION_HEADER_1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BJETO DE ESTUDIO DE LA LÓGICA" id="125" name="Google Shape;125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4493"/>
            <a:ext cx="9144000" cy="5143502"/>
          </a:xfrm>
          <a:prstGeom prst="rect">
            <a:avLst/>
          </a:prstGeom>
          <a:noFill/>
          <a:ln>
            <a:noFill/>
          </a:ln>
          <a:effectLst>
            <a:outerShdw blurRad="50800" rotWithShape="0" algn="ctr" dir="5400000" dist="50800">
              <a:srgbClr val="000000">
                <a:alpha val="0"/>
              </a:srgbClr>
            </a:outerShdw>
          </a:effectLst>
        </p:spPr>
      </p:pic>
      <p:sp>
        <p:nvSpPr>
          <p:cNvPr id="126" name="Google Shape;126;p13"/>
          <p:cNvSpPr/>
          <p:nvPr/>
        </p:nvSpPr>
        <p:spPr>
          <a:xfrm>
            <a:off x="2381" y="4800600"/>
            <a:ext cx="91416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3"/>
          <p:cNvSpPr/>
          <p:nvPr/>
        </p:nvSpPr>
        <p:spPr>
          <a:xfrm>
            <a:off x="11" y="4750737"/>
            <a:ext cx="9141600" cy="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3"/>
          <p:cNvSpPr txBox="1"/>
          <p:nvPr>
            <p:ph type="title"/>
          </p:nvPr>
        </p:nvSpPr>
        <p:spPr>
          <a:xfrm>
            <a:off x="822960" y="569214"/>
            <a:ext cx="7543800" cy="2674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000"/>
              <a:buFont typeface="Calibri"/>
              <a:buNone/>
              <a:defRPr b="0" sz="6000">
                <a:solidFill>
                  <a:srgbClr val="26262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9" name="Google Shape;129;p13"/>
          <p:cNvSpPr txBox="1"/>
          <p:nvPr>
            <p:ph idx="1" type="body"/>
          </p:nvPr>
        </p:nvSpPr>
        <p:spPr>
          <a:xfrm>
            <a:off x="822960" y="3339846"/>
            <a:ext cx="7543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  <a:defRPr sz="18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30" name="Google Shape;130;p13"/>
          <p:cNvSpPr txBox="1"/>
          <p:nvPr>
            <p:ph idx="10" type="dt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1" name="Google Shape;131;p13"/>
          <p:cNvSpPr txBox="1"/>
          <p:nvPr>
            <p:ph idx="11" type="ftr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2" name="Google Shape;132;p13"/>
          <p:cNvSpPr txBox="1"/>
          <p:nvPr>
            <p:ph idx="12" type="sldNum"/>
          </p:nvPr>
        </p:nvSpPr>
        <p:spPr>
          <a:xfrm>
            <a:off x="7425343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cxnSp>
        <p:nvCxnSpPr>
          <p:cNvPr id="133" name="Google Shape;133;p13"/>
          <p:cNvCxnSpPr/>
          <p:nvPr/>
        </p:nvCxnSpPr>
        <p:spPr>
          <a:xfrm>
            <a:off x="905744" y="3257550"/>
            <a:ext cx="740640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showMasterSp="0" type="obj">
  <p:cSld name="OBJECT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/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6" name="Google Shape;136;p14"/>
          <p:cNvSpPr txBox="1"/>
          <p:nvPr>
            <p:ph idx="1" type="body"/>
          </p:nvPr>
        </p:nvSpPr>
        <p:spPr>
          <a:xfrm>
            <a:off x="822960" y="1384300"/>
            <a:ext cx="7543800" cy="30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7" name="Google Shape;137;p14"/>
          <p:cNvSpPr txBox="1"/>
          <p:nvPr>
            <p:ph idx="10" type="dt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8" name="Google Shape;138;p14"/>
          <p:cNvSpPr txBox="1"/>
          <p:nvPr>
            <p:ph idx="11" type="ftr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9" name="Google Shape;139;p14"/>
          <p:cNvSpPr txBox="1"/>
          <p:nvPr>
            <p:ph idx="12" type="sldNum"/>
          </p:nvPr>
        </p:nvSpPr>
        <p:spPr>
          <a:xfrm>
            <a:off x="7425343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3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3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3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" name="Google Shape;16;p3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7" name="Google Shape;17;p3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3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" name="Google Shape;20;p3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21" name="Google Shape;21;p3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3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3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" name="Google Shape;24;p3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5" name="Google Shape;25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" name="Google Shape;28;p3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9" name="Google Shape;29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" name="Google Shape;32;p3"/>
          <p:cNvGrpSpPr/>
          <p:nvPr/>
        </p:nvGrpSpPr>
        <p:grpSpPr>
          <a:xfrm>
            <a:off x="199149" y="4055652"/>
            <a:ext cx="2795413" cy="1083308"/>
            <a:chOff x="6917201" y="0"/>
            <a:chExt cx="2227777" cy="863400"/>
          </a:xfrm>
        </p:grpSpPr>
        <p:sp>
          <p:nvSpPr>
            <p:cNvPr id="33" name="Google Shape;33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" name="Google Shape;36;p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7" name="Google Shape;37;p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showMasterSp="0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4" name="Google Shape;44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 showMasterSp="0">
  <p:cSld name="MAIN_POIN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5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8" name="Google Shape;48;p5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49" name="Google Shape;49;p5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5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5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" name="Google Shape;52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3" name="Google Shape;53;p5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54" name="Google Shape;54;p5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5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5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7" name="Google Shape;57;p5"/>
          <p:cNvGrpSpPr/>
          <p:nvPr/>
        </p:nvGrpSpPr>
        <p:grpSpPr>
          <a:xfrm>
            <a:off x="5886353" y="1243"/>
            <a:ext cx="3257454" cy="1261514"/>
            <a:chOff x="6917201" y="0"/>
            <a:chExt cx="2227777" cy="863400"/>
          </a:xfrm>
        </p:grpSpPr>
        <p:sp>
          <p:nvSpPr>
            <p:cNvPr id="58" name="Google Shape;58;p5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5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5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1" name="Google Shape;61;p5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62" name="Google Shape;62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6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5" name="Google Shape;65;p6"/>
          <p:cNvGrpSpPr/>
          <p:nvPr/>
        </p:nvGrpSpPr>
        <p:grpSpPr>
          <a:xfrm>
            <a:off x="5594190" y="3961115"/>
            <a:ext cx="2910144" cy="1182340"/>
            <a:chOff x="6917201" y="0"/>
            <a:chExt cx="2227777" cy="863400"/>
          </a:xfrm>
        </p:grpSpPr>
        <p:sp>
          <p:nvSpPr>
            <p:cNvPr id="66" name="Google Shape;66;p6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6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6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9" name="Google Shape;69;p6"/>
          <p:cNvGrpSpPr/>
          <p:nvPr/>
        </p:nvGrpSpPr>
        <p:grpSpPr>
          <a:xfrm>
            <a:off x="199149" y="2"/>
            <a:ext cx="2795413" cy="1083308"/>
            <a:chOff x="6917201" y="0"/>
            <a:chExt cx="2227777" cy="863400"/>
          </a:xfrm>
        </p:grpSpPr>
        <p:sp>
          <p:nvSpPr>
            <p:cNvPr id="70" name="Google Shape;70;p6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6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6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3" name="Google Shape;73;p6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4" name="Google Shape;74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showMasterSp="0" type="tx">
  <p:cSld name="TITLE_AND_BODY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80" name="Google Shape;80;p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1" name="Google Shape;81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showMasterSp="0" type="twoColTx">
  <p:cSld name="TITLE_AND_TWO_COLUMNS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8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8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87" name="Google Shape;87;p8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8" name="Google Shape;88;p8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9" name="Google Shape;89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 showMasterSp="0">
  <p:cSld name="ONE_COLUMN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9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95" name="Google Shape;95;p9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6" name="Google Shape;96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 showMasterSp="0">
  <p:cSld name="SECTION_TITLE_AND_DESCRIPTION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0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2" name="Google Shape;102;p10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3" name="Google Shape;103;p10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b="0" i="0" sz="1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9.jpg"/><Relationship Id="rId4" Type="http://schemas.openxmlformats.org/officeDocument/2006/relationships/image" Target="../media/image2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9.jpg"/><Relationship Id="rId4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9.jpg"/><Relationship Id="rId4" Type="http://schemas.openxmlformats.org/officeDocument/2006/relationships/image" Target="../media/image17.gif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0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9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9.jpg"/><Relationship Id="rId4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9.jpg"/><Relationship Id="rId4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8.jpg"/><Relationship Id="rId4" Type="http://schemas.openxmlformats.org/officeDocument/2006/relationships/image" Target="../media/image12.png"/><Relationship Id="rId5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jpg"/><Relationship Id="rId4" Type="http://schemas.openxmlformats.org/officeDocument/2006/relationships/image" Target="../media/image5.png"/><Relationship Id="rId5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9.jpg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9.jpg"/><Relationship Id="rId4" Type="http://schemas.openxmlformats.org/officeDocument/2006/relationships/image" Target="../media/image13.png"/><Relationship Id="rId5" Type="http://schemas.openxmlformats.org/officeDocument/2006/relationships/image" Target="../media/image3.png"/><Relationship Id="rId6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5"/>
          <p:cNvSpPr txBox="1"/>
          <p:nvPr>
            <p:ph idx="4294967295" type="ctrTitle"/>
          </p:nvPr>
        </p:nvSpPr>
        <p:spPr>
          <a:xfrm>
            <a:off x="3818307" y="883350"/>
            <a:ext cx="3793200" cy="2309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000"/>
              <a:buFont typeface="Calibri"/>
              <a:buNone/>
            </a:pPr>
            <a:r>
              <a:rPr b="1" i="0" lang="es" sz="3200" u="none" cap="none" strike="noStrike">
                <a:solidFill>
                  <a:srgbClr val="E83464"/>
                </a:solidFill>
                <a:latin typeface="Arial"/>
                <a:ea typeface="Arial"/>
                <a:cs typeface="Arial"/>
                <a:sym typeface="Arial"/>
              </a:rPr>
              <a:t>CICLO II:</a:t>
            </a:r>
            <a:br>
              <a:rPr b="1" i="0" lang="es" sz="3200" u="none" cap="none" strike="noStrike">
                <a:solidFill>
                  <a:srgbClr val="E83464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s" sz="2400">
                <a:solidFill>
                  <a:srgbClr val="3D63AB"/>
                </a:solidFill>
                <a:latin typeface="Arial"/>
                <a:ea typeface="Arial"/>
                <a:cs typeface="Arial"/>
                <a:sym typeface="Arial"/>
              </a:rPr>
              <a:t>Programación </a:t>
            </a:r>
            <a:br>
              <a:rPr lang="es" sz="2400">
                <a:solidFill>
                  <a:srgbClr val="3D63AB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s" sz="2400">
                <a:solidFill>
                  <a:srgbClr val="3D63AB"/>
                </a:solidFill>
                <a:latin typeface="Arial"/>
                <a:ea typeface="Arial"/>
                <a:cs typeface="Arial"/>
                <a:sym typeface="Arial"/>
              </a:rPr>
              <a:t>Básica en Java </a:t>
            </a:r>
            <a:endParaRPr b="1" i="0" sz="2400" u="none" cap="none" strike="noStrike">
              <a:solidFill>
                <a:srgbClr val="3D63A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4"/>
          <p:cNvSpPr txBox="1"/>
          <p:nvPr>
            <p:ph type="title"/>
          </p:nvPr>
        </p:nvSpPr>
        <p:spPr>
          <a:xfrm>
            <a:off x="965800" y="1055625"/>
            <a:ext cx="75057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rPr lang="es" sz="2800">
                <a:solidFill>
                  <a:srgbClr val="E83464"/>
                </a:solidFill>
                <a:latin typeface="Arial"/>
                <a:ea typeface="Arial"/>
                <a:cs typeface="Arial"/>
                <a:sym typeface="Arial"/>
              </a:rPr>
              <a:t>Código del ejemplo utilizando Scene Builder</a:t>
            </a:r>
            <a:r>
              <a:rPr lang="es" sz="2600">
                <a:solidFill>
                  <a:srgbClr val="E83464"/>
                </a:solidFill>
                <a:latin typeface="Arial"/>
                <a:ea typeface="Arial"/>
                <a:cs typeface="Arial"/>
                <a:sym typeface="Arial"/>
              </a:rPr>
              <a:t>: Calculadora</a:t>
            </a:r>
            <a:endParaRPr sz="2800">
              <a:solidFill>
                <a:srgbClr val="E8346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24"/>
          <p:cNvSpPr txBox="1"/>
          <p:nvPr/>
        </p:nvSpPr>
        <p:spPr>
          <a:xfrm>
            <a:off x="5337550" y="2571750"/>
            <a:ext cx="3267300" cy="1157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rPr lang="es" sz="1600">
                <a:solidFill>
                  <a:srgbClr val="3C63AB"/>
                </a:solidFill>
              </a:rPr>
              <a:t>Al presionar un botón para hacer una operación (+, -, /, *), se guarda el operando y la respectiva operación para luego calcular el total.</a:t>
            </a:r>
            <a:endParaRPr b="0" i="0" sz="1600" u="none" cap="none" strike="noStrike">
              <a:solidFill>
                <a:srgbClr val="3C63A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24"/>
          <p:cNvSpPr txBox="1"/>
          <p:nvPr/>
        </p:nvSpPr>
        <p:spPr>
          <a:xfrm>
            <a:off x="752475" y="1857975"/>
            <a:ext cx="3448200" cy="384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rPr b="1" lang="es" sz="1500">
                <a:solidFill>
                  <a:srgbClr val="3C63AB"/>
                </a:solidFill>
              </a:rPr>
              <a:t>Archivo controlador</a:t>
            </a:r>
            <a:endParaRPr b="1" i="0" sz="1500" u="none" cap="none" strike="noStrike">
              <a:solidFill>
                <a:srgbClr val="3C63AB"/>
              </a:solidFill>
            </a:endParaRPr>
          </a:p>
        </p:txBody>
      </p:sp>
      <p:pic>
        <p:nvPicPr>
          <p:cNvPr id="214" name="Google Shape;21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8173" y="2426623"/>
            <a:ext cx="4254600" cy="144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5"/>
          <p:cNvSpPr txBox="1"/>
          <p:nvPr>
            <p:ph type="title"/>
          </p:nvPr>
        </p:nvSpPr>
        <p:spPr>
          <a:xfrm>
            <a:off x="870550" y="804150"/>
            <a:ext cx="75057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rPr lang="es">
                <a:solidFill>
                  <a:srgbClr val="E83464"/>
                </a:solidFill>
                <a:latin typeface="Arial"/>
                <a:ea typeface="Arial"/>
                <a:cs typeface="Arial"/>
                <a:sym typeface="Arial"/>
              </a:rPr>
              <a:t>Código del ejemplo</a:t>
            </a:r>
            <a:r>
              <a:rPr lang="es" sz="2800">
                <a:solidFill>
                  <a:srgbClr val="E83464"/>
                </a:solidFill>
                <a:latin typeface="Arial"/>
                <a:ea typeface="Arial"/>
                <a:cs typeface="Arial"/>
                <a:sym typeface="Arial"/>
              </a:rPr>
              <a:t>: Calculadora</a:t>
            </a:r>
            <a:endParaRPr sz="2800">
              <a:solidFill>
                <a:srgbClr val="E8346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25"/>
          <p:cNvSpPr txBox="1"/>
          <p:nvPr/>
        </p:nvSpPr>
        <p:spPr>
          <a:xfrm>
            <a:off x="5049275" y="2171700"/>
            <a:ext cx="2894400" cy="14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rPr lang="es" sz="1700">
                <a:solidFill>
                  <a:srgbClr val="3C63AB"/>
                </a:solidFill>
              </a:rPr>
              <a:t>Calcular el resultado total dependiendo de los valores guardados previamente y mostrar el valor en pantalla.</a:t>
            </a:r>
            <a:endParaRPr b="0" i="0" sz="1700" u="none" cap="none" strike="noStrike">
              <a:solidFill>
                <a:srgbClr val="3C63A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1" name="Google Shape;22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1800" y="1526925"/>
            <a:ext cx="3760188" cy="3416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6"/>
          <p:cNvSpPr txBox="1"/>
          <p:nvPr>
            <p:ph type="title"/>
          </p:nvPr>
        </p:nvSpPr>
        <p:spPr>
          <a:xfrm>
            <a:off x="870550" y="804150"/>
            <a:ext cx="75057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rPr lang="es">
                <a:solidFill>
                  <a:srgbClr val="E83464"/>
                </a:solidFill>
                <a:latin typeface="Arial"/>
                <a:ea typeface="Arial"/>
                <a:cs typeface="Arial"/>
                <a:sym typeface="Arial"/>
              </a:rPr>
              <a:t>Código del ejemplo</a:t>
            </a:r>
            <a:r>
              <a:rPr lang="es" sz="2800">
                <a:solidFill>
                  <a:srgbClr val="E83464"/>
                </a:solidFill>
                <a:latin typeface="Arial"/>
                <a:ea typeface="Arial"/>
                <a:cs typeface="Arial"/>
                <a:sym typeface="Arial"/>
              </a:rPr>
              <a:t>: Calculadora</a:t>
            </a:r>
            <a:endParaRPr sz="2800">
              <a:solidFill>
                <a:srgbClr val="E8346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26"/>
          <p:cNvSpPr txBox="1"/>
          <p:nvPr/>
        </p:nvSpPr>
        <p:spPr>
          <a:xfrm>
            <a:off x="5030375" y="2571750"/>
            <a:ext cx="28944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rPr lang="es" sz="1700">
                <a:solidFill>
                  <a:srgbClr val="3C63AB"/>
                </a:solidFill>
              </a:rPr>
              <a:t>Resultado final</a:t>
            </a:r>
            <a:endParaRPr b="0" i="0" sz="1700" u="none" cap="none" strike="noStrike">
              <a:solidFill>
                <a:srgbClr val="3C63A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" name="Google Shape;228;p26"/>
          <p:cNvPicPr preferRelativeResize="0"/>
          <p:nvPr/>
        </p:nvPicPr>
        <p:blipFill rotWithShape="1">
          <a:blip r:embed="rId4">
            <a:alphaModFix/>
          </a:blip>
          <a:srcRect b="22028" l="21747" r="13852" t="5487"/>
          <a:stretch/>
        </p:blipFill>
        <p:spPr>
          <a:xfrm>
            <a:off x="1485900" y="1571625"/>
            <a:ext cx="2894400" cy="32577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7"/>
          <p:cNvSpPr txBox="1"/>
          <p:nvPr/>
        </p:nvSpPr>
        <p:spPr>
          <a:xfrm>
            <a:off x="755123" y="1387206"/>
            <a:ext cx="7657500" cy="253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b="1" lang="es" sz="3000">
                <a:solidFill>
                  <a:srgbClr val="375FA9"/>
                </a:solidFill>
              </a:rPr>
              <a:t>Ejercicios</a:t>
            </a:r>
            <a:r>
              <a:rPr lang="es" sz="3000">
                <a:solidFill>
                  <a:schemeClr val="lt1"/>
                </a:solidFill>
              </a:rPr>
              <a:t> </a:t>
            </a:r>
            <a:r>
              <a:rPr lang="es" sz="3000">
                <a:solidFill>
                  <a:srgbClr val="E63464"/>
                </a:solidFill>
              </a:rPr>
              <a:t>para practicar </a:t>
            </a:r>
            <a:endParaRPr sz="1800">
              <a:solidFill>
                <a:srgbClr val="E63464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8" name="Google Shape;238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75" y="0"/>
            <a:ext cx="9139049" cy="51435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6"/>
          <p:cNvSpPr txBox="1"/>
          <p:nvPr>
            <p:ph type="ctrTitle"/>
          </p:nvPr>
        </p:nvSpPr>
        <p:spPr>
          <a:xfrm>
            <a:off x="1281950" y="1089142"/>
            <a:ext cx="6622500" cy="207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rPr b="1" lang="es" sz="3600">
                <a:solidFill>
                  <a:srgbClr val="3C63AB"/>
                </a:solidFill>
                <a:latin typeface="Arial"/>
                <a:ea typeface="Arial"/>
                <a:cs typeface="Arial"/>
                <a:sym typeface="Arial"/>
              </a:rPr>
              <a:t>Sesión 14: </a:t>
            </a:r>
            <a:endParaRPr b="1" sz="3600">
              <a:solidFill>
                <a:srgbClr val="3C63A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rPr b="1" lang="es" sz="3600">
                <a:solidFill>
                  <a:srgbClr val="3C63AB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s" sz="5600">
                <a:solidFill>
                  <a:srgbClr val="E72F61"/>
                </a:solidFill>
                <a:latin typeface="Arial"/>
                <a:ea typeface="Arial"/>
                <a:cs typeface="Arial"/>
                <a:sym typeface="Arial"/>
              </a:rPr>
              <a:t>Introducción a Java</a:t>
            </a:r>
            <a:endParaRPr b="1" sz="2900">
              <a:solidFill>
                <a:srgbClr val="E72F6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6"/>
          <p:cNvSpPr txBox="1"/>
          <p:nvPr>
            <p:ph idx="1" type="subTitle"/>
          </p:nvPr>
        </p:nvSpPr>
        <p:spPr>
          <a:xfrm>
            <a:off x="1101471" y="3351167"/>
            <a:ext cx="6983400" cy="9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3C63AA"/>
                </a:solidFill>
                <a:latin typeface="Arial"/>
                <a:ea typeface="Arial"/>
                <a:cs typeface="Arial"/>
                <a:sym typeface="Arial"/>
              </a:rPr>
              <a:t>Aplicaciones gráficas en  Java.</a:t>
            </a:r>
            <a:endParaRPr sz="1800">
              <a:solidFill>
                <a:srgbClr val="3C63A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C63A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800">
              <a:solidFill>
                <a:srgbClr val="3C63AA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7"/>
          <p:cNvSpPr txBox="1"/>
          <p:nvPr>
            <p:ph type="title"/>
          </p:nvPr>
        </p:nvSpPr>
        <p:spPr>
          <a:xfrm>
            <a:off x="889600" y="1006650"/>
            <a:ext cx="75057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rPr lang="es">
                <a:solidFill>
                  <a:srgbClr val="E83464"/>
                </a:solidFill>
                <a:latin typeface="Arial"/>
                <a:ea typeface="Arial"/>
                <a:cs typeface="Arial"/>
                <a:sym typeface="Arial"/>
              </a:rPr>
              <a:t>Objetivos de la sesión</a:t>
            </a:r>
            <a:endParaRPr>
              <a:solidFill>
                <a:srgbClr val="E8346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7"/>
          <p:cNvSpPr txBox="1"/>
          <p:nvPr>
            <p:ph idx="4294967295" type="body"/>
          </p:nvPr>
        </p:nvSpPr>
        <p:spPr>
          <a:xfrm>
            <a:off x="870550" y="1724375"/>
            <a:ext cx="7974600" cy="3489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3C63AB"/>
                </a:solidFill>
                <a:latin typeface="Arial"/>
                <a:ea typeface="Arial"/>
                <a:cs typeface="Arial"/>
                <a:sym typeface="Arial"/>
              </a:rPr>
              <a:t>  Al finalizar esta sesión estarás en capacidad de:</a:t>
            </a:r>
            <a:endParaRPr sz="1400">
              <a:solidFill>
                <a:srgbClr val="3C63A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3C63A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7350" lvl="0" marL="685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60"/>
              <a:buAutoNum type="arabicPeriod"/>
            </a:pPr>
            <a:r>
              <a:rPr lang="es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Desarrollar interfaces gráficas en  VS Code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8"/>
          <p:cNvSpPr txBox="1"/>
          <p:nvPr>
            <p:ph type="title"/>
          </p:nvPr>
        </p:nvSpPr>
        <p:spPr>
          <a:xfrm>
            <a:off x="1105000" y="1106375"/>
            <a:ext cx="75057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rPr lang="es" sz="2800">
                <a:solidFill>
                  <a:srgbClr val="E83464"/>
                </a:solidFill>
                <a:latin typeface="Arial"/>
                <a:ea typeface="Arial"/>
                <a:cs typeface="Arial"/>
                <a:sym typeface="Arial"/>
              </a:rPr>
              <a:t>Ejemplo de Diseño de Interfaz Gráfica: Calculadora</a:t>
            </a:r>
            <a:endParaRPr sz="2800">
              <a:solidFill>
                <a:srgbClr val="E8346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2" name="Google Shape;16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95275" y="1557525"/>
            <a:ext cx="2725150" cy="3170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9"/>
          <p:cNvSpPr txBox="1"/>
          <p:nvPr>
            <p:ph type="title"/>
          </p:nvPr>
        </p:nvSpPr>
        <p:spPr>
          <a:xfrm>
            <a:off x="965650" y="1201800"/>
            <a:ext cx="75057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rPr lang="es">
                <a:solidFill>
                  <a:srgbClr val="E83464"/>
                </a:solidFill>
                <a:latin typeface="Arial"/>
                <a:ea typeface="Arial"/>
                <a:cs typeface="Arial"/>
                <a:sym typeface="Arial"/>
              </a:rPr>
              <a:t>Código del ejemplo utilizando Scene Builder</a:t>
            </a:r>
            <a:r>
              <a:rPr lang="es" sz="2800">
                <a:solidFill>
                  <a:srgbClr val="E83464"/>
                </a:solidFill>
                <a:latin typeface="Arial"/>
                <a:ea typeface="Arial"/>
                <a:cs typeface="Arial"/>
                <a:sym typeface="Arial"/>
              </a:rPr>
              <a:t>: Calculadora</a:t>
            </a:r>
            <a:endParaRPr sz="2800">
              <a:solidFill>
                <a:srgbClr val="E8346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19"/>
          <p:cNvSpPr txBox="1"/>
          <p:nvPr/>
        </p:nvSpPr>
        <p:spPr>
          <a:xfrm>
            <a:off x="6227750" y="2357875"/>
            <a:ext cx="1685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D4594"/>
                </a:solidFill>
                <a:latin typeface="Calibri"/>
                <a:ea typeface="Calibri"/>
                <a:cs typeface="Calibri"/>
                <a:sym typeface="Calibri"/>
              </a:rPr>
              <a:t>Se construye el layout arrastrando los componentes</a:t>
            </a:r>
            <a:endParaRPr>
              <a:solidFill>
                <a:srgbClr val="3D459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9" name="Google Shape;169;p19"/>
          <p:cNvPicPr preferRelativeResize="0"/>
          <p:nvPr/>
        </p:nvPicPr>
        <p:blipFill rotWithShape="1">
          <a:blip r:embed="rId4">
            <a:alphaModFix/>
          </a:blip>
          <a:srcRect b="4870" l="0" r="0" t="0"/>
          <a:stretch/>
        </p:blipFill>
        <p:spPr>
          <a:xfrm>
            <a:off x="714375" y="1905000"/>
            <a:ext cx="5393549" cy="2886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20"/>
          <p:cNvPicPr preferRelativeResize="0"/>
          <p:nvPr/>
        </p:nvPicPr>
        <p:blipFill rotWithShape="1">
          <a:blip r:embed="rId4">
            <a:alphaModFix/>
          </a:blip>
          <a:srcRect b="4329" l="0" r="0" t="4329"/>
          <a:stretch/>
        </p:blipFill>
        <p:spPr>
          <a:xfrm>
            <a:off x="252275" y="2318275"/>
            <a:ext cx="4572000" cy="2348976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0"/>
          <p:cNvSpPr txBox="1"/>
          <p:nvPr/>
        </p:nvSpPr>
        <p:spPr>
          <a:xfrm>
            <a:off x="1013200" y="931922"/>
            <a:ext cx="7543800" cy="625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300">
                <a:solidFill>
                  <a:srgbClr val="E83464"/>
                </a:solidFill>
              </a:rPr>
              <a:t>Código del ejemplo utilizando Scene Builder: Calculadora</a:t>
            </a:r>
            <a:endParaRPr sz="2300">
              <a:solidFill>
                <a:srgbClr val="E83464"/>
              </a:solidFill>
            </a:endParaRPr>
          </a:p>
        </p:txBody>
      </p:sp>
      <p:sp>
        <p:nvSpPr>
          <p:cNvPr id="176" name="Google Shape;176;p20"/>
          <p:cNvSpPr txBox="1"/>
          <p:nvPr/>
        </p:nvSpPr>
        <p:spPr>
          <a:xfrm>
            <a:off x="5149225" y="1831788"/>
            <a:ext cx="308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Asignar nombre al controlador</a:t>
            </a:r>
            <a:endParaRPr>
              <a:solidFill>
                <a:schemeClr val="accent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20"/>
          <p:cNvSpPr txBox="1"/>
          <p:nvPr/>
        </p:nvSpPr>
        <p:spPr>
          <a:xfrm>
            <a:off x="847900" y="1630050"/>
            <a:ext cx="3089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Asignar identificadores únicos a cada componente</a:t>
            </a:r>
            <a:endParaRPr>
              <a:solidFill>
                <a:schemeClr val="accent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20"/>
          <p:cNvSpPr/>
          <p:nvPr/>
        </p:nvSpPr>
        <p:spPr>
          <a:xfrm>
            <a:off x="3852900" y="2733850"/>
            <a:ext cx="1062000" cy="1935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9" name="Google Shape;179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49225" y="2318273"/>
            <a:ext cx="3605950" cy="124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1"/>
          <p:cNvSpPr txBox="1"/>
          <p:nvPr/>
        </p:nvSpPr>
        <p:spPr>
          <a:xfrm>
            <a:off x="738925" y="904247"/>
            <a:ext cx="7543800" cy="625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300">
                <a:solidFill>
                  <a:srgbClr val="E83464"/>
                </a:solidFill>
              </a:rPr>
              <a:t>Código del ejemplo utilizando Scene Builder: Calculadora</a:t>
            </a:r>
            <a:endParaRPr sz="2000">
              <a:solidFill>
                <a:srgbClr val="AF7B5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85" name="Google Shape;185;p21"/>
          <p:cNvSpPr txBox="1"/>
          <p:nvPr/>
        </p:nvSpPr>
        <p:spPr>
          <a:xfrm>
            <a:off x="3998850" y="3732400"/>
            <a:ext cx="4907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Copiar el esqueleto del controlador sugerido por la herramienta en nuestro proyecto con el mismo nombre </a:t>
            </a:r>
            <a:endParaRPr>
              <a:solidFill>
                <a:schemeClr val="accent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y extensión .java</a:t>
            </a:r>
            <a:endParaRPr>
              <a:solidFill>
                <a:schemeClr val="accent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21"/>
          <p:cNvSpPr txBox="1"/>
          <p:nvPr/>
        </p:nvSpPr>
        <p:spPr>
          <a:xfrm>
            <a:off x="529600" y="1529750"/>
            <a:ext cx="3542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Guardar archivo FXML en la carpeta src de nuestro proyecto en visual studio code</a:t>
            </a:r>
            <a:endParaRPr>
              <a:solidFill>
                <a:schemeClr val="accent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7" name="Google Shape;18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1050" y="2187750"/>
            <a:ext cx="2609850" cy="242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46113" y="1310050"/>
            <a:ext cx="2549672" cy="242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2"/>
          <p:cNvSpPr txBox="1"/>
          <p:nvPr>
            <p:ph type="title"/>
          </p:nvPr>
        </p:nvSpPr>
        <p:spPr>
          <a:xfrm>
            <a:off x="965650" y="1201800"/>
            <a:ext cx="75057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rPr lang="es" sz="2800">
                <a:solidFill>
                  <a:srgbClr val="E83464"/>
                </a:solidFill>
                <a:latin typeface="Arial"/>
                <a:ea typeface="Arial"/>
                <a:cs typeface="Arial"/>
                <a:sym typeface="Arial"/>
              </a:rPr>
              <a:t>Código del ejemplo utilizando Scene Builder</a:t>
            </a:r>
            <a:r>
              <a:rPr lang="es" sz="2600">
                <a:solidFill>
                  <a:srgbClr val="E83464"/>
                </a:solidFill>
                <a:latin typeface="Arial"/>
                <a:ea typeface="Arial"/>
                <a:cs typeface="Arial"/>
                <a:sym typeface="Arial"/>
              </a:rPr>
              <a:t>: Calculadora</a:t>
            </a:r>
            <a:endParaRPr sz="2600">
              <a:solidFill>
                <a:srgbClr val="E8346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22"/>
          <p:cNvSpPr txBox="1"/>
          <p:nvPr/>
        </p:nvSpPr>
        <p:spPr>
          <a:xfrm>
            <a:off x="6227750" y="2357875"/>
            <a:ext cx="2020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D4594"/>
                </a:solidFill>
                <a:latin typeface="Calibri"/>
                <a:ea typeface="Calibri"/>
                <a:cs typeface="Calibri"/>
                <a:sym typeface="Calibri"/>
              </a:rPr>
              <a:t>En la clase principal App se define el archivo fxml que se va a mostrar</a:t>
            </a:r>
            <a:endParaRPr>
              <a:solidFill>
                <a:srgbClr val="3D459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5" name="Google Shape;19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3900" y="1876950"/>
            <a:ext cx="4879712" cy="301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3"/>
          <p:cNvSpPr txBox="1"/>
          <p:nvPr>
            <p:ph type="title"/>
          </p:nvPr>
        </p:nvSpPr>
        <p:spPr>
          <a:xfrm>
            <a:off x="965800" y="1055625"/>
            <a:ext cx="75057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rPr lang="es" sz="2800">
                <a:solidFill>
                  <a:srgbClr val="E83464"/>
                </a:solidFill>
                <a:latin typeface="Arial"/>
                <a:ea typeface="Arial"/>
                <a:cs typeface="Arial"/>
                <a:sym typeface="Arial"/>
              </a:rPr>
              <a:t>Código del ejemplo utilizando Scene Builder</a:t>
            </a:r>
            <a:r>
              <a:rPr lang="es" sz="2600">
                <a:solidFill>
                  <a:srgbClr val="E83464"/>
                </a:solidFill>
                <a:latin typeface="Arial"/>
                <a:ea typeface="Arial"/>
                <a:cs typeface="Arial"/>
                <a:sym typeface="Arial"/>
              </a:rPr>
              <a:t>: Calculadora</a:t>
            </a:r>
            <a:endParaRPr sz="2800">
              <a:solidFill>
                <a:srgbClr val="E8346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23"/>
          <p:cNvSpPr txBox="1"/>
          <p:nvPr/>
        </p:nvSpPr>
        <p:spPr>
          <a:xfrm>
            <a:off x="4067175" y="2106125"/>
            <a:ext cx="3448200" cy="384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rPr lang="es" sz="1600">
                <a:solidFill>
                  <a:srgbClr val="3C63AB"/>
                </a:solidFill>
              </a:rPr>
              <a:t>Declaración de variables a utilizar</a:t>
            </a:r>
            <a:endParaRPr b="0" i="0" sz="1600" u="none" cap="none" strike="noStrike">
              <a:solidFill>
                <a:srgbClr val="3C63A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2" name="Google Shape;20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67375" y="2106125"/>
            <a:ext cx="2657435" cy="61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23"/>
          <p:cNvSpPr txBox="1"/>
          <p:nvPr/>
        </p:nvSpPr>
        <p:spPr>
          <a:xfrm>
            <a:off x="1009650" y="1658250"/>
            <a:ext cx="3448200" cy="384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rPr b="1" lang="es" sz="1500">
                <a:solidFill>
                  <a:srgbClr val="3C63AB"/>
                </a:solidFill>
              </a:rPr>
              <a:t>Archivo controlador</a:t>
            </a:r>
            <a:endParaRPr b="1" i="0" sz="1500" u="none" cap="none" strike="noStrike">
              <a:solidFill>
                <a:srgbClr val="3C63AB"/>
              </a:solidFill>
            </a:endParaRPr>
          </a:p>
        </p:txBody>
      </p:sp>
      <p:pic>
        <p:nvPicPr>
          <p:cNvPr id="204" name="Google Shape;204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54500" y="2922912"/>
            <a:ext cx="2984199" cy="1390475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23"/>
          <p:cNvSpPr txBox="1"/>
          <p:nvPr/>
        </p:nvSpPr>
        <p:spPr>
          <a:xfrm>
            <a:off x="1216325" y="4454375"/>
            <a:ext cx="5108400" cy="517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rPr lang="es" sz="1600">
                <a:solidFill>
                  <a:srgbClr val="3C63AB"/>
                </a:solidFill>
              </a:rPr>
              <a:t>Añadir </a:t>
            </a:r>
            <a:r>
              <a:rPr lang="es" sz="1600">
                <a:solidFill>
                  <a:srgbClr val="3C63AB"/>
                </a:solidFill>
              </a:rPr>
              <a:t>numeros</a:t>
            </a:r>
            <a:r>
              <a:rPr lang="es" sz="1600">
                <a:solidFill>
                  <a:srgbClr val="3C63AB"/>
                </a:solidFill>
              </a:rPr>
              <a:t> y mostrar en pantalla pantalla (ejemplo con el botón del número 1)</a:t>
            </a:r>
            <a:endParaRPr b="0" i="0" sz="1600" u="none" cap="none" strike="noStrike">
              <a:solidFill>
                <a:srgbClr val="3C63A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6" name="Google Shape;206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62650" y="2805550"/>
            <a:ext cx="1771525" cy="154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