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7" roundtripDataSignature="AMtx7miwmryfFBYuiFVTWdHrgZ3j+0rB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f246d3ed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9" name="Google Shape;199;gf246d3ed4e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4" name="Google Shape;204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3" name="Google Shape;15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ea45bc9b64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ea45bc9b6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c8e3d99f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5" name="Google Shape;165;gec8e3d99fe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a45bc9b6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 flutter pub add firebase_database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dependencies: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firebase_datase: ^</a:t>
            </a:r>
            <a:r>
              <a:rPr lang="e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8.0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050">
              <a:solidFill>
                <a:srgbClr val="B5CEA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1" name="Google Shape;171;gea45bc9b64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fe61a51f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_dbReference.</a:t>
            </a:r>
            <a:r>
              <a:rPr lang="es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child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(documentPath)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9" name="Google Shape;179;gefe61a51f9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a45bc9b6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We get the Firestore instance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final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_dbReference = </a:t>
            </a:r>
            <a:r>
              <a:rPr lang="es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FirebaseDatabase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.instance.</a:t>
            </a:r>
            <a:r>
              <a:rPr lang="es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reference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_dbReference.</a:t>
            </a:r>
            <a:r>
              <a:rPr lang="es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child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'your_db_child'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s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once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lang="es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((result) =&gt; </a:t>
            </a:r>
            <a:r>
              <a:rPr lang="es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'result = $</a:t>
            </a: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e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6" name="Google Shape;186;gea45bc9b64_0_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a45bc9b6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3" name="Google Shape;193;gea45bc9b64_0_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 showMasterSp="0">
  <p:cSld name="SECTION_TITLE_AND_DESCRIPTIO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4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4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47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8" name="Google Shape;108;p47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Google Shape;109;p47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0" name="Google Shape;110;p4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 showMasterSp="0">
  <p:cSld name="CAPTION_ONL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48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4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48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6" name="Google Shape;116;p4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 showMasterSp="0">
  <p:cSld name="BIG_NUMBER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9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9" name="Google Shape;119;p49"/>
          <p:cNvGrpSpPr/>
          <p:nvPr/>
        </p:nvGrpSpPr>
        <p:grpSpPr>
          <a:xfrm>
            <a:off x="5959221" y="4119576"/>
            <a:ext cx="2520950" cy="1024165"/>
            <a:chOff x="6917201" y="0"/>
            <a:chExt cx="2227777" cy="863400"/>
          </a:xfrm>
        </p:grpSpPr>
        <p:sp>
          <p:nvSpPr>
            <p:cNvPr id="120" name="Google Shape;120;p49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49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4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" name="Google Shape;123;p49"/>
          <p:cNvGrpSpPr/>
          <p:nvPr/>
        </p:nvGrpSpPr>
        <p:grpSpPr>
          <a:xfrm>
            <a:off x="199148" y="2"/>
            <a:ext cx="2795412" cy="1083308"/>
            <a:chOff x="6917201" y="0"/>
            <a:chExt cx="2227777" cy="863400"/>
          </a:xfrm>
        </p:grpSpPr>
        <p:sp>
          <p:nvSpPr>
            <p:cNvPr id="124" name="Google Shape;124;p49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49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4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7" name="Google Shape;127;p49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8" name="Google Shape;128;p49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9" name="Google Shape;129;p4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 1" showMasterSp="0">
  <p:cSld name="SECTION_HEADER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BJETO DE ESTUDIO DE LA LÓGICA" id="131" name="Google Shape;131;p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4493"/>
            <a:ext cx="9144000" cy="5143502"/>
          </a:xfrm>
          <a:prstGeom prst="rect">
            <a:avLst/>
          </a:prstGeom>
          <a:noFill/>
          <a:ln>
            <a:noFill/>
          </a:ln>
          <a:effectLst>
            <a:outerShdw blurRad="50800" rotWithShape="0" algn="ctr" dir="5400000" dist="50800">
              <a:srgbClr val="000000">
                <a:alpha val="0"/>
              </a:srgbClr>
            </a:outerShdw>
          </a:effectLst>
        </p:spPr>
      </p:pic>
      <p:sp>
        <p:nvSpPr>
          <p:cNvPr id="132" name="Google Shape;132;p50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50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50"/>
          <p:cNvSpPr txBox="1"/>
          <p:nvPr>
            <p:ph type="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Arial"/>
              <a:buNone/>
              <a:defRPr b="0" sz="60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5" name="Google Shape;135;p50"/>
          <p:cNvSpPr txBox="1"/>
          <p:nvPr>
            <p:ph idx="1" type="body"/>
          </p:nvPr>
        </p:nvSpPr>
        <p:spPr>
          <a:xfrm>
            <a:off x="822960" y="3339846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6" name="Google Shape;136;p50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Google Shape;137;p50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8" name="Google Shape;138;p50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139" name="Google Shape;139;p50"/>
          <p:cNvCxnSpPr/>
          <p:nvPr/>
        </p:nvCxnSpPr>
        <p:spPr>
          <a:xfrm>
            <a:off x="905744" y="3257550"/>
            <a:ext cx="74064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9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9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" name="Google Shape;16;p39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7" name="Google Shape;17;p39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39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39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" name="Google Shape;20;p39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21" name="Google Shape;21;p39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9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9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" name="Google Shape;24;p39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5" name="Google Shape;25;p39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39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3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" name="Google Shape;28;p39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9" name="Google Shape;29;p39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9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3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" name="Google Shape;32;p39"/>
          <p:cNvGrpSpPr/>
          <p:nvPr/>
        </p:nvGrpSpPr>
        <p:grpSpPr>
          <a:xfrm>
            <a:off x="199148" y="4055652"/>
            <a:ext cx="2795412" cy="1083308"/>
            <a:chOff x="6917201" y="0"/>
            <a:chExt cx="2227777" cy="863400"/>
          </a:xfrm>
        </p:grpSpPr>
        <p:sp>
          <p:nvSpPr>
            <p:cNvPr id="33" name="Google Shape;33;p39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9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3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39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7" name="Google Shape;37;p39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3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4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4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4" name="Google Shape;44;p4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showMasterSp="0" type="obj">
  <p:cSld name="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1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41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41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41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41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 showMasterSp="0">
  <p:cSld name="MAIN_POI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2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42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" name="Google Shape;54;p42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55" name="Google Shape;55;p42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42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42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" name="Google Shape;58;p4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" name="Google Shape;59;p42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60" name="Google Shape;60;p4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4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4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" name="Google Shape;63;p42"/>
          <p:cNvGrpSpPr/>
          <p:nvPr/>
        </p:nvGrpSpPr>
        <p:grpSpPr>
          <a:xfrm>
            <a:off x="5886352" y="1243"/>
            <a:ext cx="3257447" cy="1261514"/>
            <a:chOff x="6917201" y="0"/>
            <a:chExt cx="2227777" cy="863400"/>
          </a:xfrm>
        </p:grpSpPr>
        <p:sp>
          <p:nvSpPr>
            <p:cNvPr id="64" name="Google Shape;64;p4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" name="Google Shape;67;p42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68" name="Google Shape;68;p4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1" name="Google Shape;71;p43"/>
          <p:cNvGrpSpPr/>
          <p:nvPr/>
        </p:nvGrpSpPr>
        <p:grpSpPr>
          <a:xfrm>
            <a:off x="5594190" y="3961115"/>
            <a:ext cx="2910144" cy="1182340"/>
            <a:chOff x="6917201" y="0"/>
            <a:chExt cx="2227777" cy="863400"/>
          </a:xfrm>
        </p:grpSpPr>
        <p:sp>
          <p:nvSpPr>
            <p:cNvPr id="72" name="Google Shape;72;p4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" name="Google Shape;75;p43"/>
          <p:cNvGrpSpPr/>
          <p:nvPr/>
        </p:nvGrpSpPr>
        <p:grpSpPr>
          <a:xfrm>
            <a:off x="199148" y="2"/>
            <a:ext cx="2795412" cy="1083308"/>
            <a:chOff x="6917201" y="0"/>
            <a:chExt cx="2227777" cy="863400"/>
          </a:xfrm>
        </p:grpSpPr>
        <p:sp>
          <p:nvSpPr>
            <p:cNvPr id="76" name="Google Shape;76;p4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" name="Google Shape;79;p4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0" name="Google Shape;80;p4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showMasterSp="0" type="tx">
  <p:cSld name="TITLE_AND_BOD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4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4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4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6" name="Google Shape;86;p4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7" name="Google Shape;87;p4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showMasterSp="0" type="twoColTx">
  <p:cSld name="TITLE_AND_TWO_COLUMNS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4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4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4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3" name="Google Shape;93;p4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4" name="Google Shape;94;p4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5" name="Google Shape;95;p4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 showMasterSp="0">
  <p:cSld name="ONE_COLUM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4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4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46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1" name="Google Shape;101;p46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4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7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Relationship Id="rId4" Type="http://schemas.openxmlformats.org/officeDocument/2006/relationships/hyperlink" Target="https://github.com/FirebaseExtended/flutterfire/blob/master/packages/firebase_database/firebase_database/example/lib/main.dar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"/>
          <p:cNvSpPr txBox="1"/>
          <p:nvPr>
            <p:ph idx="4294967295" type="ctrTitle"/>
          </p:nvPr>
        </p:nvSpPr>
        <p:spPr>
          <a:xfrm>
            <a:off x="3818307" y="883350"/>
            <a:ext cx="3793200" cy="2309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Arial"/>
              <a:buNone/>
            </a:pPr>
            <a:r>
              <a:rPr b="1" i="0" lang="es" sz="3200" u="none" cap="none" strike="noStrike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CICLO IV B:</a:t>
            </a:r>
            <a:br>
              <a:rPr b="1" i="0" lang="es" sz="3200" u="none" cap="none" strike="noStrike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s" sz="2400" u="none" cap="none" strike="noStrike">
                <a:solidFill>
                  <a:srgbClr val="3D63AB"/>
                </a:solidFill>
                <a:latin typeface="Arial"/>
                <a:ea typeface="Arial"/>
                <a:cs typeface="Arial"/>
                <a:sym typeface="Arial"/>
              </a:rPr>
              <a:t>Desarrollo de aplicaciones móviles</a:t>
            </a:r>
            <a:endParaRPr b="1" i="0" sz="2400" u="none" cap="none" strike="noStrike">
              <a:solidFill>
                <a:srgbClr val="3D63A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f246d3ed4e_0_0"/>
          <p:cNvSpPr txBox="1"/>
          <p:nvPr/>
        </p:nvSpPr>
        <p:spPr>
          <a:xfrm>
            <a:off x="755123" y="1387206"/>
            <a:ext cx="76575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i="0" lang="es" sz="30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Ejercicios</a:t>
            </a:r>
            <a:r>
              <a:rPr b="0" i="0" lang="e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s" sz="3000" u="none" cap="none" strike="noStrike">
                <a:solidFill>
                  <a:srgbClr val="E63464"/>
                </a:solidFill>
                <a:latin typeface="Arial"/>
                <a:ea typeface="Arial"/>
                <a:cs typeface="Arial"/>
                <a:sym typeface="Arial"/>
              </a:rPr>
              <a:t>para practicar </a:t>
            </a:r>
            <a:endParaRPr b="0" i="0" sz="1800" u="none" cap="none" strike="noStrike">
              <a:solidFill>
                <a:srgbClr val="E6346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5" y="0"/>
            <a:ext cx="9139049" cy="5143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"/>
          <p:cNvSpPr txBox="1"/>
          <p:nvPr>
            <p:ph type="ctrTitle"/>
          </p:nvPr>
        </p:nvSpPr>
        <p:spPr>
          <a:xfrm>
            <a:off x="1281950" y="1089153"/>
            <a:ext cx="6622500" cy="27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1" lang="es" sz="33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Sesión </a:t>
            </a:r>
            <a:r>
              <a:rPr b="1" lang="es" sz="3300">
                <a:solidFill>
                  <a:srgbClr val="3C63AB"/>
                </a:solidFill>
              </a:rPr>
              <a:t>11</a:t>
            </a:r>
            <a:r>
              <a:rPr b="1" lang="es" sz="33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b="1" sz="3300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t/>
            </a:r>
            <a:endParaRPr b="1" sz="3300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1" lang="es" sz="3700">
                <a:solidFill>
                  <a:srgbClr val="E83464"/>
                </a:solidFill>
              </a:rPr>
              <a:t>Firebase</a:t>
            </a:r>
            <a:endParaRPr b="1" sz="3000">
              <a:solidFill>
                <a:srgbClr val="E834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"/>
          <p:cNvSpPr txBox="1"/>
          <p:nvPr/>
        </p:nvSpPr>
        <p:spPr>
          <a:xfrm>
            <a:off x="2238750" y="3982075"/>
            <a:ext cx="46665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3D63A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"/>
          <p:cNvSpPr txBox="1"/>
          <p:nvPr>
            <p:ph type="title"/>
          </p:nvPr>
        </p:nvSpPr>
        <p:spPr>
          <a:xfrm>
            <a:off x="889600" y="1006650"/>
            <a:ext cx="75057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lang="es">
                <a:solidFill>
                  <a:srgbClr val="E83464"/>
                </a:solidFill>
              </a:rPr>
              <a:t>Objetivos de la sesión</a:t>
            </a:r>
            <a:endParaRPr b="1">
              <a:solidFill>
                <a:srgbClr val="E83464"/>
              </a:solidFill>
            </a:endParaRPr>
          </a:p>
        </p:txBody>
      </p:sp>
      <p:sp>
        <p:nvSpPr>
          <p:cNvPr id="156" name="Google Shape;156;p3"/>
          <p:cNvSpPr txBox="1"/>
          <p:nvPr>
            <p:ph idx="4294967295" type="body"/>
          </p:nvPr>
        </p:nvSpPr>
        <p:spPr>
          <a:xfrm>
            <a:off x="870550" y="1724375"/>
            <a:ext cx="7974600" cy="3489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" sz="14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  Al finalizar esta sesión estarás en capacidad de:</a:t>
            </a:r>
            <a:endParaRPr sz="1400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3700" lvl="0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D63AB"/>
              </a:buClr>
              <a:buSzPts val="1360"/>
              <a:buAutoNum type="arabicPeriod"/>
            </a:pPr>
            <a:r>
              <a:rPr lang="es">
                <a:solidFill>
                  <a:srgbClr val="3D63AB"/>
                </a:solidFill>
              </a:rPr>
              <a:t>Entender los conceptos de las bases de datos en tiempo real basada en Firebase</a:t>
            </a:r>
            <a:endParaRPr>
              <a:solidFill>
                <a:srgbClr val="3D63AB"/>
              </a:solidFill>
            </a:endParaRPr>
          </a:p>
          <a:p>
            <a:pPr indent="-393700" lvl="0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D63AB"/>
              </a:buClr>
              <a:buSzPts val="1360"/>
              <a:buAutoNum type="arabicPeriod"/>
            </a:pPr>
            <a:r>
              <a:rPr lang="es">
                <a:solidFill>
                  <a:srgbClr val="3D63AB"/>
                </a:solidFill>
              </a:rPr>
              <a:t>Desarrollar una aplicación basada en la base de datos en tiempo real de Firebase</a:t>
            </a:r>
            <a:endParaRPr>
              <a:solidFill>
                <a:srgbClr val="3D63AB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D63AB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solidFill>
                <a:srgbClr val="3D63AB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solidFill>
                <a:srgbClr val="3D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a45bc9b64_0_2"/>
          <p:cNvSpPr txBox="1"/>
          <p:nvPr>
            <p:ph type="ctrTitle"/>
          </p:nvPr>
        </p:nvSpPr>
        <p:spPr>
          <a:xfrm>
            <a:off x="1281950" y="1089153"/>
            <a:ext cx="6622500" cy="27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1" lang="es" sz="3500">
                <a:solidFill>
                  <a:srgbClr val="E83464"/>
                </a:solidFill>
              </a:rPr>
              <a:t>Base de datos en tiempo real</a:t>
            </a:r>
            <a:endParaRPr b="1" sz="2800">
              <a:solidFill>
                <a:srgbClr val="E834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gea45bc9b64_0_2"/>
          <p:cNvSpPr txBox="1"/>
          <p:nvPr/>
        </p:nvSpPr>
        <p:spPr>
          <a:xfrm>
            <a:off x="2238750" y="3982075"/>
            <a:ext cx="46665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3D63A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ec8e3d99fe_0_2"/>
          <p:cNvSpPr txBox="1"/>
          <p:nvPr>
            <p:ph type="title"/>
          </p:nvPr>
        </p:nvSpPr>
        <p:spPr>
          <a:xfrm>
            <a:off x="889600" y="1006650"/>
            <a:ext cx="75057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lang="es">
                <a:solidFill>
                  <a:srgbClr val="E83464"/>
                </a:solidFill>
              </a:rPr>
              <a:t>¿Qué hace?</a:t>
            </a:r>
            <a:endParaRPr b="1">
              <a:solidFill>
                <a:srgbClr val="E83464"/>
              </a:solidFill>
            </a:endParaRPr>
          </a:p>
        </p:txBody>
      </p:sp>
      <p:sp>
        <p:nvSpPr>
          <p:cNvPr id="168" name="Google Shape;168;gec8e3d99fe_0_2"/>
          <p:cNvSpPr txBox="1"/>
          <p:nvPr>
            <p:ph idx="4294967295" type="body"/>
          </p:nvPr>
        </p:nvSpPr>
        <p:spPr>
          <a:xfrm>
            <a:off x="870550" y="1724375"/>
            <a:ext cx="7225800" cy="3489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7500" lvl="0" marL="4572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C63AB"/>
              </a:buClr>
              <a:buSzPts val="1400"/>
              <a:buChar char="●"/>
            </a:pPr>
            <a:r>
              <a:rPr lang="es" sz="1400">
                <a:solidFill>
                  <a:srgbClr val="3C63AB"/>
                </a:solidFill>
              </a:rPr>
              <a:t>Firebase Realtime Database es una base de datos alojada en la nube.</a:t>
            </a:r>
            <a:endParaRPr sz="1400">
              <a:solidFill>
                <a:srgbClr val="3C63AB"/>
              </a:solidFill>
            </a:endParaRPr>
          </a:p>
          <a:p>
            <a:pPr indent="0" lvl="0" marL="4572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C63AB"/>
              </a:solidFill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C63AB"/>
              </a:buClr>
              <a:buSzPts val="1400"/>
              <a:buChar char="●"/>
            </a:pPr>
            <a:r>
              <a:rPr lang="es" sz="1400">
                <a:solidFill>
                  <a:srgbClr val="3C63AB"/>
                </a:solidFill>
              </a:rPr>
              <a:t>Los datos se almacenan como JSON y se sincronizan en tiempo real con cada cliente conectado. </a:t>
            </a:r>
            <a:endParaRPr sz="1400">
              <a:solidFill>
                <a:srgbClr val="3C63AB"/>
              </a:solidFill>
            </a:endParaRPr>
          </a:p>
          <a:p>
            <a:pPr indent="0" lvl="0" marL="4572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C63AB"/>
              </a:solidFill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C63AB"/>
              </a:buClr>
              <a:buSzPts val="1400"/>
              <a:buChar char="●"/>
            </a:pPr>
            <a:r>
              <a:rPr lang="es" sz="1400">
                <a:solidFill>
                  <a:srgbClr val="3C63AB"/>
                </a:solidFill>
              </a:rPr>
              <a:t>Cuando crea aplicaciones multiplataforma Flutter &amp; Firebase, todos sus clientes pueden compartir una instancia de Realtime Database y recibir actualizaciones automáticamente con los datos más recientes.</a:t>
            </a:r>
            <a:endParaRPr sz="1400">
              <a:solidFill>
                <a:srgbClr val="3C63AB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>
              <a:solidFill>
                <a:srgbClr val="3C63AB"/>
              </a:solidFill>
            </a:endParaRPr>
          </a:p>
          <a:p>
            <a:pPr indent="0" lvl="0" marL="4572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C63AB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>
              <a:solidFill>
                <a:srgbClr val="3C63AB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solidFill>
                <a:srgbClr val="3D63AB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solidFill>
                <a:srgbClr val="3D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a45bc9b64_0_9"/>
          <p:cNvSpPr txBox="1"/>
          <p:nvPr>
            <p:ph type="title"/>
          </p:nvPr>
        </p:nvSpPr>
        <p:spPr>
          <a:xfrm>
            <a:off x="889600" y="1006650"/>
            <a:ext cx="75057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lang="es">
                <a:solidFill>
                  <a:srgbClr val="E83464"/>
                </a:solidFill>
              </a:rPr>
              <a:t>Instalación</a:t>
            </a:r>
            <a:r>
              <a:rPr b="1" lang="es">
                <a:solidFill>
                  <a:srgbClr val="E83464"/>
                </a:solidFill>
              </a:rPr>
              <a:t> </a:t>
            </a:r>
            <a:endParaRPr b="1">
              <a:solidFill>
                <a:srgbClr val="E83464"/>
              </a:solidFill>
            </a:endParaRPr>
          </a:p>
        </p:txBody>
      </p:sp>
      <p:sp>
        <p:nvSpPr>
          <p:cNvPr id="174" name="Google Shape;174;gea45bc9b64_0_9"/>
          <p:cNvSpPr txBox="1"/>
          <p:nvPr>
            <p:ph idx="4294967295" type="body"/>
          </p:nvPr>
        </p:nvSpPr>
        <p:spPr>
          <a:xfrm>
            <a:off x="870550" y="1724375"/>
            <a:ext cx="7974600" cy="3489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7500" lvl="0" marL="4572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C63AB"/>
              </a:buClr>
              <a:buSzPts val="1400"/>
              <a:buAutoNum type="arabicPeriod"/>
            </a:pPr>
            <a:r>
              <a:rPr lang="es" sz="1400">
                <a:solidFill>
                  <a:srgbClr val="3C63AB"/>
                </a:solidFill>
              </a:rPr>
              <a:t>Agregar la dependencia de RealTime Database con el siguiente comando </a:t>
            </a:r>
            <a:endParaRPr sz="1400">
              <a:solidFill>
                <a:srgbClr val="3C63AB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C63A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C63A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C63A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C63AB"/>
              </a:buClr>
              <a:buSzPts val="1400"/>
              <a:buAutoNum type="arabicPeriod"/>
            </a:pPr>
            <a:r>
              <a:rPr lang="es" sz="1400">
                <a:solidFill>
                  <a:srgbClr val="3C63AB"/>
                </a:solidFill>
              </a:rPr>
              <a:t>Verifica que la </a:t>
            </a:r>
            <a:r>
              <a:rPr lang="es" sz="1400">
                <a:solidFill>
                  <a:srgbClr val="3C63AB"/>
                </a:solidFill>
              </a:rPr>
              <a:t>dependencia</a:t>
            </a:r>
            <a:r>
              <a:rPr lang="es" sz="1400">
                <a:solidFill>
                  <a:srgbClr val="3C63AB"/>
                </a:solidFill>
              </a:rPr>
              <a:t> se haya agregado a pubspec.yaml:</a:t>
            </a:r>
            <a:endParaRPr sz="1400">
              <a:solidFill>
                <a:srgbClr val="3C63AB"/>
              </a:solidFill>
            </a:endParaRPr>
          </a:p>
          <a:p>
            <a:pPr indent="0" lvl="0" marL="9144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C63A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C63A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>
              <a:solidFill>
                <a:srgbClr val="3C63A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C63AB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>
              <a:solidFill>
                <a:srgbClr val="3C63AB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solidFill>
                <a:srgbClr val="3D63AB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solidFill>
                <a:srgbClr val="3D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gea45bc9b64_0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3413" y="2037925"/>
            <a:ext cx="3417176" cy="61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gea45bc9b64_0_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71615" y="3394925"/>
            <a:ext cx="3200774" cy="92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efe61a51f9_0_5"/>
          <p:cNvSpPr txBox="1"/>
          <p:nvPr>
            <p:ph type="title"/>
          </p:nvPr>
        </p:nvSpPr>
        <p:spPr>
          <a:xfrm>
            <a:off x="889600" y="1006650"/>
            <a:ext cx="75057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lang="es">
                <a:solidFill>
                  <a:srgbClr val="E83464"/>
                </a:solidFill>
              </a:rPr>
              <a:t>Operaciones CRUD</a:t>
            </a:r>
            <a:endParaRPr b="1">
              <a:solidFill>
                <a:srgbClr val="E83464"/>
              </a:solidFill>
            </a:endParaRPr>
          </a:p>
        </p:txBody>
      </p:sp>
      <p:sp>
        <p:nvSpPr>
          <p:cNvPr id="182" name="Google Shape;182;gefe61a51f9_0_5"/>
          <p:cNvSpPr txBox="1"/>
          <p:nvPr>
            <p:ph idx="4294967295" type="body"/>
          </p:nvPr>
        </p:nvSpPr>
        <p:spPr>
          <a:xfrm>
            <a:off x="870550" y="1724375"/>
            <a:ext cx="7974600" cy="3489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3C63AB"/>
                </a:solidFill>
              </a:rPr>
              <a:t>Con </a:t>
            </a:r>
            <a:r>
              <a:rPr i="1" lang="es" sz="1400">
                <a:solidFill>
                  <a:srgbClr val="3C63AB"/>
                </a:solidFill>
              </a:rPr>
              <a:t>RealTime Database</a:t>
            </a:r>
            <a:r>
              <a:rPr lang="es" sz="1400">
                <a:solidFill>
                  <a:srgbClr val="3C63AB"/>
                </a:solidFill>
              </a:rPr>
              <a:t> podemos realizar las siguientes operaciones:</a:t>
            </a:r>
            <a:endParaRPr sz="1400">
              <a:solidFill>
                <a:srgbClr val="3C63AB"/>
              </a:solidFill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C63AB"/>
              </a:buClr>
              <a:buSzPts val="1400"/>
              <a:buChar char="●"/>
            </a:pPr>
            <a:r>
              <a:rPr b="1" lang="es" sz="1400">
                <a:solidFill>
                  <a:srgbClr val="3C63AB"/>
                </a:solidFill>
              </a:rPr>
              <a:t>Crear:</a:t>
            </a:r>
            <a:r>
              <a:rPr lang="es" sz="1400">
                <a:solidFill>
                  <a:srgbClr val="3C63AB"/>
                </a:solidFill>
              </a:rPr>
              <a:t> Para crear (añadir) datos a la base de datos contamos con el </a:t>
            </a:r>
            <a:r>
              <a:rPr lang="es" sz="1400">
                <a:solidFill>
                  <a:srgbClr val="3C63AB"/>
                </a:solidFill>
              </a:rPr>
              <a:t>método</a:t>
            </a:r>
            <a:r>
              <a:rPr lang="es" sz="1400">
                <a:solidFill>
                  <a:srgbClr val="3C63AB"/>
                </a:solidFill>
              </a:rPr>
              <a:t> </a:t>
            </a:r>
            <a:r>
              <a:rPr i="1" lang="es" sz="1400">
                <a:solidFill>
                  <a:srgbClr val="3C63AB"/>
                </a:solidFill>
              </a:rPr>
              <a:t>set()</a:t>
            </a:r>
            <a:r>
              <a:rPr lang="es" sz="1400">
                <a:solidFill>
                  <a:srgbClr val="3C63AB"/>
                </a:solidFill>
              </a:rPr>
              <a:t> el cual establece los datos en una referencia </a:t>
            </a:r>
            <a:r>
              <a:rPr lang="es" sz="1400">
                <a:solidFill>
                  <a:srgbClr val="3C63AB"/>
                </a:solidFill>
              </a:rPr>
              <a:t>específica</a:t>
            </a:r>
            <a:r>
              <a:rPr lang="es" sz="1400">
                <a:solidFill>
                  <a:srgbClr val="3C63AB"/>
                </a:solidFill>
              </a:rPr>
              <a:t>.</a:t>
            </a:r>
            <a:endParaRPr sz="1400">
              <a:solidFill>
                <a:srgbClr val="3C63AB"/>
              </a:solidFill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63AB"/>
              </a:buClr>
              <a:buSzPts val="1400"/>
              <a:buChar char="●"/>
            </a:pPr>
            <a:r>
              <a:rPr b="1" lang="es" sz="1400">
                <a:solidFill>
                  <a:srgbClr val="3C63AB"/>
                </a:solidFill>
              </a:rPr>
              <a:t>Leer: </a:t>
            </a:r>
            <a:r>
              <a:rPr lang="es" sz="1400">
                <a:solidFill>
                  <a:srgbClr val="3C63AB"/>
                </a:solidFill>
              </a:rPr>
              <a:t>Para leer datos de una referencia podemos usar </a:t>
            </a:r>
            <a:r>
              <a:rPr i="1" lang="es" sz="1400">
                <a:solidFill>
                  <a:srgbClr val="3C63AB"/>
                </a:solidFill>
              </a:rPr>
              <a:t>once()</a:t>
            </a:r>
            <a:r>
              <a:rPr lang="es" sz="1400">
                <a:solidFill>
                  <a:srgbClr val="3C63AB"/>
                </a:solidFill>
              </a:rPr>
              <a:t> el cual nos permite obtener los datos una sola vez por llamada, o </a:t>
            </a:r>
            <a:r>
              <a:rPr i="1" lang="es" sz="1400">
                <a:solidFill>
                  <a:srgbClr val="3C63AB"/>
                </a:solidFill>
              </a:rPr>
              <a:t>onValue</a:t>
            </a:r>
            <a:r>
              <a:rPr lang="es" sz="1400">
                <a:solidFill>
                  <a:srgbClr val="3C63AB"/>
                </a:solidFill>
              </a:rPr>
              <a:t> el cual es un </a:t>
            </a:r>
            <a:r>
              <a:rPr b="1" i="1" lang="es" sz="1400">
                <a:solidFill>
                  <a:srgbClr val="3C63AB"/>
                </a:solidFill>
              </a:rPr>
              <a:t>Stream</a:t>
            </a:r>
            <a:r>
              <a:rPr lang="es" sz="1400">
                <a:solidFill>
                  <a:srgbClr val="3C63AB"/>
                </a:solidFill>
              </a:rPr>
              <a:t> el cual nos </a:t>
            </a:r>
            <a:r>
              <a:rPr lang="es" sz="1400">
                <a:solidFill>
                  <a:srgbClr val="3C63AB"/>
                </a:solidFill>
              </a:rPr>
              <a:t>permitirá</a:t>
            </a:r>
            <a:r>
              <a:rPr lang="es" sz="1400">
                <a:solidFill>
                  <a:srgbClr val="3C63AB"/>
                </a:solidFill>
              </a:rPr>
              <a:t> escuchar cambios en los datos en tiempo real.</a:t>
            </a:r>
            <a:endParaRPr sz="1400">
              <a:solidFill>
                <a:srgbClr val="3C63AB"/>
              </a:solidFill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63AB"/>
              </a:buClr>
              <a:buSzPts val="1400"/>
              <a:buChar char="●"/>
            </a:pPr>
            <a:r>
              <a:rPr b="1" lang="es" sz="1400">
                <a:solidFill>
                  <a:srgbClr val="3C63AB"/>
                </a:solidFill>
              </a:rPr>
              <a:t>Actualizar:</a:t>
            </a:r>
            <a:r>
              <a:rPr lang="es" sz="1400">
                <a:solidFill>
                  <a:srgbClr val="3C63AB"/>
                </a:solidFill>
              </a:rPr>
              <a:t> Para actualizar una referencia usamos el </a:t>
            </a:r>
            <a:r>
              <a:rPr lang="es" sz="1400">
                <a:solidFill>
                  <a:srgbClr val="3C63AB"/>
                </a:solidFill>
              </a:rPr>
              <a:t>método</a:t>
            </a:r>
            <a:r>
              <a:rPr lang="es" sz="1400">
                <a:solidFill>
                  <a:srgbClr val="3C63AB"/>
                </a:solidFill>
              </a:rPr>
              <a:t> </a:t>
            </a:r>
            <a:r>
              <a:rPr i="1" lang="es" sz="1400">
                <a:solidFill>
                  <a:srgbClr val="3C63AB"/>
                </a:solidFill>
              </a:rPr>
              <a:t>put()</a:t>
            </a:r>
            <a:r>
              <a:rPr lang="es" sz="1400">
                <a:solidFill>
                  <a:srgbClr val="3C63AB"/>
                </a:solidFill>
              </a:rPr>
              <a:t>, el cual permite actualizar atributos </a:t>
            </a:r>
            <a:r>
              <a:rPr lang="es" sz="1400">
                <a:solidFill>
                  <a:srgbClr val="3C63AB"/>
                </a:solidFill>
              </a:rPr>
              <a:t>específicos</a:t>
            </a:r>
            <a:r>
              <a:rPr lang="es" sz="1400">
                <a:solidFill>
                  <a:srgbClr val="3C63AB"/>
                </a:solidFill>
              </a:rPr>
              <a:t> sin </a:t>
            </a:r>
            <a:r>
              <a:rPr lang="es" sz="1400">
                <a:solidFill>
                  <a:srgbClr val="3C63AB"/>
                </a:solidFill>
              </a:rPr>
              <a:t>necesidad</a:t>
            </a:r>
            <a:r>
              <a:rPr lang="es" sz="1400">
                <a:solidFill>
                  <a:srgbClr val="3C63AB"/>
                </a:solidFill>
              </a:rPr>
              <a:t> de enviar la </a:t>
            </a:r>
            <a:r>
              <a:rPr lang="es" sz="1400">
                <a:solidFill>
                  <a:srgbClr val="3C63AB"/>
                </a:solidFill>
              </a:rPr>
              <a:t>información</a:t>
            </a:r>
            <a:r>
              <a:rPr lang="es" sz="1400">
                <a:solidFill>
                  <a:srgbClr val="3C63AB"/>
                </a:solidFill>
              </a:rPr>
              <a:t> que no </a:t>
            </a:r>
            <a:r>
              <a:rPr lang="es" sz="1400">
                <a:solidFill>
                  <a:srgbClr val="3C63AB"/>
                </a:solidFill>
              </a:rPr>
              <a:t>cambiará</a:t>
            </a:r>
            <a:r>
              <a:rPr lang="es" sz="1400">
                <a:solidFill>
                  <a:srgbClr val="3C63AB"/>
                </a:solidFill>
              </a:rPr>
              <a:t>.</a:t>
            </a:r>
            <a:endParaRPr sz="1400">
              <a:solidFill>
                <a:srgbClr val="3C63AB"/>
              </a:solidFill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63AB"/>
              </a:buClr>
              <a:buSzPts val="1400"/>
              <a:buChar char="●"/>
            </a:pPr>
            <a:r>
              <a:rPr b="1" lang="es" sz="1400">
                <a:solidFill>
                  <a:srgbClr val="3C63AB"/>
                </a:solidFill>
              </a:rPr>
              <a:t>Eliminar:</a:t>
            </a:r>
            <a:r>
              <a:rPr lang="es" sz="1400">
                <a:solidFill>
                  <a:srgbClr val="3C63AB"/>
                </a:solidFill>
              </a:rPr>
              <a:t> Para eliminar una datos usamos el </a:t>
            </a:r>
            <a:r>
              <a:rPr lang="es" sz="1400">
                <a:solidFill>
                  <a:srgbClr val="3C63AB"/>
                </a:solidFill>
              </a:rPr>
              <a:t>método</a:t>
            </a:r>
            <a:r>
              <a:rPr lang="es" sz="1400">
                <a:solidFill>
                  <a:srgbClr val="3C63AB"/>
                </a:solidFill>
              </a:rPr>
              <a:t> </a:t>
            </a:r>
            <a:r>
              <a:rPr i="1" lang="es" sz="1400">
                <a:solidFill>
                  <a:srgbClr val="3C63AB"/>
                </a:solidFill>
              </a:rPr>
              <a:t>remove()</a:t>
            </a:r>
            <a:r>
              <a:rPr lang="es" sz="1400">
                <a:solidFill>
                  <a:srgbClr val="3C63AB"/>
                </a:solidFill>
              </a:rPr>
              <a:t> en una referencia de la base de datos.</a:t>
            </a:r>
            <a:endParaRPr sz="1400">
              <a:solidFill>
                <a:srgbClr val="3C63AB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C63AB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3C63AB"/>
                </a:solidFill>
              </a:rPr>
              <a:t>Nota: </a:t>
            </a:r>
            <a:r>
              <a:rPr lang="es" sz="1400">
                <a:solidFill>
                  <a:srgbClr val="3C63AB"/>
                </a:solidFill>
              </a:rPr>
              <a:t>Una referencia es la </a:t>
            </a:r>
            <a:r>
              <a:rPr lang="es" sz="1400">
                <a:solidFill>
                  <a:srgbClr val="3C63AB"/>
                </a:solidFill>
              </a:rPr>
              <a:t>dirección</a:t>
            </a:r>
            <a:r>
              <a:rPr lang="es" sz="1400">
                <a:solidFill>
                  <a:srgbClr val="3C63AB"/>
                </a:solidFill>
              </a:rPr>
              <a:t> de los datos dentro de la base de datos:</a:t>
            </a:r>
            <a:endParaRPr sz="1400">
              <a:solidFill>
                <a:srgbClr val="3C63AB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C63A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>
              <a:solidFill>
                <a:srgbClr val="3C63A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C63AB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>
              <a:solidFill>
                <a:srgbClr val="3C63AB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solidFill>
                <a:srgbClr val="3D63AB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solidFill>
                <a:srgbClr val="3D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Google Shape;183;gefe61a51f9_0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2275" y="4334425"/>
            <a:ext cx="3219450" cy="6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ea45bc9b64_0_26"/>
          <p:cNvSpPr txBox="1"/>
          <p:nvPr>
            <p:ph type="title"/>
          </p:nvPr>
        </p:nvSpPr>
        <p:spPr>
          <a:xfrm>
            <a:off x="870550" y="1002775"/>
            <a:ext cx="7505700" cy="921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lang="es">
                <a:solidFill>
                  <a:srgbClr val="E83464"/>
                </a:solidFill>
              </a:rPr>
              <a:t>Ejemplo de conexión a la base de datos predeterminada:</a:t>
            </a:r>
            <a:endParaRPr b="1">
              <a:solidFill>
                <a:srgbClr val="E83464"/>
              </a:solidFill>
            </a:endParaRPr>
          </a:p>
        </p:txBody>
      </p:sp>
      <p:sp>
        <p:nvSpPr>
          <p:cNvPr id="189" name="Google Shape;189;gea45bc9b64_0_26"/>
          <p:cNvSpPr txBox="1"/>
          <p:nvPr>
            <p:ph idx="4294967295" type="body"/>
          </p:nvPr>
        </p:nvSpPr>
        <p:spPr>
          <a:xfrm>
            <a:off x="870550" y="1924075"/>
            <a:ext cx="7974600" cy="3289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>
              <a:solidFill>
                <a:srgbClr val="3C63AB"/>
              </a:solidFill>
            </a:endParaRPr>
          </a:p>
          <a:p>
            <a:pPr indent="0" lvl="0" marL="4572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C63AB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>
              <a:solidFill>
                <a:srgbClr val="3C63AB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solidFill>
                <a:srgbClr val="3D63AB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solidFill>
                <a:srgbClr val="3D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Google Shape;190;gea45bc9b64_0_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2788" y="2283251"/>
            <a:ext cx="5538425" cy="137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a45bc9b64_0_33"/>
          <p:cNvSpPr txBox="1"/>
          <p:nvPr>
            <p:ph type="title"/>
          </p:nvPr>
        </p:nvSpPr>
        <p:spPr>
          <a:xfrm>
            <a:off x="870550" y="1106375"/>
            <a:ext cx="75057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lang="es">
                <a:solidFill>
                  <a:srgbClr val="E83464"/>
                </a:solidFill>
              </a:rPr>
              <a:t>Ejemplo </a:t>
            </a:r>
            <a:r>
              <a:rPr b="1" lang="es">
                <a:solidFill>
                  <a:srgbClr val="E83464"/>
                </a:solidFill>
              </a:rPr>
              <a:t>de conexión a la base de datos</a:t>
            </a:r>
            <a:r>
              <a:rPr b="1" lang="es">
                <a:solidFill>
                  <a:srgbClr val="E83464"/>
                </a:solidFill>
              </a:rPr>
              <a:t>:</a:t>
            </a:r>
            <a:endParaRPr b="1">
              <a:solidFill>
                <a:srgbClr val="E83464"/>
              </a:solidFill>
            </a:endParaRPr>
          </a:p>
        </p:txBody>
      </p:sp>
      <p:sp>
        <p:nvSpPr>
          <p:cNvPr id="196" name="Google Shape;196;gea45bc9b64_0_33"/>
          <p:cNvSpPr txBox="1"/>
          <p:nvPr>
            <p:ph idx="4294967295" type="body"/>
          </p:nvPr>
        </p:nvSpPr>
        <p:spPr>
          <a:xfrm>
            <a:off x="1101350" y="1782000"/>
            <a:ext cx="6854400" cy="2103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>
              <a:solidFill>
                <a:srgbClr val="3C63AB"/>
              </a:solidFill>
            </a:endParaRPr>
          </a:p>
          <a:p>
            <a:pPr indent="0" lvl="0" marL="4572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C63AB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>
              <a:solidFill>
                <a:srgbClr val="3C63AB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rPr lang="es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https://github.com/FirebaseExtended/flutterfire/blob/master/packages/firebase_database/firebase_database/example/lib/main.dart</a:t>
            </a:r>
            <a:endParaRPr>
              <a:solidFill>
                <a:srgbClr val="3D63A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solidFill>
                <a:srgbClr val="3D63AB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solidFill>
                <a:srgbClr val="3D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