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7" roundtripDataSignature="AMtx7miS67PjpUbUWSC3DqINGu3zVVqY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2461513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f24615136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d7bf3b26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flutter pub add shared_preferences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'package:shared_preferences/shared_preferences.dart'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65" name="Google Shape;165;ged7bf3b269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d7bf3b269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ed7bf3b269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d7bf3b269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ed7bf3b269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d7bf3b26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'package:flutter/material.dart'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'package:shared_preferences/shared_preferences.dart'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main</a:t>
            </a:r>
            <a:r>
              <a:rPr lang="es" sz="1050">
                <a:solidFill>
                  <a:srgbClr val="D4D4D4"/>
                </a:solidFill>
                <a:highlight>
                  <a:srgbClr val="1E1E1E"/>
                </a:highlight>
                <a:latin typeface="Courier New"/>
                <a:ea typeface="Courier New"/>
                <a:cs typeface="Courier New"/>
                <a:sym typeface="Courier New"/>
              </a:rPr>
              <a:t>() =&gt; </a:t>
            </a:r>
            <a:r>
              <a:rPr lang="es" sz="1050">
                <a:solidFill>
                  <a:srgbClr val="DCDCAA"/>
                </a:solidFill>
                <a:highlight>
                  <a:srgbClr val="1E1E1E"/>
                </a:highlight>
                <a:latin typeface="Courier New"/>
                <a:ea typeface="Courier New"/>
                <a:cs typeface="Courier New"/>
                <a:sym typeface="Courier New"/>
              </a:rPr>
              <a:t>runApp</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StatefulWidget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_MyAppState</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createState</a:t>
            </a:r>
            <a:r>
              <a:rPr lang="es" sz="1050">
                <a:solidFill>
                  <a:srgbClr val="D4D4D4"/>
                </a:solidFill>
                <a:highlight>
                  <a:srgbClr val="1E1E1E"/>
                </a:highlight>
                <a:latin typeface="Courier New"/>
                <a:ea typeface="Courier New"/>
                <a:cs typeface="Courier New"/>
                <a:sym typeface="Courier New"/>
              </a:rPr>
              <a:t>() =&gt; </a:t>
            </a:r>
            <a:r>
              <a:rPr lang="es" sz="1050">
                <a:solidFill>
                  <a:srgbClr val="4EC9B0"/>
                </a:solidFill>
                <a:highlight>
                  <a:srgbClr val="1E1E1E"/>
                </a:highlight>
                <a:latin typeface="Courier New"/>
                <a:ea typeface="Courier New"/>
                <a:cs typeface="Courier New"/>
                <a:sym typeface="Courier New"/>
              </a:rPr>
              <a:t>_MyAppState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_MyAppState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&gt;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MaterialApp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CE9178"/>
                </a:solidFill>
                <a:highlight>
                  <a:srgbClr val="1E1E1E"/>
                </a:highlight>
                <a:latin typeface="Courier New"/>
                <a:ea typeface="Courier New"/>
                <a:cs typeface="Courier New"/>
                <a:sym typeface="Courier New"/>
              </a:rPr>
              <a:t>'Auto Login'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theme: </a:t>
            </a:r>
            <a:r>
              <a:rPr lang="es" sz="1050">
                <a:solidFill>
                  <a:srgbClr val="4EC9B0"/>
                </a:solidFill>
                <a:highlight>
                  <a:srgbClr val="1E1E1E"/>
                </a:highlight>
                <a:latin typeface="Courier New"/>
                <a:ea typeface="Courier New"/>
                <a:cs typeface="Courier New"/>
                <a:sym typeface="Courier New"/>
              </a:rPr>
              <a:t>ThemeData</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primarySwatch: </a:t>
            </a:r>
            <a:r>
              <a:rPr lang="es" sz="1050">
                <a:solidFill>
                  <a:srgbClr val="4EC9B0"/>
                </a:solidFill>
                <a:highlight>
                  <a:srgbClr val="1E1E1E"/>
                </a:highlight>
                <a:latin typeface="Courier New"/>
                <a:ea typeface="Courier New"/>
                <a:cs typeface="Courier New"/>
                <a:sym typeface="Courier New"/>
              </a:rPr>
              <a:t>Colors</a:t>
            </a:r>
            <a:r>
              <a:rPr lang="es" sz="1050">
                <a:solidFill>
                  <a:srgbClr val="D4D4D4"/>
                </a:solidFill>
                <a:highlight>
                  <a:srgbClr val="1E1E1E"/>
                </a:highlight>
                <a:latin typeface="Courier New"/>
                <a:ea typeface="Courier New"/>
                <a:cs typeface="Courier New"/>
                <a:sym typeface="Courier New"/>
              </a:rPr>
              <a:t>.blue,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home: </a:t>
            </a:r>
            <a:r>
              <a:rPr lang="es" sz="1050">
                <a:solidFill>
                  <a:srgbClr val="4EC9B0"/>
                </a:solidFill>
                <a:highlight>
                  <a:srgbClr val="1E1E1E"/>
                </a:highlight>
                <a:latin typeface="Courier New"/>
                <a:ea typeface="Courier New"/>
                <a:cs typeface="Courier New"/>
                <a:sym typeface="Courier New"/>
              </a:rPr>
              <a:t>MyHomePage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MyHomePage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StatefulWidget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_MyHomePageState</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createState</a:t>
            </a:r>
            <a:r>
              <a:rPr lang="es" sz="1050">
                <a:solidFill>
                  <a:srgbClr val="D4D4D4"/>
                </a:solidFill>
                <a:highlight>
                  <a:srgbClr val="1E1E1E"/>
                </a:highlight>
                <a:latin typeface="Courier New"/>
                <a:ea typeface="Courier New"/>
                <a:cs typeface="Courier New"/>
                <a:sym typeface="Courier New"/>
              </a:rPr>
              <a:t>() =&gt; </a:t>
            </a:r>
            <a:r>
              <a:rPr lang="es" sz="1050">
                <a:solidFill>
                  <a:srgbClr val="4EC9B0"/>
                </a:solidFill>
                <a:highlight>
                  <a:srgbClr val="1E1E1E"/>
                </a:highlight>
                <a:latin typeface="Courier New"/>
                <a:ea typeface="Courier New"/>
                <a:cs typeface="Courier New"/>
                <a:sym typeface="Courier New"/>
              </a:rPr>
              <a:t>_MyHomePageState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_MyHomePageState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MyHomePage</a:t>
            </a:r>
            <a:r>
              <a:rPr lang="es" sz="1050">
                <a:solidFill>
                  <a:srgbClr val="D4D4D4"/>
                </a:solidFill>
                <a:highlight>
                  <a:srgbClr val="1E1E1E"/>
                </a:highlight>
                <a:latin typeface="Courier New"/>
                <a:ea typeface="Courier New"/>
                <a:cs typeface="Courier New"/>
                <a:sym typeface="Courier New"/>
              </a:rPr>
              <a:t>&gt;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TextEditingController</a:t>
            </a:r>
            <a:r>
              <a:rPr lang="es" sz="1050">
                <a:solidFill>
                  <a:srgbClr val="D4D4D4"/>
                </a:solidFill>
                <a:highlight>
                  <a:srgbClr val="1E1E1E"/>
                </a:highlight>
                <a:latin typeface="Courier New"/>
                <a:ea typeface="Courier New"/>
                <a:cs typeface="Courier New"/>
                <a:sym typeface="Courier New"/>
              </a:rPr>
              <a:t> nameController = </a:t>
            </a:r>
            <a:r>
              <a:rPr lang="es" sz="1050">
                <a:solidFill>
                  <a:srgbClr val="4EC9B0"/>
                </a:solidFill>
                <a:highlight>
                  <a:srgbClr val="1E1E1E"/>
                </a:highlight>
                <a:latin typeface="Courier New"/>
                <a:ea typeface="Courier New"/>
                <a:cs typeface="Courier New"/>
                <a:sym typeface="Courier New"/>
              </a:rPr>
              <a:t>TextEditingController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bool</a:t>
            </a:r>
            <a:r>
              <a:rPr lang="es" sz="1050">
                <a:solidFill>
                  <a:srgbClr val="D4D4D4"/>
                </a:solidFill>
                <a:highlight>
                  <a:srgbClr val="1E1E1E"/>
                </a:highlight>
                <a:latin typeface="Courier New"/>
                <a:ea typeface="Courier New"/>
                <a:cs typeface="Courier New"/>
                <a:sym typeface="Courier New"/>
              </a:rPr>
              <a:t> isLoggedIn = </a:t>
            </a:r>
            <a:r>
              <a:rPr lang="es" sz="1050">
                <a:solidFill>
                  <a:srgbClr val="569CD6"/>
                </a:solidFill>
                <a:highlight>
                  <a:srgbClr val="1E1E1E"/>
                </a:highlight>
                <a:latin typeface="Courier New"/>
                <a:ea typeface="Courier New"/>
                <a:cs typeface="Courier New"/>
                <a:sym typeface="Courier New"/>
              </a:rPr>
              <a:t>false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name = </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initState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super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initState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autoLogIn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autoLogIn</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async</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SharedPreferences</a:t>
            </a:r>
            <a:r>
              <a:rPr lang="es" sz="1050">
                <a:solidFill>
                  <a:srgbClr val="D4D4D4"/>
                </a:solidFill>
                <a:highlight>
                  <a:srgbClr val="1E1E1E"/>
                </a:highlight>
                <a:latin typeface="Courier New"/>
                <a:ea typeface="Courier New"/>
                <a:cs typeface="Courier New"/>
                <a:sym typeface="Courier New"/>
              </a:rPr>
              <a:t> prefs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SharedPreferences</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getInstance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userId = prefs.</a:t>
            </a:r>
            <a:r>
              <a:rPr lang="es" sz="1050">
                <a:solidFill>
                  <a:srgbClr val="DCDCAA"/>
                </a:solidFill>
                <a:highlight>
                  <a:srgbClr val="1E1E1E"/>
                </a:highlight>
                <a:latin typeface="Courier New"/>
                <a:ea typeface="Courier New"/>
                <a:cs typeface="Courier New"/>
                <a:sym typeface="Courier New"/>
              </a:rPr>
              <a:t>getString</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'username'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(userId != </a:t>
            </a:r>
            <a:r>
              <a:rPr lang="es" sz="1050">
                <a:solidFill>
                  <a:srgbClr val="569CD6"/>
                </a:solidFill>
                <a:highlight>
                  <a:srgbClr val="1E1E1E"/>
                </a:highlight>
                <a:latin typeface="Courier New"/>
                <a:ea typeface="Courier New"/>
                <a:cs typeface="Courier New"/>
                <a:sym typeface="Courier New"/>
              </a:rPr>
              <a:t>null</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setState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isLoggedIn = </a:t>
            </a:r>
            <a:r>
              <a:rPr lang="es" sz="1050">
                <a:solidFill>
                  <a:srgbClr val="569CD6"/>
                </a:solidFill>
                <a:highlight>
                  <a:srgbClr val="1E1E1E"/>
                </a:highlight>
                <a:latin typeface="Courier New"/>
                <a:ea typeface="Courier New"/>
                <a:cs typeface="Courier New"/>
                <a:sym typeface="Courier New"/>
              </a:rPr>
              <a:t>true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name = userId;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Null</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logout</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async</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SharedPreferences</a:t>
            </a:r>
            <a:r>
              <a:rPr lang="es" sz="1050">
                <a:solidFill>
                  <a:srgbClr val="D4D4D4"/>
                </a:solidFill>
                <a:highlight>
                  <a:srgbClr val="1E1E1E"/>
                </a:highlight>
                <a:latin typeface="Courier New"/>
                <a:ea typeface="Courier New"/>
                <a:cs typeface="Courier New"/>
                <a:sym typeface="Courier New"/>
              </a:rPr>
              <a:t> prefs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SharedPreferences</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getInstance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prefs.</a:t>
            </a:r>
            <a:r>
              <a:rPr lang="es" sz="1050">
                <a:solidFill>
                  <a:srgbClr val="DCDCAA"/>
                </a:solidFill>
                <a:highlight>
                  <a:srgbClr val="1E1E1E"/>
                </a:highlight>
                <a:latin typeface="Courier New"/>
                <a:ea typeface="Courier New"/>
                <a:cs typeface="Courier New"/>
                <a:sym typeface="Courier New"/>
              </a:rPr>
              <a:t>setString</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'username'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null</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setState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name = </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isLoggedIn = </a:t>
            </a:r>
            <a:r>
              <a:rPr lang="es" sz="1050">
                <a:solidFill>
                  <a:srgbClr val="569CD6"/>
                </a:solidFill>
                <a:highlight>
                  <a:srgbClr val="1E1E1E"/>
                </a:highlight>
                <a:latin typeface="Courier New"/>
                <a:ea typeface="Courier New"/>
                <a:cs typeface="Courier New"/>
                <a:sym typeface="Courier New"/>
              </a:rPr>
              <a:t>false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Null</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loginUser</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async</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SharedPreferences</a:t>
            </a:r>
            <a:r>
              <a:rPr lang="es" sz="1050">
                <a:solidFill>
                  <a:srgbClr val="D4D4D4"/>
                </a:solidFill>
                <a:highlight>
                  <a:srgbClr val="1E1E1E"/>
                </a:highlight>
                <a:latin typeface="Courier New"/>
                <a:ea typeface="Courier New"/>
                <a:cs typeface="Courier New"/>
                <a:sym typeface="Courier New"/>
              </a:rPr>
              <a:t> prefs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SharedPreferences</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getInstance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prefs.</a:t>
            </a:r>
            <a:r>
              <a:rPr lang="es" sz="1050">
                <a:solidFill>
                  <a:srgbClr val="DCDCAA"/>
                </a:solidFill>
                <a:highlight>
                  <a:srgbClr val="1E1E1E"/>
                </a:highlight>
                <a:latin typeface="Courier New"/>
                <a:ea typeface="Courier New"/>
                <a:cs typeface="Courier New"/>
                <a:sym typeface="Courier New"/>
              </a:rPr>
              <a:t>setString</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'username'</a:t>
            </a:r>
            <a:r>
              <a:rPr lang="es" sz="1050">
                <a:solidFill>
                  <a:srgbClr val="D4D4D4"/>
                </a:solidFill>
                <a:highlight>
                  <a:srgbClr val="1E1E1E"/>
                </a:highlight>
                <a:latin typeface="Courier New"/>
                <a:ea typeface="Courier New"/>
                <a:cs typeface="Courier New"/>
                <a:sym typeface="Courier New"/>
              </a:rPr>
              <a:t>, nameController.text);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setState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name = nameController.text;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isLoggedIn = </a:t>
            </a:r>
            <a:r>
              <a:rPr lang="es" sz="1050">
                <a:solidFill>
                  <a:srgbClr val="569CD6"/>
                </a:solidFill>
                <a:highlight>
                  <a:srgbClr val="1E1E1E"/>
                </a:highlight>
                <a:latin typeface="Courier New"/>
                <a:ea typeface="Courier New"/>
                <a:cs typeface="Courier New"/>
                <a:sym typeface="Courier New"/>
              </a:rPr>
              <a:t>true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nameController.</a:t>
            </a:r>
            <a:r>
              <a:rPr lang="es" sz="1050">
                <a:solidFill>
                  <a:srgbClr val="DCDCAA"/>
                </a:solidFill>
                <a:highlight>
                  <a:srgbClr val="1E1E1E"/>
                </a:highlight>
                <a:latin typeface="Courier New"/>
                <a:ea typeface="Courier New"/>
                <a:cs typeface="Courier New"/>
                <a:sym typeface="Courier New"/>
              </a:rPr>
              <a:t>clear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Scafold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appBar: </a:t>
            </a:r>
            <a:r>
              <a:rPr lang="es" sz="1050">
                <a:solidFill>
                  <a:srgbClr val="4EC9B0"/>
                </a:solidFill>
                <a:highlight>
                  <a:srgbClr val="1E1E1E"/>
                </a:highlight>
                <a:latin typeface="Courier New"/>
                <a:ea typeface="Courier New"/>
                <a:cs typeface="Courier New"/>
                <a:sym typeface="Courier New"/>
              </a:rPr>
              <a:t>AppBar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'Auto Login Home Page'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a:t>
            </a:r>
            <a:r>
              <a:rPr lang="es" sz="1050">
                <a:solidFill>
                  <a:srgbClr val="4EC9B0"/>
                </a:solidFill>
                <a:highlight>
                  <a:srgbClr val="1E1E1E"/>
                </a:highlight>
                <a:latin typeface="Courier New"/>
                <a:ea typeface="Courier New"/>
                <a:cs typeface="Courier New"/>
                <a:sym typeface="Courier New"/>
              </a:rPr>
              <a:t>Center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Column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mainAxisAlignment: </a:t>
            </a:r>
            <a:r>
              <a:rPr lang="es" sz="1050">
                <a:solidFill>
                  <a:srgbClr val="4EC9B0"/>
                </a:solidFill>
                <a:highlight>
                  <a:srgbClr val="1E1E1E"/>
                </a:highlight>
                <a:latin typeface="Courier New"/>
                <a:ea typeface="Courier New"/>
                <a:cs typeface="Courier New"/>
                <a:sym typeface="Courier New"/>
              </a:rPr>
              <a:t>MainAxisAlignment</a:t>
            </a:r>
            <a:r>
              <a:rPr lang="es" sz="1050">
                <a:solidFill>
                  <a:srgbClr val="D4D4D4"/>
                </a:solidFill>
                <a:highlight>
                  <a:srgbClr val="1E1E1E"/>
                </a:highlight>
                <a:latin typeface="Courier New"/>
                <a:ea typeface="Courier New"/>
                <a:cs typeface="Courier New"/>
                <a:sym typeface="Courier New"/>
              </a:rPr>
              <a:t>.center,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children: &lt;</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!isLoggedIn ? </a:t>
            </a:r>
            <a:r>
              <a:rPr lang="es" sz="1050">
                <a:solidFill>
                  <a:srgbClr val="4EC9B0"/>
                </a:solidFill>
                <a:highlight>
                  <a:srgbClr val="1E1E1E"/>
                </a:highlight>
                <a:latin typeface="Courier New"/>
                <a:ea typeface="Courier New"/>
                <a:cs typeface="Courier New"/>
                <a:sym typeface="Courier New"/>
              </a:rPr>
              <a:t>TextField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textAlign: </a:t>
            </a:r>
            <a:r>
              <a:rPr lang="es" sz="1050">
                <a:solidFill>
                  <a:srgbClr val="4EC9B0"/>
                </a:solidFill>
                <a:highlight>
                  <a:srgbClr val="1E1E1E"/>
                </a:highlight>
                <a:latin typeface="Courier New"/>
                <a:ea typeface="Courier New"/>
                <a:cs typeface="Courier New"/>
                <a:sym typeface="Courier New"/>
              </a:rPr>
              <a:t>TextAlign</a:t>
            </a:r>
            <a:r>
              <a:rPr lang="es" sz="1050">
                <a:solidFill>
                  <a:srgbClr val="D4D4D4"/>
                </a:solidFill>
                <a:highlight>
                  <a:srgbClr val="1E1E1E"/>
                </a:highlight>
                <a:latin typeface="Courier New"/>
                <a:ea typeface="Courier New"/>
                <a:cs typeface="Courier New"/>
                <a:sym typeface="Courier New"/>
              </a:rPr>
              <a:t>.center,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controller: nameController,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decoration: </a:t>
            </a:r>
            <a:r>
              <a:rPr lang="es" sz="1050">
                <a:solidFill>
                  <a:srgbClr val="4EC9B0"/>
                </a:solidFill>
                <a:highlight>
                  <a:srgbClr val="1E1E1E"/>
                </a:highlight>
                <a:latin typeface="Courier New"/>
                <a:ea typeface="Courier New"/>
                <a:cs typeface="Courier New"/>
                <a:sym typeface="Courier New"/>
              </a:rPr>
              <a:t>InputDecoration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border: </a:t>
            </a:r>
            <a:r>
              <a:rPr lang="es" sz="1050">
                <a:solidFill>
                  <a:srgbClr val="4EC9B0"/>
                </a:solidFill>
                <a:highlight>
                  <a:srgbClr val="1E1E1E"/>
                </a:highlight>
                <a:latin typeface="Courier New"/>
                <a:ea typeface="Courier New"/>
                <a:cs typeface="Courier New"/>
                <a:sym typeface="Courier New"/>
              </a:rPr>
              <a:t>InputBorder</a:t>
            </a:r>
            <a:r>
              <a:rPr lang="es" sz="1050">
                <a:solidFill>
                  <a:srgbClr val="D4D4D4"/>
                </a:solidFill>
                <a:highlight>
                  <a:srgbClr val="1E1E1E"/>
                </a:highlight>
                <a:latin typeface="Courier New"/>
                <a:ea typeface="Courier New"/>
                <a:cs typeface="Courier New"/>
                <a:sym typeface="Courier New"/>
              </a:rPr>
              <a:t>.none,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hintText: </a:t>
            </a:r>
            <a:r>
              <a:rPr lang="es" sz="1050">
                <a:solidFill>
                  <a:srgbClr val="CE9178"/>
                </a:solidFill>
                <a:highlight>
                  <a:srgbClr val="1E1E1E"/>
                </a:highlight>
                <a:latin typeface="Courier New"/>
                <a:ea typeface="Courier New"/>
                <a:cs typeface="Courier New"/>
                <a:sym typeface="Courier New"/>
              </a:rPr>
              <a:t>'Please enter your name'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'You are logged in as $</a:t>
            </a:r>
            <a:r>
              <a:rPr lang="es" sz="1050">
                <a:solidFill>
                  <a:srgbClr val="9CDCFE"/>
                </a:solidFill>
                <a:highlight>
                  <a:srgbClr val="1E1E1E"/>
                </a:highlight>
                <a:latin typeface="Courier New"/>
                <a:ea typeface="Courier New"/>
                <a:cs typeface="Courier New"/>
                <a:sym typeface="Courier New"/>
              </a:rPr>
              <a:t>name</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SizedBox</a:t>
            </a:r>
            <a:r>
              <a:rPr lang="es" sz="1050">
                <a:solidFill>
                  <a:srgbClr val="D4D4D4"/>
                </a:solidFill>
                <a:highlight>
                  <a:srgbClr val="1E1E1E"/>
                </a:highlight>
                <a:latin typeface="Courier New"/>
                <a:ea typeface="Courier New"/>
                <a:cs typeface="Courier New"/>
                <a:sym typeface="Courier New"/>
              </a:rPr>
              <a:t>(height: </a:t>
            </a:r>
            <a:r>
              <a:rPr lang="es" sz="1050">
                <a:solidFill>
                  <a:srgbClr val="B5CEA8"/>
                </a:solidFill>
                <a:highlight>
                  <a:srgbClr val="1E1E1E"/>
                </a:highlight>
                <a:latin typeface="Courier New"/>
                <a:ea typeface="Courier New"/>
                <a:cs typeface="Courier New"/>
                <a:sym typeface="Courier New"/>
              </a:rPr>
              <a:t>10.0</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RaisedButton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onPressed: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isLoggedIn ? </a:t>
            </a:r>
            <a:r>
              <a:rPr lang="es" sz="1050">
                <a:solidFill>
                  <a:srgbClr val="DCDCAA"/>
                </a:solidFill>
                <a:highlight>
                  <a:srgbClr val="1E1E1E"/>
                </a:highlight>
                <a:latin typeface="Courier New"/>
                <a:ea typeface="Courier New"/>
                <a:cs typeface="Courier New"/>
                <a:sym typeface="Courier New"/>
              </a:rPr>
              <a:t>logout</a:t>
            </a:r>
            <a:r>
              <a:rPr lang="es" sz="1050">
                <a:solidFill>
                  <a:srgbClr val="D4D4D4"/>
                </a:solidFill>
                <a:highlight>
                  <a:srgbClr val="1E1E1E"/>
                </a:highlight>
                <a:latin typeface="Courier New"/>
                <a:ea typeface="Courier New"/>
                <a:cs typeface="Courier New"/>
                <a:sym typeface="Courier New"/>
              </a:rPr>
              <a:t>() : </a:t>
            </a:r>
            <a:r>
              <a:rPr lang="es" sz="1050">
                <a:solidFill>
                  <a:srgbClr val="DCDCAA"/>
                </a:solidFill>
                <a:highlight>
                  <a:srgbClr val="1E1E1E"/>
                </a:highlight>
                <a:latin typeface="Courier New"/>
                <a:ea typeface="Courier New"/>
                <a:cs typeface="Courier New"/>
                <a:sym typeface="Courier New"/>
              </a:rPr>
              <a:t>loginUser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isLoggedIn ?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'logout'</a:t>
            </a:r>
            <a:r>
              <a:rPr lang="es" sz="1050">
                <a:solidFill>
                  <a:srgbClr val="D4D4D4"/>
                </a:solidFill>
                <a:highlight>
                  <a:srgbClr val="1E1E1E"/>
                </a:highlight>
                <a:latin typeface="Courier New"/>
                <a:ea typeface="Courier New"/>
                <a:cs typeface="Courier New"/>
                <a:sym typeface="Courier New"/>
              </a:rPr>
              <a:t>) :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'Login'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87" name="Google Shape;187;ged7bf3b269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d7bf3b269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ed7bf3b269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9.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gf246151368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13</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Almacenamiento</a:t>
            </a:r>
            <a:r>
              <a:rPr b="1" lang="es" sz="3500">
                <a:solidFill>
                  <a:srgbClr val="E83464"/>
                </a:solidFill>
              </a:rPr>
              <a:t> local</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del almacenamiento de variables basado en shared prefs</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a:t>
            </a:r>
            <a:r>
              <a:rPr lang="es">
                <a:solidFill>
                  <a:srgbClr val="3D63AB"/>
                </a:solidFill>
              </a:rPr>
              <a:t>conceptos</a:t>
            </a:r>
            <a:r>
              <a:rPr lang="es">
                <a:solidFill>
                  <a:srgbClr val="3D63AB"/>
                </a:solidFill>
              </a:rPr>
              <a:t> de bases de datos no </a:t>
            </a:r>
            <a:r>
              <a:rPr lang="es">
                <a:solidFill>
                  <a:srgbClr val="3D63AB"/>
                </a:solidFill>
              </a:rPr>
              <a:t>relacionales</a:t>
            </a:r>
            <a:r>
              <a:rPr lang="es">
                <a:solidFill>
                  <a:srgbClr val="3D63AB"/>
                </a:solidFill>
              </a:rPr>
              <a:t> de la librería Hive</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c8e3d99fe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Local storage</a:t>
            </a:r>
            <a:endParaRPr b="1">
              <a:solidFill>
                <a:srgbClr val="E83464"/>
              </a:solidFill>
            </a:endParaRPr>
          </a:p>
        </p:txBody>
      </p:sp>
      <p:sp>
        <p:nvSpPr>
          <p:cNvPr id="162" name="Google Shape;162;gec8e3d99fe_0_2"/>
          <p:cNvSpPr txBox="1"/>
          <p:nvPr>
            <p:ph idx="4294967295" type="body"/>
          </p:nvPr>
        </p:nvSpPr>
        <p:spPr>
          <a:xfrm>
            <a:off x="870550" y="1724375"/>
            <a:ext cx="6907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A veces, solo hay algunas cosas que deben almacenarse localmente en su aplicación. Fechas, valores, números, etc. Afortunadamente, Flutter tiene un paquete (Shared_Preferences) que </a:t>
            </a:r>
            <a:r>
              <a:rPr lang="es" sz="1400">
                <a:solidFill>
                  <a:srgbClr val="3C63AB"/>
                </a:solidFill>
              </a:rPr>
              <a:t>maneja</a:t>
            </a:r>
            <a:r>
              <a:rPr lang="es" sz="1400">
                <a:solidFill>
                  <a:srgbClr val="3C63AB"/>
                </a:solidFill>
              </a:rPr>
              <a:t> esto para dispositivos Android e iOS sin necesidad de configuraciones especiales.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 importante tener en cuenta que no debe almacenar datos críticos localmente. Todos los datos importantes y críticos deben almacenarse en un backend de su elección. Shared_Preferences está destinado a almacenar datos simples.</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d7bf3b269_0_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Shared Preferences</a:t>
            </a:r>
            <a:endParaRPr b="1">
              <a:solidFill>
                <a:srgbClr val="E83464"/>
              </a:solidFill>
            </a:endParaRPr>
          </a:p>
        </p:txBody>
      </p:sp>
      <p:sp>
        <p:nvSpPr>
          <p:cNvPr id="168" name="Google Shape;168;ged7bf3b269_0_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a:solidFill>
                  <a:srgbClr val="3C63AB"/>
                </a:solidFill>
              </a:rPr>
              <a:t>Es una </a:t>
            </a:r>
            <a:r>
              <a:rPr lang="es">
                <a:solidFill>
                  <a:srgbClr val="3C63AB"/>
                </a:solidFill>
              </a:rPr>
              <a:t>librería</a:t>
            </a:r>
            <a:r>
              <a:rPr lang="es">
                <a:solidFill>
                  <a:srgbClr val="3C63AB"/>
                </a:solidFill>
              </a:rPr>
              <a:t> desarrollada </a:t>
            </a:r>
            <a:r>
              <a:rPr lang="es">
                <a:solidFill>
                  <a:srgbClr val="3C63AB"/>
                </a:solidFill>
              </a:rPr>
              <a:t>para</a:t>
            </a:r>
            <a:r>
              <a:rPr lang="es">
                <a:solidFill>
                  <a:srgbClr val="3C63AB"/>
                </a:solidFill>
              </a:rPr>
              <a:t> flutter la cual el uso principal es guardar las preferencias de los usuarios, configuraciones, tal vez datos (si no es muy grande) para que la próxima vez que la aplicación sea lanzada, estas piezas de información podrían ser recibidas y usadas.</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Para poder usarla, debemos instalarla </a:t>
            </a:r>
            <a:r>
              <a:rPr lang="es">
                <a:solidFill>
                  <a:srgbClr val="3C63AB"/>
                </a:solidFill>
              </a:rPr>
              <a:t>mediante</a:t>
            </a:r>
            <a:r>
              <a:rPr lang="es">
                <a:solidFill>
                  <a:srgbClr val="3C63AB"/>
                </a:solidFill>
              </a:rPr>
              <a:t> este comando:</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latin typeface="Courier New"/>
                <a:ea typeface="Courier New"/>
                <a:cs typeface="Courier New"/>
                <a:sym typeface="Courier New"/>
              </a:rPr>
              <a:t>    </a:t>
            </a:r>
            <a:endParaRPr>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a:solidFill>
                  <a:srgbClr val="3C63AB"/>
                </a:solidFill>
              </a:rPr>
              <a:t>Esto agregará una línea al pubspec.yaml de su paquete (y ejecutará un implícito dart pub get).</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Ahora en tu código de Dart, puedes usar:</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latin typeface="Courier New"/>
              <a:ea typeface="Courier New"/>
              <a:cs typeface="Courier New"/>
              <a:sym typeface="Courier New"/>
            </a:endParaRPr>
          </a:p>
          <a:p>
            <a:pPr indent="0" lvl="0" marL="457200" rtl="0" algn="just">
              <a:lnSpc>
                <a:spcPct val="90000"/>
              </a:lnSpc>
              <a:spcBef>
                <a:spcPts val="600"/>
              </a:spcBef>
              <a:spcAft>
                <a:spcPts val="0"/>
              </a:spcAft>
              <a:buNone/>
            </a:pPr>
            <a:r>
              <a:t/>
            </a:r>
            <a:endParaRPr>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45720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pic>
        <p:nvPicPr>
          <p:cNvPr id="169" name="Google Shape;169;ged7bf3b269_0_3"/>
          <p:cNvPicPr preferRelativeResize="0"/>
          <p:nvPr/>
        </p:nvPicPr>
        <p:blipFill>
          <a:blip r:embed="rId4">
            <a:alphaModFix/>
          </a:blip>
          <a:stretch>
            <a:fillRect/>
          </a:stretch>
        </p:blipFill>
        <p:spPr>
          <a:xfrm>
            <a:off x="3278638" y="2858750"/>
            <a:ext cx="2586724" cy="472850"/>
          </a:xfrm>
          <a:prstGeom prst="rect">
            <a:avLst/>
          </a:prstGeom>
          <a:noFill/>
          <a:ln>
            <a:noFill/>
          </a:ln>
        </p:spPr>
      </p:pic>
      <p:pic>
        <p:nvPicPr>
          <p:cNvPr id="170" name="Google Shape;170;ged7bf3b269_0_3"/>
          <p:cNvPicPr preferRelativeResize="0"/>
          <p:nvPr/>
        </p:nvPicPr>
        <p:blipFill>
          <a:blip r:embed="rId5">
            <a:alphaModFix/>
          </a:blip>
          <a:stretch>
            <a:fillRect/>
          </a:stretch>
        </p:blipFill>
        <p:spPr>
          <a:xfrm>
            <a:off x="1913710" y="3918649"/>
            <a:ext cx="5316579" cy="61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ged7bf3b269_0_1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Shared Preferences</a:t>
            </a:r>
            <a:endParaRPr b="1">
              <a:solidFill>
                <a:srgbClr val="E83464"/>
              </a:solidFill>
            </a:endParaRPr>
          </a:p>
        </p:txBody>
      </p:sp>
      <p:sp>
        <p:nvSpPr>
          <p:cNvPr id="176" name="Google Shape;176;ged7bf3b269_0_19"/>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En un ejemplo </a:t>
            </a:r>
            <a:r>
              <a:rPr lang="es" sz="1400">
                <a:solidFill>
                  <a:srgbClr val="3C63AB"/>
                </a:solidFill>
              </a:rPr>
              <a:t>práctico</a:t>
            </a:r>
            <a:r>
              <a:rPr lang="es" sz="1400">
                <a:solidFill>
                  <a:srgbClr val="3C63AB"/>
                </a:solidFill>
              </a:rPr>
              <a:t> y sencillo  haremos un login, para estos usaremos  un autologin. En el main.dart haremos esto:</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Primero importamos shared_preferences.</a:t>
            </a:r>
            <a:endParaRPr sz="1400">
              <a:solidFill>
                <a:srgbClr val="3C63AB"/>
              </a:solidFill>
            </a:endParaRPr>
          </a:p>
          <a:p>
            <a:pPr indent="0" lvl="0" marL="13716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In initState llamamos autoLogin para renderizar la interfaz de usuario correcta.</a:t>
            </a:r>
            <a:endParaRPr sz="1400">
              <a:solidFill>
                <a:srgbClr val="3C63AB"/>
              </a:solidFill>
            </a:endParaRPr>
          </a:p>
          <a:p>
            <a:pPr indent="0" lvl="0" marL="13716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Tenemos loginUser y logout para almacenar y eliminar nuestro username.</a:t>
            </a:r>
            <a:endParaRPr sz="1400">
              <a:solidFill>
                <a:srgbClr val="3C63AB"/>
              </a:solidFill>
            </a:endParaRPr>
          </a:p>
          <a:p>
            <a:pPr indent="0" lvl="0" marL="13716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Tenemos name y isLoggedIn como nuestras variables de estado para reaccionar</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          a los cambios.</a:t>
            </a:r>
            <a:endParaRPr sz="1400">
              <a:solidFill>
                <a:srgbClr val="3C63AB"/>
              </a:solidFill>
            </a:endParaRPr>
          </a:p>
          <a:p>
            <a:pPr indent="0" lvl="0" marL="1371600" rtl="0" algn="just">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ged7bf3b269_0_2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Shared Preferences</a:t>
            </a:r>
            <a:endParaRPr b="1">
              <a:solidFill>
                <a:srgbClr val="E83464"/>
              </a:solidFill>
            </a:endParaRPr>
          </a:p>
        </p:txBody>
      </p:sp>
      <p:sp>
        <p:nvSpPr>
          <p:cNvPr id="182" name="Google Shape;182;ged7bf3b269_0_25"/>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183" name="Google Shape;183;ged7bf3b269_0_25"/>
          <p:cNvPicPr preferRelativeResize="0"/>
          <p:nvPr/>
        </p:nvPicPr>
        <p:blipFill>
          <a:blip r:embed="rId4">
            <a:alphaModFix/>
          </a:blip>
          <a:stretch>
            <a:fillRect/>
          </a:stretch>
        </p:blipFill>
        <p:spPr>
          <a:xfrm>
            <a:off x="2149275" y="1666325"/>
            <a:ext cx="1574026" cy="3148073"/>
          </a:xfrm>
          <a:prstGeom prst="rect">
            <a:avLst/>
          </a:prstGeom>
          <a:noFill/>
          <a:ln>
            <a:noFill/>
          </a:ln>
        </p:spPr>
      </p:pic>
      <p:pic>
        <p:nvPicPr>
          <p:cNvPr id="184" name="Google Shape;184;ged7bf3b269_0_25"/>
          <p:cNvPicPr preferRelativeResize="0"/>
          <p:nvPr/>
        </p:nvPicPr>
        <p:blipFill>
          <a:blip r:embed="rId5">
            <a:alphaModFix/>
          </a:blip>
          <a:stretch>
            <a:fillRect/>
          </a:stretch>
        </p:blipFill>
        <p:spPr>
          <a:xfrm>
            <a:off x="4419525" y="1636150"/>
            <a:ext cx="1604188" cy="32084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8" name="Shape 188"/>
        <p:cNvGrpSpPr/>
        <p:nvPr/>
      </p:nvGrpSpPr>
      <p:grpSpPr>
        <a:xfrm>
          <a:off x="0" y="0"/>
          <a:ext cx="0" cy="0"/>
          <a:chOff x="0" y="0"/>
          <a:chExt cx="0" cy="0"/>
        </a:xfrm>
      </p:grpSpPr>
      <p:pic>
        <p:nvPicPr>
          <p:cNvPr id="189" name="Google Shape;189;ged7bf3b269_0_12"/>
          <p:cNvPicPr preferRelativeResize="0"/>
          <p:nvPr/>
        </p:nvPicPr>
        <p:blipFill>
          <a:blip r:embed="rId4">
            <a:alphaModFix/>
          </a:blip>
          <a:stretch>
            <a:fillRect/>
          </a:stretch>
        </p:blipFill>
        <p:spPr>
          <a:xfrm>
            <a:off x="954800" y="152400"/>
            <a:ext cx="3099132" cy="4838700"/>
          </a:xfrm>
          <a:prstGeom prst="rect">
            <a:avLst/>
          </a:prstGeom>
          <a:noFill/>
          <a:ln>
            <a:noFill/>
          </a:ln>
        </p:spPr>
      </p:pic>
      <p:pic>
        <p:nvPicPr>
          <p:cNvPr id="190" name="Google Shape;190;ged7bf3b269_0_12"/>
          <p:cNvPicPr preferRelativeResize="0"/>
          <p:nvPr/>
        </p:nvPicPr>
        <p:blipFill>
          <a:blip r:embed="rId5">
            <a:alphaModFix/>
          </a:blip>
          <a:stretch>
            <a:fillRect/>
          </a:stretch>
        </p:blipFill>
        <p:spPr>
          <a:xfrm>
            <a:off x="4206332" y="152400"/>
            <a:ext cx="3355178"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ged7bf3b269_0_3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Shared Preferences</a:t>
            </a:r>
            <a:endParaRPr b="1">
              <a:solidFill>
                <a:srgbClr val="E83464"/>
              </a:solidFill>
            </a:endParaRPr>
          </a:p>
        </p:txBody>
      </p:sp>
      <p:sp>
        <p:nvSpPr>
          <p:cNvPr id="196" name="Google Shape;196;ged7bf3b269_0_32"/>
          <p:cNvSpPr txBox="1"/>
          <p:nvPr>
            <p:ph idx="4294967295" type="body"/>
          </p:nvPr>
        </p:nvSpPr>
        <p:spPr>
          <a:xfrm>
            <a:off x="870550" y="1724375"/>
            <a:ext cx="6818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7500" lvl="0" marL="914400" rtl="0" algn="just">
              <a:lnSpc>
                <a:spcPct val="90000"/>
              </a:lnSpc>
              <a:spcBef>
                <a:spcPts val="600"/>
              </a:spcBef>
              <a:spcAft>
                <a:spcPts val="0"/>
              </a:spcAft>
              <a:buClr>
                <a:srgbClr val="3C63AB"/>
              </a:buClr>
              <a:buSzPts val="1400"/>
              <a:buChar char="●"/>
            </a:pPr>
            <a:r>
              <a:rPr lang="es" sz="1400">
                <a:solidFill>
                  <a:srgbClr val="3C63AB"/>
                </a:solidFill>
              </a:rPr>
              <a:t>Intenta iniciar sesión con un nombre</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endParaRPr>
          </a:p>
          <a:p>
            <a:pPr indent="-317500" lvl="0" marL="914400" rtl="0" algn="just">
              <a:lnSpc>
                <a:spcPct val="90000"/>
              </a:lnSpc>
              <a:spcBef>
                <a:spcPts val="600"/>
              </a:spcBef>
              <a:spcAft>
                <a:spcPts val="0"/>
              </a:spcAft>
              <a:buClr>
                <a:srgbClr val="3C63AB"/>
              </a:buClr>
              <a:buSzPts val="1400"/>
              <a:buChar char="●"/>
            </a:pPr>
            <a:r>
              <a:rPr lang="es" sz="1400">
                <a:solidFill>
                  <a:srgbClr val="3C63AB"/>
                </a:solidFill>
              </a:rPr>
              <a:t>Mata la aplicación</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endParaRPr>
          </a:p>
          <a:p>
            <a:pPr indent="-317500" lvl="0" marL="914400" rtl="0" algn="just">
              <a:lnSpc>
                <a:spcPct val="90000"/>
              </a:lnSpc>
              <a:spcBef>
                <a:spcPts val="600"/>
              </a:spcBef>
              <a:spcAft>
                <a:spcPts val="0"/>
              </a:spcAft>
              <a:buClr>
                <a:srgbClr val="3C63AB"/>
              </a:buClr>
              <a:buSzPts val="1400"/>
              <a:buChar char="●"/>
            </a:pPr>
            <a:r>
              <a:rPr lang="es" sz="1400">
                <a:solidFill>
                  <a:srgbClr val="3C63AB"/>
                </a:solidFill>
              </a:rPr>
              <a:t>Reinicia la aplicación</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endParaRPr>
          </a:p>
          <a:p>
            <a:pPr indent="-317500" lvl="0" marL="914400" rtl="0" algn="just">
              <a:lnSpc>
                <a:spcPct val="90000"/>
              </a:lnSpc>
              <a:spcBef>
                <a:spcPts val="600"/>
              </a:spcBef>
              <a:spcAft>
                <a:spcPts val="0"/>
              </a:spcAft>
              <a:buClr>
                <a:srgbClr val="3C63AB"/>
              </a:buClr>
              <a:buSzPts val="1400"/>
              <a:buChar char="●"/>
            </a:pPr>
            <a:r>
              <a:rPr lang="es" sz="1400">
                <a:solidFill>
                  <a:srgbClr val="3C63AB"/>
                </a:solidFill>
              </a:rPr>
              <a:t>Ahora debería mostrar el último nombre que inició sesión</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Esta es una implementación muy simple de cómo podemos aprovechar este paquete para ayudarnos a mantener el almacenamiento local en nuestras aplicaciones.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