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Uz2nuQL5LoMQuawB6AsaVhOuN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e8943ef3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ee8943ef34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246b92923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f246b929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246b9292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f246b92923_0_1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8e455d77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f8e455d77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246b9292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f246b92923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e455d77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f8e455d77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e455d7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f8e455d771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8e455d7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f8e455d771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246b92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gf246b929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46b92923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f246b929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8e3d99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c8e3d99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e8943ef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ee8943ef3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e8943ef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ee8943ef34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e8943ef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ee8943ef34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e8943ef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ee8943ef34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9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20" name="Google Shape;120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24" name="Google Shape;124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4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31" name="Google Shape;1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2" name="Google Shape;132;p5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5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9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3" name="Google Shape;33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5" name="Google Shape;55;p4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0" name="Google Shape;60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2"/>
          <p:cNvGrpSpPr/>
          <p:nvPr/>
        </p:nvGrpSpPr>
        <p:grpSpPr>
          <a:xfrm>
            <a:off x="5886352" y="1243"/>
            <a:ext cx="3257447" cy="1261514"/>
            <a:chOff x="6917201" y="0"/>
            <a:chExt cx="2227777" cy="863400"/>
          </a:xfrm>
        </p:grpSpPr>
        <p:sp>
          <p:nvSpPr>
            <p:cNvPr id="64" name="Google Shape;64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2" name="Google Shape;7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3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6" name="Google Shape;7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hyperlink" Target="https://pub.dev/packages/workmanag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hyperlink" Target="https://pub.dev/packages/flutter_local_notifications" TargetMode="Externa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IV B: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e8943ef34_0_91"/>
          <p:cNvSpPr txBox="1"/>
          <p:nvPr>
            <p:ph type="title"/>
          </p:nvPr>
        </p:nvSpPr>
        <p:spPr>
          <a:xfrm>
            <a:off x="828875" y="1006650"/>
            <a:ext cx="7566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Notificaciones: mostrar una </a:t>
            </a:r>
            <a:r>
              <a:rPr b="1" lang="es">
                <a:solidFill>
                  <a:srgbClr val="E83464"/>
                </a:solidFill>
              </a:rPr>
              <a:t>notificación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02" name="Google Shape;202;gee8943ef34_0_91"/>
          <p:cNvSpPr txBox="1"/>
          <p:nvPr>
            <p:ph idx="4294967295" type="body"/>
          </p:nvPr>
        </p:nvSpPr>
        <p:spPr>
          <a:xfrm>
            <a:off x="889600" y="1702175"/>
            <a:ext cx="7169700" cy="8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63AB"/>
                </a:solidFill>
              </a:rPr>
              <a:t>Posteriormente, se usa el canal creado para mostrar la </a:t>
            </a:r>
            <a:r>
              <a:rPr lang="es">
                <a:solidFill>
                  <a:srgbClr val="3D63AB"/>
                </a:solidFill>
              </a:rPr>
              <a:t>notificación</a:t>
            </a:r>
            <a:r>
              <a:rPr lang="es">
                <a:solidFill>
                  <a:srgbClr val="3D63AB"/>
                </a:solidFill>
              </a:rPr>
              <a:t> </a:t>
            </a:r>
            <a:r>
              <a:rPr lang="es">
                <a:solidFill>
                  <a:srgbClr val="3D63AB"/>
                </a:solidFill>
              </a:rPr>
              <a:t>también</a:t>
            </a:r>
            <a:r>
              <a:rPr lang="es">
                <a:solidFill>
                  <a:srgbClr val="3D63AB"/>
                </a:solidFill>
              </a:rPr>
              <a:t> haciendo uso del plugin que se </a:t>
            </a:r>
            <a:r>
              <a:rPr lang="es">
                <a:solidFill>
                  <a:srgbClr val="3D63AB"/>
                </a:solidFill>
              </a:rPr>
              <a:t>inicializó</a:t>
            </a:r>
            <a:r>
              <a:rPr lang="es">
                <a:solidFill>
                  <a:srgbClr val="3D63AB"/>
                </a:solidFill>
              </a:rPr>
              <a:t> en un principio:</a:t>
            </a:r>
            <a:endParaRPr>
              <a:solidFill>
                <a:srgbClr val="3D63A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3" name="Google Shape;203;gee8943ef34_0_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750" y="2231600"/>
            <a:ext cx="3708502" cy="13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ee8943ef34_0_91"/>
          <p:cNvSpPr txBox="1"/>
          <p:nvPr>
            <p:ph idx="4294967295" type="body"/>
          </p:nvPr>
        </p:nvSpPr>
        <p:spPr>
          <a:xfrm>
            <a:off x="889600" y="3773400"/>
            <a:ext cx="7955700" cy="1273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D63AB"/>
                </a:solidFill>
              </a:rPr>
              <a:t>Los </a:t>
            </a:r>
            <a:r>
              <a:rPr lang="es" sz="1200">
                <a:solidFill>
                  <a:srgbClr val="3D63AB"/>
                </a:solidFill>
              </a:rPr>
              <a:t>parámetros</a:t>
            </a:r>
            <a:r>
              <a:rPr lang="es" sz="1200">
                <a:solidFill>
                  <a:srgbClr val="3D63AB"/>
                </a:solidFill>
              </a:rPr>
              <a:t> de show() son:</a:t>
            </a:r>
            <a:endParaRPr sz="1200">
              <a:solidFill>
                <a:srgbClr val="3D63AB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200"/>
              <a:buChar char="●"/>
            </a:pPr>
            <a:r>
              <a:rPr lang="es" sz="1200">
                <a:solidFill>
                  <a:srgbClr val="3D63AB"/>
                </a:solidFill>
              </a:rPr>
              <a:t>id : Identificador de la notificación.</a:t>
            </a:r>
            <a:endParaRPr sz="1200">
              <a:solidFill>
                <a:srgbClr val="3D63AB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63AB"/>
              </a:buClr>
              <a:buSzPts val="1200"/>
              <a:buChar char="●"/>
            </a:pPr>
            <a:r>
              <a:rPr lang="es" sz="1200">
                <a:solidFill>
                  <a:srgbClr val="3D63AB"/>
                </a:solidFill>
              </a:rPr>
              <a:t>título : Título de la notificación.</a:t>
            </a:r>
            <a:endParaRPr sz="1200">
              <a:solidFill>
                <a:srgbClr val="3D63AB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63AB"/>
              </a:buClr>
              <a:buSzPts val="1200"/>
              <a:buChar char="●"/>
            </a:pPr>
            <a:r>
              <a:rPr lang="es" sz="1200">
                <a:solidFill>
                  <a:srgbClr val="3D63AB"/>
                </a:solidFill>
              </a:rPr>
              <a:t>cuerpo : Contenido de la </a:t>
            </a:r>
            <a:r>
              <a:rPr lang="es" sz="1200">
                <a:solidFill>
                  <a:srgbClr val="3D63AB"/>
                </a:solidFill>
              </a:rPr>
              <a:t>notificación</a:t>
            </a:r>
            <a:r>
              <a:rPr lang="es" sz="1200">
                <a:solidFill>
                  <a:srgbClr val="3D63AB"/>
                </a:solidFill>
              </a:rPr>
              <a:t>.</a:t>
            </a:r>
            <a:endParaRPr sz="1200">
              <a:solidFill>
                <a:srgbClr val="3D63AB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63AB"/>
              </a:buClr>
              <a:buSzPts val="1200"/>
              <a:buChar char="●"/>
            </a:pPr>
            <a:r>
              <a:rPr lang="es" sz="1200">
                <a:solidFill>
                  <a:srgbClr val="3D63AB"/>
                </a:solidFill>
              </a:rPr>
              <a:t>details: Canal creado previamente.</a:t>
            </a:r>
            <a:endParaRPr sz="1200"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D63A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246b92923_0_11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700">
                <a:solidFill>
                  <a:srgbClr val="E83464"/>
                </a:solidFill>
              </a:rPr>
              <a:t>Tareas en segundo plano</a:t>
            </a:r>
            <a:endParaRPr b="1"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f246b92923_0_11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46b92923_0_151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Segundo plano 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16" name="Google Shape;216;gf246b92923_0_151"/>
          <p:cNvSpPr txBox="1"/>
          <p:nvPr>
            <p:ph idx="4294967295" type="body"/>
          </p:nvPr>
        </p:nvSpPr>
        <p:spPr>
          <a:xfrm>
            <a:off x="870550" y="1724375"/>
            <a:ext cx="7240800" cy="237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</a:rPr>
              <a:t>Una tarea en segundo plano representa </a:t>
            </a:r>
            <a:r>
              <a:rPr lang="es" sz="1400">
                <a:solidFill>
                  <a:srgbClr val="3C63AB"/>
                </a:solidFill>
              </a:rPr>
              <a:t>líneas</a:t>
            </a:r>
            <a:r>
              <a:rPr lang="es" sz="1400">
                <a:solidFill>
                  <a:srgbClr val="3C63AB"/>
                </a:solidFill>
              </a:rPr>
              <a:t> de </a:t>
            </a:r>
            <a:r>
              <a:rPr lang="es" sz="1400">
                <a:solidFill>
                  <a:srgbClr val="3C63AB"/>
                </a:solidFill>
              </a:rPr>
              <a:t>código</a:t>
            </a:r>
            <a:r>
              <a:rPr lang="es" sz="1400">
                <a:solidFill>
                  <a:srgbClr val="3C63AB"/>
                </a:solidFill>
              </a:rPr>
              <a:t> que </a:t>
            </a:r>
            <a:r>
              <a:rPr lang="es" sz="1400">
                <a:solidFill>
                  <a:srgbClr val="3C63AB"/>
                </a:solidFill>
              </a:rPr>
              <a:t>serán</a:t>
            </a:r>
            <a:r>
              <a:rPr lang="es" sz="1400">
                <a:solidFill>
                  <a:srgbClr val="3C63AB"/>
                </a:solidFill>
              </a:rPr>
              <a:t> ejecutadas por fuera del flujo normal de la </a:t>
            </a:r>
            <a:r>
              <a:rPr lang="es" sz="1400">
                <a:solidFill>
                  <a:srgbClr val="3C63AB"/>
                </a:solidFill>
              </a:rPr>
              <a:t>aplicación</a:t>
            </a:r>
            <a:r>
              <a:rPr lang="es" sz="1400">
                <a:solidFill>
                  <a:srgbClr val="3C63AB"/>
                </a:solidFill>
              </a:rPr>
              <a:t>, en Flutter estas tareas no comparten recursos directamente con la </a:t>
            </a:r>
            <a:r>
              <a:rPr lang="es" sz="1400">
                <a:solidFill>
                  <a:srgbClr val="3C63AB"/>
                </a:solidFill>
              </a:rPr>
              <a:t>ejecución</a:t>
            </a:r>
            <a:r>
              <a:rPr lang="es" sz="1400">
                <a:solidFill>
                  <a:srgbClr val="3C63AB"/>
                </a:solidFill>
              </a:rPr>
              <a:t> de la </a:t>
            </a:r>
            <a:r>
              <a:rPr lang="es" sz="1400">
                <a:solidFill>
                  <a:srgbClr val="3C63AB"/>
                </a:solidFill>
              </a:rPr>
              <a:t>aplicación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</a:rPr>
              <a:t>Para establecer tareas en segundo plano de manera relativamente sencilla dentro de Flutter se usa la </a:t>
            </a:r>
            <a:r>
              <a:rPr lang="es" sz="1400">
                <a:solidFill>
                  <a:srgbClr val="3C63AB"/>
                </a:solidFill>
              </a:rPr>
              <a:t>dependencia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WorkManager</a:t>
            </a:r>
            <a:r>
              <a:rPr lang="es" sz="1400">
                <a:solidFill>
                  <a:srgbClr val="3C63AB"/>
                </a:solidFill>
              </a:rPr>
              <a:t>. WorkManager permite establecer las tareas independiente de la plataforma, adaptándolas de manera automatizada a la plataforma en la que se esté ejecutando.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8e455d771_0_18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Segundo plano 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22" name="Google Shape;222;gf8e455d771_0_18"/>
          <p:cNvSpPr txBox="1"/>
          <p:nvPr>
            <p:ph idx="4294967295" type="body"/>
          </p:nvPr>
        </p:nvSpPr>
        <p:spPr>
          <a:xfrm>
            <a:off x="870550" y="1724375"/>
            <a:ext cx="7240800" cy="147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</a:rPr>
              <a:t>Para agregar WorkManager al proyecto se utiliza el comando: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</a:rPr>
              <a:t>Posteriormente se debe verificar que se haya agregado correctamente:</a:t>
            </a:r>
            <a:endParaRPr sz="1400">
              <a:solidFill>
                <a:srgbClr val="3C63AB"/>
              </a:solidFill>
            </a:endParaRPr>
          </a:p>
        </p:txBody>
      </p:sp>
      <p:pic>
        <p:nvPicPr>
          <p:cNvPr id="223" name="Google Shape;223;gf8e455d77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599" y="3690925"/>
            <a:ext cx="1986499" cy="7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f8e455d771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400" y="2182800"/>
            <a:ext cx="2560901" cy="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246b92923_0_17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83464"/>
                </a:solidFill>
              </a:rPr>
              <a:t>Complemento Flutter WorkManager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30" name="Google Shape;230;gf246b92923_0_172"/>
          <p:cNvSpPr txBox="1"/>
          <p:nvPr>
            <p:ph idx="4294967295" type="body"/>
          </p:nvPr>
        </p:nvSpPr>
        <p:spPr>
          <a:xfrm>
            <a:off x="870550" y="1724375"/>
            <a:ext cx="7211100" cy="198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Con WorkManager solo es necesario seguir los siguientes pasos: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Definir un </a:t>
            </a:r>
            <a:r>
              <a:rPr b="1" lang="es" sz="1400">
                <a:solidFill>
                  <a:srgbClr val="3C63AB"/>
                </a:solidFill>
              </a:rPr>
              <a:t>callbackDispatcher()</a:t>
            </a:r>
            <a:endParaRPr b="1"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Inicializar </a:t>
            </a:r>
            <a:r>
              <a:rPr b="1" lang="es" sz="1400">
                <a:solidFill>
                  <a:srgbClr val="3C63AB"/>
                </a:solidFill>
              </a:rPr>
              <a:t>WorkManager()</a:t>
            </a:r>
            <a:endParaRPr b="1"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Registrar la tarea</a:t>
            </a:r>
            <a:endParaRPr sz="14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8e455d771_0_2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83464"/>
                </a:solidFill>
              </a:rPr>
              <a:t>Complemento Flutter WorkManager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36" name="Google Shape;236;gf8e455d771_0_27"/>
          <p:cNvSpPr txBox="1"/>
          <p:nvPr>
            <p:ph idx="4294967295" type="body"/>
          </p:nvPr>
        </p:nvSpPr>
        <p:spPr>
          <a:xfrm>
            <a:off x="870550" y="1724375"/>
            <a:ext cx="7211100" cy="84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Un </a:t>
            </a:r>
            <a:r>
              <a:rPr i="1" lang="es" sz="1400">
                <a:solidFill>
                  <a:srgbClr val="3C63AB"/>
                </a:solidFill>
              </a:rPr>
              <a:t>CallbackDispatcher</a:t>
            </a:r>
            <a:r>
              <a:rPr lang="es" sz="1400">
                <a:solidFill>
                  <a:srgbClr val="3C63AB"/>
                </a:solidFill>
              </a:rPr>
              <a:t> es un método de “nivel superior” o estático que se encarga de ejecutar la tarea. Un método de nivel superior simplemente es aquel que está definido fuera del entorno de la aplicación (al mismo nivel que </a:t>
            </a:r>
            <a:r>
              <a:rPr b="1" lang="es" sz="1400">
                <a:solidFill>
                  <a:srgbClr val="3C63AB"/>
                </a:solidFill>
              </a:rPr>
              <a:t>main()</a:t>
            </a:r>
            <a:r>
              <a:rPr lang="es" sz="1400">
                <a:solidFill>
                  <a:srgbClr val="3C63AB"/>
                </a:solidFill>
              </a:rPr>
              <a:t>):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</p:txBody>
      </p:sp>
      <p:pic>
        <p:nvPicPr>
          <p:cNvPr id="237" name="Google Shape;237;gf8e455d771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463" y="2571875"/>
            <a:ext cx="3303086" cy="226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8e455d771_0_38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83464"/>
                </a:solidFill>
              </a:rPr>
              <a:t>Complemento Flutter WorkManager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43" name="Google Shape;243;gf8e455d771_0_38"/>
          <p:cNvSpPr txBox="1"/>
          <p:nvPr>
            <p:ph idx="4294967295" type="body"/>
          </p:nvPr>
        </p:nvSpPr>
        <p:spPr>
          <a:xfrm>
            <a:off x="870550" y="1724375"/>
            <a:ext cx="7211100" cy="84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Para inicializar el </a:t>
            </a:r>
            <a:r>
              <a:rPr i="1" lang="es" sz="1400">
                <a:solidFill>
                  <a:srgbClr val="3C63AB"/>
                </a:solidFill>
              </a:rPr>
              <a:t>WorkManager</a:t>
            </a:r>
            <a:r>
              <a:rPr lang="es" sz="1400">
                <a:solidFill>
                  <a:srgbClr val="3C63AB"/>
                </a:solidFill>
              </a:rPr>
              <a:t> solo es necesario pasar el </a:t>
            </a:r>
            <a:r>
              <a:rPr i="1" lang="es" sz="1400">
                <a:solidFill>
                  <a:srgbClr val="3C63AB"/>
                </a:solidFill>
              </a:rPr>
              <a:t>CallbackDispatcher</a:t>
            </a:r>
            <a:r>
              <a:rPr lang="es" sz="1400">
                <a:solidFill>
                  <a:srgbClr val="3C63AB"/>
                </a:solidFill>
              </a:rPr>
              <a:t>, preferiblemente antes de </a:t>
            </a:r>
            <a:r>
              <a:rPr b="1" lang="es" sz="1400">
                <a:solidFill>
                  <a:srgbClr val="3C63AB"/>
                </a:solidFill>
              </a:rPr>
              <a:t>runApp():</a:t>
            </a:r>
            <a:endParaRPr b="1"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</p:txBody>
      </p:sp>
      <p:pic>
        <p:nvPicPr>
          <p:cNvPr id="244" name="Google Shape;244;gf8e455d771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3400" y="2369750"/>
            <a:ext cx="3477199" cy="15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f8e455d771_0_38"/>
          <p:cNvSpPr txBox="1"/>
          <p:nvPr>
            <p:ph idx="4294967295" type="body"/>
          </p:nvPr>
        </p:nvSpPr>
        <p:spPr>
          <a:xfrm>
            <a:off x="889600" y="4170200"/>
            <a:ext cx="59985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rgbClr val="3C63AB"/>
                </a:solidFill>
              </a:rPr>
              <a:t>isInDebugMode: </a:t>
            </a:r>
            <a:r>
              <a:rPr i="1" lang="es" sz="1400">
                <a:solidFill>
                  <a:srgbClr val="3C63AB"/>
                </a:solidFill>
              </a:rPr>
              <a:t>true </a:t>
            </a:r>
            <a:r>
              <a:rPr lang="es" sz="1400">
                <a:solidFill>
                  <a:srgbClr val="3C63AB"/>
                </a:solidFill>
              </a:rPr>
              <a:t>permite que cada vez que se ejecute la tarea se vea una </a:t>
            </a:r>
            <a:r>
              <a:rPr lang="es" sz="1400">
                <a:solidFill>
                  <a:srgbClr val="3C63AB"/>
                </a:solidFill>
              </a:rPr>
              <a:t>notificación</a:t>
            </a:r>
            <a:r>
              <a:rPr lang="es" sz="1400">
                <a:solidFill>
                  <a:srgbClr val="3C63AB"/>
                </a:solidFill>
              </a:rPr>
              <a:t>, la cual es </a:t>
            </a:r>
            <a:r>
              <a:rPr lang="es" sz="1400">
                <a:solidFill>
                  <a:srgbClr val="3C63AB"/>
                </a:solidFill>
              </a:rPr>
              <a:t>útil</a:t>
            </a:r>
            <a:r>
              <a:rPr lang="es" sz="1400">
                <a:solidFill>
                  <a:srgbClr val="3C63AB"/>
                </a:solidFill>
              </a:rPr>
              <a:t> para probar esta funcionalidad.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e455d771_0_46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83464"/>
                </a:solidFill>
              </a:rPr>
              <a:t>Complemento Flutter WorkManager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251" name="Google Shape;251;gf8e455d771_0_46"/>
          <p:cNvSpPr txBox="1"/>
          <p:nvPr>
            <p:ph idx="4294967295" type="body"/>
          </p:nvPr>
        </p:nvSpPr>
        <p:spPr>
          <a:xfrm>
            <a:off x="870550" y="1724375"/>
            <a:ext cx="7211100" cy="84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Para registrar tareas se define un </a:t>
            </a:r>
            <a:r>
              <a:rPr i="1" lang="es" sz="1400">
                <a:solidFill>
                  <a:srgbClr val="3C63AB"/>
                </a:solidFill>
              </a:rPr>
              <a:t>id</a:t>
            </a:r>
            <a:r>
              <a:rPr lang="es" sz="1400">
                <a:solidFill>
                  <a:srgbClr val="3C63AB"/>
                </a:solidFill>
              </a:rPr>
              <a:t> y un nombre, el cual permiten identificar la tarea, se pueden definir tareas de una sola </a:t>
            </a:r>
            <a:r>
              <a:rPr lang="es" sz="1400">
                <a:solidFill>
                  <a:srgbClr val="3C63AB"/>
                </a:solidFill>
              </a:rPr>
              <a:t>ejecución</a:t>
            </a:r>
            <a:r>
              <a:rPr lang="es" sz="1400">
                <a:solidFill>
                  <a:srgbClr val="3C63AB"/>
                </a:solidFill>
              </a:rPr>
              <a:t> o recurrentes, </a:t>
            </a:r>
            <a:r>
              <a:rPr lang="es" sz="1400">
                <a:solidFill>
                  <a:srgbClr val="3C63AB"/>
                </a:solidFill>
              </a:rPr>
              <a:t>así</a:t>
            </a:r>
            <a:r>
              <a:rPr lang="es" sz="1400">
                <a:solidFill>
                  <a:srgbClr val="3C63AB"/>
                </a:solidFill>
              </a:rPr>
              <a:t> como </a:t>
            </a:r>
            <a:r>
              <a:rPr lang="es" sz="1400">
                <a:solidFill>
                  <a:srgbClr val="3C63AB"/>
                </a:solidFill>
              </a:rPr>
              <a:t>también</a:t>
            </a:r>
            <a:r>
              <a:rPr lang="es" sz="1400">
                <a:solidFill>
                  <a:srgbClr val="3C63AB"/>
                </a:solidFill>
              </a:rPr>
              <a:t> se pueden definir el intervalo y el atraso de la primera </a:t>
            </a:r>
            <a:r>
              <a:rPr lang="es" sz="1400">
                <a:solidFill>
                  <a:srgbClr val="3C63AB"/>
                </a:solidFill>
              </a:rPr>
              <a:t>ejecución</a:t>
            </a:r>
            <a:r>
              <a:rPr lang="es" sz="1400">
                <a:solidFill>
                  <a:srgbClr val="3C63AB"/>
                </a:solidFill>
              </a:rPr>
              <a:t>:</a:t>
            </a:r>
            <a:endParaRPr b="1"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</p:txBody>
      </p:sp>
      <p:sp>
        <p:nvSpPr>
          <p:cNvPr id="252" name="Google Shape;252;gf8e455d771_0_46"/>
          <p:cNvSpPr txBox="1"/>
          <p:nvPr>
            <p:ph idx="4294967295" type="body"/>
          </p:nvPr>
        </p:nvSpPr>
        <p:spPr>
          <a:xfrm>
            <a:off x="870550" y="3945600"/>
            <a:ext cx="6623700" cy="57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Cuando se registra una tarea, el codigo de ejecucion es el definido en el </a:t>
            </a:r>
            <a:r>
              <a:rPr i="1" lang="es" sz="1400">
                <a:solidFill>
                  <a:srgbClr val="3C63AB"/>
                </a:solidFill>
              </a:rPr>
              <a:t>callbackDispatcher</a:t>
            </a:r>
            <a:r>
              <a:rPr lang="es" sz="1400">
                <a:solidFill>
                  <a:srgbClr val="3C63AB"/>
                </a:solidFill>
              </a:rPr>
              <a:t>, si se desea programar </a:t>
            </a:r>
            <a:r>
              <a:rPr lang="es" sz="1400">
                <a:solidFill>
                  <a:srgbClr val="3C63AB"/>
                </a:solidFill>
              </a:rPr>
              <a:t>más</a:t>
            </a:r>
            <a:r>
              <a:rPr lang="es" sz="1400">
                <a:solidFill>
                  <a:srgbClr val="3C63AB"/>
                </a:solidFill>
              </a:rPr>
              <a:t> de una tarea se pueden usar los </a:t>
            </a:r>
            <a:r>
              <a:rPr lang="es" sz="1400">
                <a:solidFill>
                  <a:srgbClr val="3C63AB"/>
                </a:solidFill>
              </a:rPr>
              <a:t>identificadores</a:t>
            </a:r>
            <a:r>
              <a:rPr lang="es" sz="1400">
                <a:solidFill>
                  <a:srgbClr val="3C63AB"/>
                </a:solidFill>
              </a:rPr>
              <a:t> para modificar la </a:t>
            </a:r>
            <a:r>
              <a:rPr lang="es" sz="1400">
                <a:solidFill>
                  <a:srgbClr val="3C63AB"/>
                </a:solidFill>
              </a:rPr>
              <a:t>ejecución</a:t>
            </a:r>
            <a:r>
              <a:rPr lang="es" sz="1400">
                <a:solidFill>
                  <a:srgbClr val="3C63AB"/>
                </a:solidFill>
              </a:rPr>
              <a:t> en el callback.</a:t>
            </a:r>
            <a:endParaRPr sz="1400">
              <a:solidFill>
                <a:srgbClr val="3C63AB"/>
              </a:solidFill>
            </a:endParaRPr>
          </a:p>
        </p:txBody>
      </p:sp>
      <p:pic>
        <p:nvPicPr>
          <p:cNvPr id="253" name="Google Shape;253;gf8e455d771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775" y="2571874"/>
            <a:ext cx="3218452" cy="11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246b929a0_0_0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b="1" lang="es" sz="3300">
                <a:solidFill>
                  <a:srgbClr val="3C63AB"/>
                </a:solidFill>
              </a:rPr>
              <a:t>16</a:t>
            </a: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00">
                <a:solidFill>
                  <a:srgbClr val="E83464"/>
                </a:solidFill>
              </a:rPr>
              <a:t>Notificaciones y Tareas en segundo plano</a:t>
            </a:r>
            <a:endParaRPr b="1"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s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Objetivos de la sesión</a:t>
            </a:r>
            <a:endParaRPr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Entender la infraestructura necesaria para el manejo de notificaciones</a:t>
            </a:r>
            <a:endParaRPr>
              <a:solidFill>
                <a:srgbClr val="3D63AB"/>
              </a:solidFill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Desarrollo de una aplicación apoyada en notificaciones  </a:t>
            </a:r>
            <a:endParaRPr>
              <a:solidFill>
                <a:srgbClr val="3D63AB"/>
              </a:solidFill>
            </a:endParaRPr>
          </a:p>
          <a:p>
            <a:pPr indent="-38989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00"/>
              <a:buAutoNum type="arabicPeriod"/>
            </a:pPr>
            <a:r>
              <a:rPr lang="es">
                <a:solidFill>
                  <a:srgbClr val="3D63AB"/>
                </a:solidFill>
              </a:rPr>
              <a:t>Entender las diferentes implementaciones de tareas en segundo plano</a:t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46b92923_0_1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>
                <a:solidFill>
                  <a:srgbClr val="E83464"/>
                </a:solidFill>
              </a:rPr>
              <a:t>Notificaciones</a:t>
            </a:r>
            <a:endParaRPr b="1" sz="31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f246b92923_0_1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8e3d99fe_0_2"/>
          <p:cNvSpPr txBox="1"/>
          <p:nvPr>
            <p:ph type="title"/>
          </p:nvPr>
        </p:nvSpPr>
        <p:spPr>
          <a:xfrm>
            <a:off x="836275" y="1006650"/>
            <a:ext cx="75591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Notificaciones 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8" name="Google Shape;168;gec8e3d99fe_0_2"/>
          <p:cNvSpPr txBox="1"/>
          <p:nvPr>
            <p:ph idx="4294967295" type="body"/>
          </p:nvPr>
        </p:nvSpPr>
        <p:spPr>
          <a:xfrm>
            <a:off x="870550" y="1724375"/>
            <a:ext cx="73074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Las notificaciones son una excelente manera de involucrar a sus usuarios para que regresen a su aplicación o para que presten atención a algo mientras están en la aplicación. Hay dos tipos de notificaciones</a:t>
            </a:r>
            <a:r>
              <a:rPr lang="es" sz="1400">
                <a:solidFill>
                  <a:srgbClr val="3C63AB"/>
                </a:solidFill>
              </a:rPr>
              <a:t>:</a:t>
            </a:r>
            <a:endParaRPr sz="1400">
              <a:solidFill>
                <a:srgbClr val="3C63AB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Notificaciones push</a:t>
            </a:r>
            <a:endParaRPr sz="1400">
              <a:solidFill>
                <a:srgbClr val="3C63AB"/>
              </a:solidFill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Notificaciones locales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Las notificaciones locales se originan en la propia aplicación, a diferencia de las notificaciones push que se activan desde un servidor remoto.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e8943ef34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Notificaciones: Android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74" name="Google Shape;174;gee8943ef34_0_2"/>
          <p:cNvSpPr txBox="1"/>
          <p:nvPr>
            <p:ph idx="4294967295" type="body"/>
          </p:nvPr>
        </p:nvSpPr>
        <p:spPr>
          <a:xfrm>
            <a:off x="1000525" y="1753975"/>
            <a:ext cx="7658400" cy="8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Usar Notification en Android es relativamente simple, si quieres usar Notification en Flutter, se puede  usar</a:t>
            </a:r>
            <a:r>
              <a:rPr lang="es" sz="1400" u="sng">
                <a:solidFill>
                  <a:schemeClr val="hlink"/>
                </a:solidFill>
                <a:hlinkClick r:id="rId4"/>
              </a:rPr>
              <a:t> Flutter Local Notifications</a:t>
            </a:r>
            <a:r>
              <a:rPr lang="es" sz="1400">
                <a:solidFill>
                  <a:srgbClr val="3C63AB"/>
                </a:solidFill>
              </a:rPr>
              <a:t> Plugin Este complemento está implementado. Para esto, usamos el siguiente comando para </a:t>
            </a:r>
            <a:r>
              <a:rPr lang="es" sz="1400">
                <a:solidFill>
                  <a:srgbClr val="3C63AB"/>
                </a:solidFill>
              </a:rPr>
              <a:t>instalarlo</a:t>
            </a:r>
            <a:r>
              <a:rPr lang="es" sz="1400">
                <a:solidFill>
                  <a:srgbClr val="3C63AB"/>
                </a:solidFill>
              </a:rPr>
              <a:t>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ee8943ef34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9950" y="2770850"/>
            <a:ext cx="3364102" cy="4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8943ef34_0_27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Notificaciones: Android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1" name="Google Shape;181;gee8943ef34_0_27"/>
          <p:cNvSpPr txBox="1"/>
          <p:nvPr>
            <p:ph idx="4294967295" type="body"/>
          </p:nvPr>
        </p:nvSpPr>
        <p:spPr>
          <a:xfrm>
            <a:off x="947300" y="1624650"/>
            <a:ext cx="7008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C63AB"/>
                </a:solidFill>
              </a:rPr>
              <a:t>Para mostrar notificaciones en Android el </a:t>
            </a:r>
            <a:r>
              <a:rPr lang="es" sz="1200">
                <a:solidFill>
                  <a:srgbClr val="3C63AB"/>
                </a:solidFill>
              </a:rPr>
              <a:t>único</a:t>
            </a:r>
            <a:r>
              <a:rPr lang="es" sz="1200">
                <a:solidFill>
                  <a:srgbClr val="3C63AB"/>
                </a:solidFill>
              </a:rPr>
              <a:t> </a:t>
            </a:r>
            <a:r>
              <a:rPr lang="es" sz="1200">
                <a:solidFill>
                  <a:srgbClr val="3C63AB"/>
                </a:solidFill>
              </a:rPr>
              <a:t>requerimiento</a:t>
            </a:r>
            <a:r>
              <a:rPr lang="es" sz="1200">
                <a:solidFill>
                  <a:srgbClr val="3C63AB"/>
                </a:solidFill>
              </a:rPr>
              <a:t> es contar con el icono de la </a:t>
            </a:r>
            <a:r>
              <a:rPr lang="es" sz="1200">
                <a:solidFill>
                  <a:srgbClr val="3C63AB"/>
                </a:solidFill>
              </a:rPr>
              <a:t>aplicación</a:t>
            </a:r>
            <a:r>
              <a:rPr lang="es" sz="1200">
                <a:solidFill>
                  <a:srgbClr val="3C63AB"/>
                </a:solidFill>
              </a:rPr>
              <a:t> en la carpeta drawable, posteriormente se </a:t>
            </a:r>
            <a:r>
              <a:rPr lang="es" sz="1200">
                <a:solidFill>
                  <a:srgbClr val="3C63AB"/>
                </a:solidFill>
              </a:rPr>
              <a:t>pasará</a:t>
            </a:r>
            <a:r>
              <a:rPr lang="es" sz="1200">
                <a:solidFill>
                  <a:srgbClr val="3C63AB"/>
                </a:solidFill>
              </a:rPr>
              <a:t> el nombre del archivo como argumento para hacer la </a:t>
            </a:r>
            <a:r>
              <a:rPr lang="es" sz="1200">
                <a:solidFill>
                  <a:srgbClr val="3C63AB"/>
                </a:solidFill>
              </a:rPr>
              <a:t>inicialización</a:t>
            </a:r>
            <a:r>
              <a:rPr lang="es" sz="1200">
                <a:solidFill>
                  <a:srgbClr val="3C63AB"/>
                </a:solidFill>
              </a:rPr>
              <a:t>. La ruta al archivo debe ser:</a:t>
            </a:r>
            <a:endParaRPr sz="12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C63AB"/>
                </a:solidFill>
              </a:rPr>
              <a:t>android\app\src\main\</a:t>
            </a:r>
            <a:r>
              <a:rPr b="1" lang="es" sz="1200">
                <a:solidFill>
                  <a:srgbClr val="3C63AB"/>
                </a:solidFill>
              </a:rPr>
              <a:t>r</a:t>
            </a:r>
            <a:r>
              <a:rPr b="1" lang="es" sz="1200">
                <a:solidFill>
                  <a:srgbClr val="3C63AB"/>
                </a:solidFill>
              </a:rPr>
              <a:t>es\drawable\app_icon.png</a:t>
            </a:r>
            <a:endParaRPr b="1" sz="12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3C63AB"/>
              </a:solidFill>
            </a:endParaRPr>
          </a:p>
        </p:txBody>
      </p:sp>
      <p:pic>
        <p:nvPicPr>
          <p:cNvPr id="182" name="Google Shape;182;gee8943ef34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688" y="2518700"/>
            <a:ext cx="1754625" cy="22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8943ef34_0_10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Notificaciones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8" name="Google Shape;188;gee8943ef34_0_10"/>
          <p:cNvSpPr txBox="1"/>
          <p:nvPr>
            <p:ph idx="4294967295" type="body"/>
          </p:nvPr>
        </p:nvSpPr>
        <p:spPr>
          <a:xfrm>
            <a:off x="947300" y="1724375"/>
            <a:ext cx="7448100" cy="35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3D63AB"/>
                </a:solidFill>
              </a:rPr>
              <a:t>Inicializar el plugin que permitirá mostrar las notificaciones, con configuraciones </a:t>
            </a:r>
            <a:r>
              <a:rPr lang="es">
                <a:solidFill>
                  <a:srgbClr val="3D63AB"/>
                </a:solidFill>
              </a:rPr>
              <a:t>específicas</a:t>
            </a:r>
            <a:r>
              <a:rPr lang="es">
                <a:solidFill>
                  <a:srgbClr val="3D63AB"/>
                </a:solidFill>
              </a:rPr>
              <a:t> de plataforma: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ee8943ef34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575" y="2241150"/>
            <a:ext cx="5794852" cy="20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8943ef34_0_8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Notificaciones: mostrar una </a:t>
            </a:r>
            <a:r>
              <a:rPr b="1" lang="es">
                <a:solidFill>
                  <a:srgbClr val="E83464"/>
                </a:solidFill>
              </a:rPr>
              <a:t>notificación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95" name="Google Shape;195;gee8943ef34_0_83"/>
          <p:cNvSpPr txBox="1"/>
          <p:nvPr>
            <p:ph idx="4294967295" type="body"/>
          </p:nvPr>
        </p:nvSpPr>
        <p:spPr>
          <a:xfrm>
            <a:off x="768425" y="1724375"/>
            <a:ext cx="80769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D63AB"/>
                </a:solidFill>
              </a:rPr>
              <a:t>Luego se establece un </a:t>
            </a:r>
            <a:r>
              <a:rPr lang="es">
                <a:solidFill>
                  <a:srgbClr val="3D63AB"/>
                </a:solidFill>
              </a:rPr>
              <a:t>método</a:t>
            </a:r>
            <a:r>
              <a:rPr lang="es">
                <a:solidFill>
                  <a:srgbClr val="3D63AB"/>
                </a:solidFill>
              </a:rPr>
              <a:t> para definir los detalles </a:t>
            </a:r>
            <a:r>
              <a:rPr lang="es">
                <a:solidFill>
                  <a:srgbClr val="3D63AB"/>
                </a:solidFill>
              </a:rPr>
              <a:t>específicos</a:t>
            </a:r>
            <a:r>
              <a:rPr lang="es">
                <a:solidFill>
                  <a:srgbClr val="3D63AB"/>
                </a:solidFill>
              </a:rPr>
              <a:t> a la plataforma (Android) de la </a:t>
            </a:r>
            <a:r>
              <a:rPr lang="es">
                <a:solidFill>
                  <a:srgbClr val="3D63AB"/>
                </a:solidFill>
              </a:rPr>
              <a:t>notificación</a:t>
            </a:r>
            <a:r>
              <a:rPr lang="es">
                <a:solidFill>
                  <a:srgbClr val="3D63AB"/>
                </a:solidFill>
              </a:rPr>
              <a:t> que se desea mostrar, es decir, se crea un “Canal”, el medio en el que se </a:t>
            </a:r>
            <a:r>
              <a:rPr lang="es">
                <a:solidFill>
                  <a:srgbClr val="3D63AB"/>
                </a:solidFill>
              </a:rPr>
              <a:t>mostrarán</a:t>
            </a:r>
            <a:r>
              <a:rPr lang="es">
                <a:solidFill>
                  <a:srgbClr val="3D63AB"/>
                </a:solidFill>
              </a:rPr>
              <a:t> las notificaciones:</a:t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</p:txBody>
      </p:sp>
      <p:pic>
        <p:nvPicPr>
          <p:cNvPr id="196" name="Google Shape;196;gee8943ef34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5151" y="2391395"/>
            <a:ext cx="5033702" cy="19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