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gu7btiGN89Zm3wFo4c6z7Gb1M6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8fc73008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8fc73008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abd9a4934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'package:calculadorabinariodecimalbloc/domain/bloc/bloc.dart';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'package:calculadorabinariodecimalbloc/presentation/widgets/converter.dart';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'package:flutter/material.dart';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'package:flutter_bloc/flutter_bloc.dart';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App extends StatelessWidget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MaterialApp(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debugShowCheckedModeBanner: false,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'MisiónTIC 2022 Bloc',</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theme: ThemeData(</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primaryColor: Color(0xff4264b4),</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accentColor: Color(0xff1d2448),</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home: BlocProvider(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create: (context) =&gt; ConvertionBloc(),</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Scaffold(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appBar: AppBar(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Text("MisiónTIC 2022 - Flutter Bloc"),</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Center(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Converter(),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201" name="Google Shape;201;geabd9a4934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ab69e3ea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'package:calculadorabinariodecimalbloc/domain/use_case/converter.dart';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'package:flutter_block/flutter_bloc.dart';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'bloc_events.dart';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'bloc_state.dart';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ConvertionBloc extends Bloc&lt;ConvertionEvent, AbstractConverterState&gt;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String _decimal = "0", _binary =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ConvertionBloc() : super(ConvertionState("0",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String get decimal =&gt; _decimal;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String get binary =&gt; _binary;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Stream&lt;AbstractConverterState&gt; mapEventToState(ConvertionEvent event)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(event is UpdateDecimalEvent)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_decimal = Converter.adjustValue(_decimal, event.digit);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_binary = Converter.dec2bin(_decimal);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yield ConverterState(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_decimal,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_binary,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if (event is UpdateBinaryEvent)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_binary = Converter.adjustValue(_binary, event.digit);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_decimal = Converter.bin2dec(_binary);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yield ConverterState(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_decimal,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_binary,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if (event is ResetEvent)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_binary =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_decimal =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yield ConverterState(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_decimal,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_binary,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207" name="Google Shape;207;geab69e3ea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abd9a4934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Stream&lt;AbstractConverterState&gt; mapEventToState(ConvertionEvent event)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(event is UpdateDecimalEvent)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_decimal = Converter.adjustValue(_decimal, event.digit);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_binary = Converter.dec2bin(_decimal);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yield ConverterState(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_decimal,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_binary,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(event is UpdateBinaryEvent)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_binary = Converter.adjustValue(_binary, event.digit);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_decimal = Converter.bin2dec(_binary);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yield ConverterState(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_decimal,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_binary,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(event is ResetEvent)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_binary =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_decimal = "0";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yield ConverterState(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_decimal,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_binary,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214" name="Google Shape;214;geabd9a4934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abd9a4934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'package:equatable/equatable.dart';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abstract class ConvertionEvent extends Equatable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ConvertionEvent();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UpdateDecimalEvent extends ConvertionEvent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int digit;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UpdateDecimalEvent(this.digit);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List&lt;Object&gt; get props =&gt; [digit];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UpdateBinaryEvent extends ConvertionEvent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int digit;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UpdateBinaryEvent(this.digit);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List&lt;Object&gt; get props =&gt; [digit];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ResendEvent extends ConvertionEvent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List&lt;Object&gt; get props =&gt;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221" name="Google Shape;221;geabd9a4934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abd9a4934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'package:equatable/equatable.dart';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abstract class AbstractConverterState extends Equatable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const AbstractConverterState();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List&lt;Object&gt; get props =&gt;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ConverterState extends AbstractConverterState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String decimal;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String binary;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ConverterState(thi.decimal, this.binary);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List&lt;Object&gt; get props =&gt; [decimal, binary];</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p:txBody>
      </p:sp>
      <p:sp>
        <p:nvSpPr>
          <p:cNvPr id="228" name="Google Shape;228;geabd9a4934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24844859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f24844859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abd9a493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abd9a4934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abd9a493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abd9a4934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abd9a4934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abd9a4934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abd9a493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abd9a4934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abd9a4934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abd9a4934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8"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ge8fc73008d_0_4"/>
          <p:cNvSpPr txBox="1"/>
          <p:nvPr/>
        </p:nvSpPr>
        <p:spPr>
          <a:xfrm>
            <a:off x="746750" y="1456650"/>
            <a:ext cx="3032400" cy="1433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 Arquitectura </a:t>
            </a:r>
            <a:r>
              <a:rPr b="1" lang="es" sz="3000">
                <a:solidFill>
                  <a:srgbClr val="E83464"/>
                </a:solidFill>
              </a:rPr>
              <a:t>lógica</a:t>
            </a:r>
            <a:endParaRPr b="1" i="0" sz="3000" u="none" cap="none" strike="noStrike">
              <a:solidFill>
                <a:srgbClr val="E83464"/>
              </a:solidFill>
            </a:endParaRPr>
          </a:p>
        </p:txBody>
      </p:sp>
      <p:pic>
        <p:nvPicPr>
          <p:cNvPr id="198" name="Google Shape;198;ge8fc73008d_0_4"/>
          <p:cNvPicPr preferRelativeResize="0"/>
          <p:nvPr/>
        </p:nvPicPr>
        <p:blipFill>
          <a:blip r:embed="rId4">
            <a:alphaModFix/>
          </a:blip>
          <a:stretch>
            <a:fillRect/>
          </a:stretch>
        </p:blipFill>
        <p:spPr>
          <a:xfrm>
            <a:off x="3946875" y="793225"/>
            <a:ext cx="3304550" cy="3804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geabd9a4934_0_54"/>
          <p:cNvSpPr txBox="1"/>
          <p:nvPr/>
        </p:nvSpPr>
        <p:spPr>
          <a:xfrm>
            <a:off x="6139850" y="1825500"/>
            <a:ext cx="2691300" cy="11013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 </a:t>
            </a:r>
            <a:r>
              <a:rPr b="1" lang="es" sz="3000">
                <a:solidFill>
                  <a:srgbClr val="E83464"/>
                </a:solidFill>
              </a:rPr>
              <a:t>Ejemplo</a:t>
            </a:r>
            <a:endParaRPr b="1" i="0" sz="3000" u="none" cap="none" strike="noStrike">
              <a:solidFill>
                <a:srgbClr val="E83464"/>
              </a:solidFill>
            </a:endParaRPr>
          </a:p>
        </p:txBody>
      </p:sp>
      <p:pic>
        <p:nvPicPr>
          <p:cNvPr id="204" name="Google Shape;204;geabd9a4934_0_54"/>
          <p:cNvPicPr preferRelativeResize="0"/>
          <p:nvPr/>
        </p:nvPicPr>
        <p:blipFill>
          <a:blip r:embed="rId4">
            <a:alphaModFix/>
          </a:blip>
          <a:stretch>
            <a:fillRect/>
          </a:stretch>
        </p:blipFill>
        <p:spPr>
          <a:xfrm>
            <a:off x="1237276" y="1066800"/>
            <a:ext cx="4655951" cy="3924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geab69e3eaf_0_0"/>
          <p:cNvSpPr txBox="1"/>
          <p:nvPr/>
        </p:nvSpPr>
        <p:spPr>
          <a:xfrm>
            <a:off x="3034625" y="660600"/>
            <a:ext cx="3382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 Ejemplo</a:t>
            </a:r>
            <a:endParaRPr b="1" i="0" sz="3000" u="none" cap="none" strike="noStrike">
              <a:solidFill>
                <a:srgbClr val="E83464"/>
              </a:solidFill>
            </a:endParaRPr>
          </a:p>
        </p:txBody>
      </p:sp>
      <p:pic>
        <p:nvPicPr>
          <p:cNvPr id="210" name="Google Shape;210;geab69e3eaf_0_0"/>
          <p:cNvPicPr preferRelativeResize="0"/>
          <p:nvPr/>
        </p:nvPicPr>
        <p:blipFill>
          <a:blip r:embed="rId4">
            <a:alphaModFix/>
          </a:blip>
          <a:stretch>
            <a:fillRect/>
          </a:stretch>
        </p:blipFill>
        <p:spPr>
          <a:xfrm>
            <a:off x="388325" y="1451100"/>
            <a:ext cx="4148475" cy="2844674"/>
          </a:xfrm>
          <a:prstGeom prst="rect">
            <a:avLst/>
          </a:prstGeom>
          <a:noFill/>
          <a:ln>
            <a:noFill/>
          </a:ln>
        </p:spPr>
      </p:pic>
      <p:pic>
        <p:nvPicPr>
          <p:cNvPr id="211" name="Google Shape;211;geab69e3eaf_0_0"/>
          <p:cNvPicPr preferRelativeResize="0"/>
          <p:nvPr/>
        </p:nvPicPr>
        <p:blipFill>
          <a:blip r:embed="rId5">
            <a:alphaModFix/>
          </a:blip>
          <a:stretch>
            <a:fillRect/>
          </a:stretch>
        </p:blipFill>
        <p:spPr>
          <a:xfrm>
            <a:off x="4689200" y="1451100"/>
            <a:ext cx="3340376" cy="257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geabd9a4934_0_78"/>
          <p:cNvSpPr txBox="1"/>
          <p:nvPr/>
        </p:nvSpPr>
        <p:spPr>
          <a:xfrm>
            <a:off x="639150" y="81635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BLoC:Ejemplo  </a:t>
            </a:r>
            <a:r>
              <a:rPr lang="es" sz="3000">
                <a:solidFill>
                  <a:srgbClr val="E83464"/>
                </a:solidFill>
              </a:rPr>
              <a:t>Construir el bloc</a:t>
            </a:r>
            <a:endParaRPr b="0" i="0" sz="3000" u="none" cap="none" strike="noStrike">
              <a:solidFill>
                <a:srgbClr val="E83464"/>
              </a:solidFill>
              <a:latin typeface="Arial"/>
              <a:ea typeface="Arial"/>
              <a:cs typeface="Arial"/>
              <a:sym typeface="Arial"/>
            </a:endParaRPr>
          </a:p>
        </p:txBody>
      </p:sp>
      <p:sp>
        <p:nvSpPr>
          <p:cNvPr id="217" name="Google Shape;217;geabd9a4934_0_78"/>
          <p:cNvSpPr txBox="1"/>
          <p:nvPr/>
        </p:nvSpPr>
        <p:spPr>
          <a:xfrm>
            <a:off x="4695800" y="1855725"/>
            <a:ext cx="3130500" cy="1527300"/>
          </a:xfrm>
          <a:prstGeom prst="rect">
            <a:avLst/>
          </a:prstGeom>
          <a:noFill/>
          <a:ln>
            <a:noFill/>
          </a:ln>
        </p:spPr>
        <p:txBody>
          <a:bodyPr anchorCtr="0" anchor="t" bIns="34275" lIns="0" spcFirstLastPara="1" rIns="0" wrap="square" tIns="34275">
            <a:noAutofit/>
          </a:bodyPr>
          <a:lstStyle/>
          <a:p>
            <a:pPr indent="0" lvl="0" marL="45720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sz="1500">
                <a:solidFill>
                  <a:srgbClr val="3C63AB"/>
                </a:solidFill>
              </a:rPr>
              <a:t>L</a:t>
            </a:r>
            <a:r>
              <a:rPr lang="es" sz="1500">
                <a:solidFill>
                  <a:srgbClr val="3C63AB"/>
                </a:solidFill>
              </a:rPr>
              <a:t>a interfaz de usuario envía eventos, el bloc responde con estados </a:t>
            </a:r>
            <a:endParaRPr sz="15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i="1" lang="es" sz="1500">
                <a:solidFill>
                  <a:srgbClr val="3C63AB"/>
                </a:solidFill>
              </a:rPr>
              <a:t>https://bloclibrary.dev/#/architecture</a:t>
            </a:r>
            <a:endParaRPr b="0" i="1"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18" name="Google Shape;218;geabd9a4934_0_78"/>
          <p:cNvPicPr preferRelativeResize="0"/>
          <p:nvPr/>
        </p:nvPicPr>
        <p:blipFill>
          <a:blip r:embed="rId4">
            <a:alphaModFix/>
          </a:blip>
          <a:stretch>
            <a:fillRect/>
          </a:stretch>
        </p:blipFill>
        <p:spPr>
          <a:xfrm>
            <a:off x="723900" y="1530650"/>
            <a:ext cx="3520007" cy="338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geabd9a4934_0_62"/>
          <p:cNvSpPr txBox="1"/>
          <p:nvPr/>
        </p:nvSpPr>
        <p:spPr>
          <a:xfrm>
            <a:off x="639150" y="816350"/>
            <a:ext cx="42567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800">
                <a:solidFill>
                  <a:srgbClr val="E83464"/>
                </a:solidFill>
              </a:rPr>
              <a:t>BLoC: Ejemplo events</a:t>
            </a:r>
            <a:endParaRPr b="1" i="0" sz="2800" u="none" cap="none" strike="noStrike">
              <a:solidFill>
                <a:srgbClr val="E83464"/>
              </a:solidFill>
            </a:endParaRPr>
          </a:p>
        </p:txBody>
      </p:sp>
      <p:sp>
        <p:nvSpPr>
          <p:cNvPr id="224" name="Google Shape;224;geabd9a4934_0_62"/>
          <p:cNvSpPr txBox="1"/>
          <p:nvPr/>
        </p:nvSpPr>
        <p:spPr>
          <a:xfrm>
            <a:off x="684775" y="1571250"/>
            <a:ext cx="3545400" cy="29409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highlight>
                  <a:srgbClr val="FFFF00"/>
                </a:highlight>
                <a:extLst>
                  <a:ext uri="http://customooxmlschemas.google.com/">
                    <go:slidesCustomData xmlns:go="http://customooxmlschemas.google.com/" textRoundtripDataId="0"/>
                  </a:ext>
                </a:extLst>
              </a:rPr>
              <a:t>Equatable</a:t>
            </a:r>
            <a:r>
              <a:rPr lang="es" sz="1500">
                <a:solidFill>
                  <a:srgbClr val="3C63AB"/>
                </a:solidFill>
                <a:extLst>
                  <a:ext uri="http://customooxmlschemas.google.com/">
                    <go:slidesCustomData xmlns:go="http://customooxmlschemas.google.com/" textRoundtripDataId="1"/>
                  </a:ext>
                </a:extLst>
              </a:rPr>
              <a:t> </a:t>
            </a:r>
            <a:r>
              <a:rPr lang="es" sz="1500">
                <a:solidFill>
                  <a:srgbClr val="3C63AB"/>
                </a:solidFill>
              </a:rPr>
              <a:t>está diseñado para funcionar </a:t>
            </a:r>
            <a:r>
              <a:rPr lang="es" sz="1500">
                <a:solidFill>
                  <a:srgbClr val="3C63AB"/>
                </a:solidFill>
              </a:rPr>
              <a:t>sólo</a:t>
            </a:r>
            <a:r>
              <a:rPr lang="es" sz="1500">
                <a:solidFill>
                  <a:srgbClr val="3C63AB"/>
                </a:solidFill>
              </a:rPr>
              <a:t> con objetos inmutables, por lo que todas las variables miembro deben ser definitivas.</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Todas las variables que se deben usar para la comparación deben incluirse en los props.</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457200" marR="0" rtl="0" algn="just">
              <a:lnSpc>
                <a:spcPct val="90000"/>
              </a:lnSpc>
              <a:spcBef>
                <a:spcPts val="900"/>
              </a:spcBef>
              <a:spcAft>
                <a:spcPts val="0"/>
              </a:spcAft>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25" name="Google Shape;225;geabd9a4934_0_62"/>
          <p:cNvPicPr preferRelativeResize="0"/>
          <p:nvPr/>
        </p:nvPicPr>
        <p:blipFill>
          <a:blip r:embed="rId4">
            <a:alphaModFix/>
          </a:blip>
          <a:stretch>
            <a:fillRect/>
          </a:stretch>
        </p:blipFill>
        <p:spPr>
          <a:xfrm>
            <a:off x="4638675" y="932747"/>
            <a:ext cx="3086100" cy="330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eabd9a4934_0_72"/>
          <p:cNvSpPr txBox="1"/>
          <p:nvPr/>
        </p:nvSpPr>
        <p:spPr>
          <a:xfrm>
            <a:off x="639150" y="81635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 </a:t>
            </a:r>
            <a:r>
              <a:rPr b="1" lang="es" sz="3000">
                <a:solidFill>
                  <a:srgbClr val="E83464"/>
                </a:solidFill>
              </a:rPr>
              <a:t>Ejemplo</a:t>
            </a:r>
            <a:r>
              <a:rPr b="1" lang="es" sz="3000">
                <a:solidFill>
                  <a:srgbClr val="E83464"/>
                </a:solidFill>
              </a:rPr>
              <a:t> estados</a:t>
            </a:r>
            <a:endParaRPr b="1" i="0" sz="3000" u="none" cap="none" strike="noStrike">
              <a:solidFill>
                <a:srgbClr val="E83464"/>
              </a:solidFill>
            </a:endParaRPr>
          </a:p>
        </p:txBody>
      </p:sp>
      <p:pic>
        <p:nvPicPr>
          <p:cNvPr id="231" name="Google Shape;231;geabd9a4934_0_72"/>
          <p:cNvPicPr preferRelativeResize="0"/>
          <p:nvPr/>
        </p:nvPicPr>
        <p:blipFill>
          <a:blip r:embed="rId4">
            <a:alphaModFix/>
          </a:blip>
          <a:stretch>
            <a:fillRect/>
          </a:stretch>
        </p:blipFill>
        <p:spPr>
          <a:xfrm>
            <a:off x="2608425" y="1454450"/>
            <a:ext cx="3927140" cy="3384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gf248448598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7</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Patrones de manejo de estado - BLoC</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del patrón de manejo de estado BLoC</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Crear una aplicación usando el patrón de manejo de estado BLoC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4"/>
          <p:cNvSpPr txBox="1"/>
          <p:nvPr/>
        </p:nvSpPr>
        <p:spPr>
          <a:xfrm>
            <a:off x="710875" y="90857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a:t>
            </a:r>
            <a:endParaRPr b="1" i="0" sz="3000" u="none" cap="none" strike="noStrike">
              <a:solidFill>
                <a:srgbClr val="E83464"/>
              </a:solidFill>
            </a:endParaRPr>
          </a:p>
        </p:txBody>
      </p:sp>
      <p:sp>
        <p:nvSpPr>
          <p:cNvPr id="162" name="Google Shape;162;p4"/>
          <p:cNvSpPr txBox="1"/>
          <p:nvPr/>
        </p:nvSpPr>
        <p:spPr>
          <a:xfrm>
            <a:off x="522600" y="1678600"/>
            <a:ext cx="7618500" cy="30954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BLoC significa Business Logic Component es un Patrón de diseño fue creado por Paolo Soares y Cong Hu de Google, y fue presentado en la Dart Conference 2018. </a:t>
            </a:r>
            <a:r>
              <a:rPr b="0" i="0" lang="es" sz="1500" u="none" cap="none" strike="noStrike">
                <a:solidFill>
                  <a:srgbClr val="3C63AB"/>
                </a:solidFill>
                <a:latin typeface="Arial"/>
                <a:ea typeface="Arial"/>
                <a:cs typeface="Arial"/>
                <a:sym typeface="Arial"/>
              </a:rPr>
              <a:t>.</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El objetivo de este patrón es  la reutilización de código entre sus aplicaciones mobile, utilizando Flutter con Dart, y web, utilizando Angular Dart.</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Un BloC es un componente intermediario entre las vistas y nuestro modelo, como puede ser el presenter cuando utilizamos MVP o el view model al utilizar MVVM.</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C63AB"/>
                </a:solidFill>
                <a:latin typeface="Arial"/>
                <a:ea typeface="Arial"/>
                <a:cs typeface="Arial"/>
                <a:sym typeface="Arial"/>
              </a:rPr>
              <a:t>.</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abd9a4934_0_7"/>
          <p:cNvSpPr txBox="1"/>
          <p:nvPr/>
        </p:nvSpPr>
        <p:spPr>
          <a:xfrm>
            <a:off x="644275" y="105202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700">
                <a:solidFill>
                  <a:srgbClr val="E83464"/>
                </a:solidFill>
              </a:rPr>
              <a:t>Creación</a:t>
            </a:r>
            <a:r>
              <a:rPr b="1" lang="es" sz="2700">
                <a:solidFill>
                  <a:srgbClr val="E83464"/>
                </a:solidFill>
              </a:rPr>
              <a:t> para cada pantalla o página</a:t>
            </a:r>
            <a:endParaRPr b="1" i="0" sz="2700" u="none" cap="none" strike="noStrike">
              <a:solidFill>
                <a:srgbClr val="E83464"/>
              </a:solidFill>
            </a:endParaRPr>
          </a:p>
        </p:txBody>
      </p:sp>
      <p:sp>
        <p:nvSpPr>
          <p:cNvPr id="168" name="Google Shape;168;geabd9a4934_0_7"/>
          <p:cNvSpPr txBox="1"/>
          <p:nvPr/>
        </p:nvSpPr>
        <p:spPr>
          <a:xfrm>
            <a:off x="766750" y="1416900"/>
            <a:ext cx="7238700" cy="3095400"/>
          </a:xfrm>
          <a:prstGeom prst="rect">
            <a:avLst/>
          </a:prstGeom>
          <a:noFill/>
          <a:ln>
            <a:noFill/>
          </a:ln>
        </p:spPr>
        <p:txBody>
          <a:bodyPr anchorCtr="0" anchor="t" bIns="34275" lIns="0" spcFirstLastPara="1" rIns="0" wrap="square" tIns="34275">
            <a:noAutofit/>
          </a:bodyPr>
          <a:lstStyle/>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Inmediatamente, crea la carpeta lib/bloc y un BLoC para cada página. </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Cada página de su aplicación debe tener su propio BLoC padre.</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 Si una página tiene elementos secundarios que cree que deberían tener su propio BLoC</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abd9a4934_0_21"/>
          <p:cNvSpPr txBox="1"/>
          <p:nvPr/>
        </p:nvSpPr>
        <p:spPr>
          <a:xfrm>
            <a:off x="700625" y="98027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BLoC:</a:t>
            </a:r>
            <a:r>
              <a:rPr b="1" lang="es" sz="3000">
                <a:solidFill>
                  <a:srgbClr val="E83464"/>
                </a:solidFill>
              </a:rPr>
              <a:t>Abordarlo por pantalla</a:t>
            </a:r>
            <a:endParaRPr b="1" i="0" sz="3000" u="none" cap="none" strike="noStrike">
              <a:solidFill>
                <a:srgbClr val="E83464"/>
              </a:solidFill>
            </a:endParaRPr>
          </a:p>
        </p:txBody>
      </p:sp>
      <p:sp>
        <p:nvSpPr>
          <p:cNvPr id="174" name="Google Shape;174;geabd9a4934_0_21"/>
          <p:cNvSpPr txBox="1"/>
          <p:nvPr/>
        </p:nvSpPr>
        <p:spPr>
          <a:xfrm>
            <a:off x="386925" y="1416900"/>
            <a:ext cx="7618500" cy="3095400"/>
          </a:xfrm>
          <a:prstGeom prst="rect">
            <a:avLst/>
          </a:prstGeom>
          <a:noFill/>
          <a:ln>
            <a:noFill/>
          </a:ln>
        </p:spPr>
        <p:txBody>
          <a:bodyPr anchorCtr="0" anchor="t" bIns="34275" lIns="0" spcFirstLastPara="1" rIns="0" wrap="square" tIns="34275">
            <a:noAutofit/>
          </a:bodyPr>
          <a:lstStyle/>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E</a:t>
            </a:r>
            <a:r>
              <a:rPr lang="es" sz="1500">
                <a:solidFill>
                  <a:srgbClr val="3C63AB"/>
                </a:solidFill>
              </a:rPr>
              <a:t>xaminar cada pantalla y decidir qué widgets necesitan realizar un seguimiento de un estado, que por lo tanto necesitará un BLoC.</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Font typeface="Arial"/>
              <a:buChar char="●"/>
            </a:pPr>
            <a:r>
              <a:rPr lang="es" sz="1500">
                <a:solidFill>
                  <a:srgbClr val="3C63AB"/>
                </a:solidFill>
              </a:rPr>
              <a:t>También es importante saber si un widget necesitará un BLoC. Este patrón de diseño puede parecer un poco excesivo para tareas simples y la razón de ello es que es excesivo </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457200" marR="0" rtl="0" algn="just">
              <a:lnSpc>
                <a:spcPct val="90000"/>
              </a:lnSpc>
              <a:spcBef>
                <a:spcPts val="900"/>
              </a:spcBef>
              <a:spcAft>
                <a:spcPts val="0"/>
              </a:spcAft>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geabd9a4934_0_29"/>
          <p:cNvSpPr txBox="1"/>
          <p:nvPr/>
        </p:nvSpPr>
        <p:spPr>
          <a:xfrm>
            <a:off x="639150" y="99565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Enumerar los eventos.</a:t>
            </a:r>
            <a:endParaRPr b="1" sz="3000" u="none" cap="none" strike="noStrike">
              <a:solidFill>
                <a:srgbClr val="E83464"/>
              </a:solidFill>
            </a:endParaRPr>
          </a:p>
        </p:txBody>
      </p:sp>
      <p:sp>
        <p:nvSpPr>
          <p:cNvPr id="180" name="Google Shape;180;geabd9a4934_0_29"/>
          <p:cNvSpPr txBox="1"/>
          <p:nvPr/>
        </p:nvSpPr>
        <p:spPr>
          <a:xfrm>
            <a:off x="386925" y="1416900"/>
            <a:ext cx="7618500" cy="3095400"/>
          </a:xfrm>
          <a:prstGeom prst="rect">
            <a:avLst/>
          </a:prstGeom>
          <a:noFill/>
          <a:ln>
            <a:noFill/>
          </a:ln>
        </p:spPr>
        <p:txBody>
          <a:bodyPr anchorCtr="0" anchor="t" bIns="34275" lIns="0" spcFirstLastPara="1" rIns="0" wrap="square" tIns="34275">
            <a:noAutofit/>
          </a:bodyPr>
          <a:lstStyle/>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L</a:t>
            </a:r>
            <a:r>
              <a:rPr lang="es" sz="1500">
                <a:solidFill>
                  <a:srgbClr val="3C63AB"/>
                </a:solidFill>
              </a:rPr>
              <a:t>os cambios de estado ocurren cuando se envía un evento a un BLoC. Entonces, enumera los eventos en forma verbal de la siguiente manera:</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1" marL="914400" marR="0" rtl="0" algn="just">
              <a:lnSpc>
                <a:spcPct val="90000"/>
              </a:lnSpc>
              <a:spcBef>
                <a:spcPts val="900"/>
              </a:spcBef>
              <a:spcAft>
                <a:spcPts val="0"/>
              </a:spcAft>
              <a:buClr>
                <a:srgbClr val="3C63AB"/>
              </a:buClr>
              <a:buSzPts val="1500"/>
              <a:buChar char="○"/>
            </a:pPr>
            <a:r>
              <a:rPr lang="es" sz="1500">
                <a:solidFill>
                  <a:srgbClr val="3C63AB"/>
                </a:solidFill>
              </a:rPr>
              <a:t>FetchData</a:t>
            </a:r>
            <a:endParaRPr sz="1500">
              <a:solidFill>
                <a:srgbClr val="3C63AB"/>
              </a:solidFill>
            </a:endParaRPr>
          </a:p>
          <a:p>
            <a:pPr indent="-323850" lvl="1" marL="914400" marR="0" rtl="0" algn="just">
              <a:lnSpc>
                <a:spcPct val="90000"/>
              </a:lnSpc>
              <a:spcBef>
                <a:spcPts val="900"/>
              </a:spcBef>
              <a:spcAft>
                <a:spcPts val="0"/>
              </a:spcAft>
              <a:buClr>
                <a:srgbClr val="3C63AB"/>
              </a:buClr>
              <a:buSzPts val="1500"/>
              <a:buChar char="○"/>
            </a:pPr>
            <a:r>
              <a:rPr lang="es" sz="1500">
                <a:solidFill>
                  <a:srgbClr val="3C63AB"/>
                </a:solidFill>
              </a:rPr>
              <a:t>UpdateTab</a:t>
            </a:r>
            <a:endParaRPr sz="1500">
              <a:solidFill>
                <a:srgbClr val="3C63AB"/>
              </a:solidFill>
            </a:endParaRPr>
          </a:p>
          <a:p>
            <a:pPr indent="-323850" lvl="1" marL="914400" marR="0" rtl="0" algn="just">
              <a:lnSpc>
                <a:spcPct val="90000"/>
              </a:lnSpc>
              <a:spcBef>
                <a:spcPts val="900"/>
              </a:spcBef>
              <a:spcAft>
                <a:spcPts val="0"/>
              </a:spcAft>
              <a:buClr>
                <a:srgbClr val="3C63AB"/>
              </a:buClr>
              <a:buSzPts val="1500"/>
              <a:buChar char="○"/>
            </a:pPr>
            <a:r>
              <a:rPr lang="es" sz="1500">
                <a:solidFill>
                  <a:srgbClr val="3C63AB"/>
                </a:solidFill>
              </a:rPr>
              <a:t>GetUserId</a:t>
            </a:r>
            <a:endParaRPr sz="1500">
              <a:solidFill>
                <a:srgbClr val="3C63AB"/>
              </a:solidFill>
            </a:endParaRPr>
          </a:p>
          <a:p>
            <a:pPr indent="-323850" lvl="1" marL="914400" marR="0" rtl="0" algn="just">
              <a:lnSpc>
                <a:spcPct val="90000"/>
              </a:lnSpc>
              <a:spcBef>
                <a:spcPts val="900"/>
              </a:spcBef>
              <a:spcAft>
                <a:spcPts val="0"/>
              </a:spcAft>
              <a:buClr>
                <a:srgbClr val="3C63AB"/>
              </a:buClr>
              <a:buSzPts val="1500"/>
              <a:buChar char="○"/>
            </a:pPr>
            <a:r>
              <a:rPr lang="es" sz="1500">
                <a:solidFill>
                  <a:srgbClr val="3C63AB"/>
                </a:solidFill>
              </a:rPr>
              <a:t>AddToCart</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457200" marR="0" rtl="0" algn="just">
              <a:lnSpc>
                <a:spcPct val="90000"/>
              </a:lnSpc>
              <a:spcBef>
                <a:spcPts val="900"/>
              </a:spcBef>
              <a:spcAft>
                <a:spcPts val="0"/>
              </a:spcAft>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geabd9a4934_0_36"/>
          <p:cNvSpPr txBox="1"/>
          <p:nvPr/>
        </p:nvSpPr>
        <p:spPr>
          <a:xfrm>
            <a:off x="700625" y="1041775"/>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Enumerar los estados</a:t>
            </a:r>
            <a:endParaRPr b="1" i="0" sz="3000" u="none" cap="none" strike="noStrike">
              <a:solidFill>
                <a:srgbClr val="E83464"/>
              </a:solidFill>
            </a:endParaRPr>
          </a:p>
        </p:txBody>
      </p:sp>
      <p:sp>
        <p:nvSpPr>
          <p:cNvPr id="186" name="Google Shape;186;geabd9a4934_0_36"/>
          <p:cNvSpPr txBox="1"/>
          <p:nvPr/>
        </p:nvSpPr>
        <p:spPr>
          <a:xfrm>
            <a:off x="386925" y="1836125"/>
            <a:ext cx="7618500" cy="2676300"/>
          </a:xfrm>
          <a:prstGeom prst="rect">
            <a:avLst/>
          </a:prstGeom>
          <a:noFill/>
          <a:ln>
            <a:noFill/>
          </a:ln>
        </p:spPr>
        <p:txBody>
          <a:bodyPr anchorCtr="0" anchor="t" bIns="34275" lIns="0" spcFirstLastPara="1" rIns="0" wrap="square" tIns="34275">
            <a:noAutofit/>
          </a:bodyPr>
          <a:lstStyle/>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Hay que saber </a:t>
            </a:r>
            <a:r>
              <a:rPr lang="es" sz="1500">
                <a:solidFill>
                  <a:srgbClr val="3C63AB"/>
                </a:solidFill>
              </a:rPr>
              <a:t>qué poner dentro de los estados. Entonces, piense en esto, qué variables o datos utilizará mi aplicación en ciertos estados. ¿Eso es exactamente lo que debe contener un State, y cómo los contendrá ? A través de propiedades, ya que un estado es realmente una clase simple.</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Al enumerar primero los eventos, se aclara que estados deberían salir del BLoC. Para el ejemplo anterior, sí tengo el evento FetchConvos, mi mente inmediatamente pensará que uno de los estados debería ser ConvosLoaded o ConvosFetched. </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457200" marR="0" rtl="0" algn="just">
              <a:lnSpc>
                <a:spcPct val="90000"/>
              </a:lnSpc>
              <a:spcBef>
                <a:spcPts val="900"/>
              </a:spcBef>
              <a:spcAft>
                <a:spcPts val="0"/>
              </a:spcAft>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geabd9a4934_0_45"/>
          <p:cNvSpPr txBox="1"/>
          <p:nvPr/>
        </p:nvSpPr>
        <p:spPr>
          <a:xfrm>
            <a:off x="751850" y="107760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a:t>
            </a:r>
            <a:r>
              <a:rPr b="1" lang="es" sz="3000">
                <a:solidFill>
                  <a:srgbClr val="E83464"/>
                </a:solidFill>
              </a:rPr>
              <a:t>onstruir el BLoC</a:t>
            </a:r>
            <a:endParaRPr b="1" i="0" sz="3000" u="none" cap="none" strike="noStrike">
              <a:solidFill>
                <a:srgbClr val="E83464"/>
              </a:solidFill>
            </a:endParaRPr>
          </a:p>
        </p:txBody>
      </p:sp>
      <p:sp>
        <p:nvSpPr>
          <p:cNvPr id="192" name="Google Shape;192;geabd9a4934_0_45"/>
          <p:cNvSpPr txBox="1"/>
          <p:nvPr/>
        </p:nvSpPr>
        <p:spPr>
          <a:xfrm>
            <a:off x="386925" y="1659575"/>
            <a:ext cx="7618500" cy="2852700"/>
          </a:xfrm>
          <a:prstGeom prst="rect">
            <a:avLst/>
          </a:prstGeom>
          <a:noFill/>
          <a:ln>
            <a:noFill/>
          </a:ln>
        </p:spPr>
        <p:txBody>
          <a:bodyPr anchorCtr="0" anchor="t" bIns="34275" lIns="0" spcFirstLastPara="1" rIns="0" wrap="square" tIns="34275">
            <a:noAutofit/>
          </a:bodyPr>
          <a:lstStyle/>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Desde el mismo nombre, Business Logic Component, el BLoC debe ser capaz de manejar el negocio que puede incluir, consultar la inserción de datos en la base de datos, la recuperación de datos de la base de datos y los números de cómputo</a:t>
            </a:r>
            <a:r>
              <a:rPr lang="es" sz="1500">
                <a:solidFill>
                  <a:srgbClr val="3C63AB"/>
                </a:solidFill>
              </a:rPr>
              <a:t>.</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Lo que es importante entender aquí es: Event-in, State-out. Independientemente de los cálculos u operaciones lógicas que ocurran dentro de un BLoC, se deben entregar a los componentes de la interfaz de usuario a través de unState.</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Al utilizar el paquete flutter_bloc, todo sucede en la función mapEventToState.</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0" lvl="0" marL="457200" marR="0" rtl="0" algn="just">
              <a:lnSpc>
                <a:spcPct val="90000"/>
              </a:lnSpc>
              <a:spcBef>
                <a:spcPts val="900"/>
              </a:spcBef>
              <a:spcAft>
                <a:spcPts val="0"/>
              </a:spcAft>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