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gW5e9pfJS1lPXG0ud4IDMT7ZnM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ad7854da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ead7854da6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ad7854da6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ead7854da6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8dd33d32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e8dd33d32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ad7854da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'package:flutter/material.dart'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'package:get/get.dart'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'domain/controllers/converter_controller.dart'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'presentation/screens/myhome.dart'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void</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main</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Get</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lazyPut</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ConverterController</a:t>
            </a:r>
            <a:r>
              <a:rPr lang="es" sz="1050">
                <a:solidFill>
                  <a:srgbClr val="D4D4D4"/>
                </a:solidFill>
                <a:highlight>
                  <a:srgbClr val="1E1E1E"/>
                </a:highlight>
                <a:latin typeface="Courier New"/>
                <a:ea typeface="Courier New"/>
                <a:cs typeface="Courier New"/>
                <a:sym typeface="Courier New"/>
              </a:rPr>
              <a:t>&gt;(() =&gt; </a:t>
            </a:r>
            <a:r>
              <a:rPr lang="es" sz="1050">
                <a:solidFill>
                  <a:srgbClr val="4EC9B0"/>
                </a:solidFill>
                <a:highlight>
                  <a:srgbClr val="1E1E1E"/>
                </a:highlight>
                <a:latin typeface="Courier New"/>
                <a:ea typeface="Courier New"/>
                <a:cs typeface="Courier New"/>
                <a:sym typeface="Courier New"/>
              </a:rPr>
              <a:t>ConverterController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runApp</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App</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ConverterController</a:t>
            </a:r>
            <a:r>
              <a:rPr lang="es" sz="1050">
                <a:solidFill>
                  <a:srgbClr val="D4D4D4"/>
                </a:solidFill>
                <a:highlight>
                  <a:srgbClr val="1E1E1E"/>
                </a:highlight>
                <a:latin typeface="Courier New"/>
                <a:ea typeface="Courier New"/>
                <a:cs typeface="Courier New"/>
                <a:sym typeface="Courier New"/>
              </a:rPr>
              <a:t> controller = </a:t>
            </a:r>
            <a:r>
              <a:rPr lang="es" sz="1050">
                <a:solidFill>
                  <a:srgbClr val="4EC9B0"/>
                </a:solidFill>
                <a:highlight>
                  <a:srgbClr val="1E1E1E"/>
                </a:highlight>
                <a:latin typeface="Courier New"/>
                <a:ea typeface="Courier New"/>
                <a:cs typeface="Courier New"/>
                <a:sym typeface="Courier New"/>
              </a:rPr>
              <a:t>Get</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put</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ConverterController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18" name="Google Shape;218;gead7854da6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4b6e1928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Dec2Bin</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StatelessWidget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build</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here we ask the library to find the instance of the controller</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ConverterController</a:t>
            </a:r>
            <a:r>
              <a:rPr lang="es" sz="1050">
                <a:solidFill>
                  <a:srgbClr val="D4D4D4"/>
                </a:solidFill>
                <a:highlight>
                  <a:srgbClr val="1E1E1E"/>
                </a:highlight>
                <a:latin typeface="Courier New"/>
                <a:ea typeface="Courier New"/>
                <a:cs typeface="Courier New"/>
                <a:sym typeface="Courier New"/>
              </a:rPr>
              <a:t> controller = </a:t>
            </a:r>
            <a:r>
              <a:rPr lang="es" sz="1050">
                <a:solidFill>
                  <a:srgbClr val="4EC9B0"/>
                </a:solidFill>
                <a:highlight>
                  <a:srgbClr val="1E1E1E"/>
                </a:highlight>
                <a:latin typeface="Courier New"/>
                <a:ea typeface="Courier New"/>
                <a:cs typeface="Courier New"/>
                <a:sym typeface="Courier New"/>
              </a:rPr>
              <a:t>Get</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find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Container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s" sz="1050">
                <a:solidFill>
                  <a:srgbClr val="4EC9B0"/>
                </a:solidFill>
                <a:highlight>
                  <a:srgbClr val="1E1E1E"/>
                </a:highlight>
                <a:latin typeface="Courier New"/>
                <a:ea typeface="Courier New"/>
                <a:cs typeface="Courier New"/>
                <a:sym typeface="Courier New"/>
              </a:rPr>
              <a:t>ConverterController</a:t>
            </a:r>
            <a:r>
              <a:rPr lang="es" sz="1050">
                <a:solidFill>
                  <a:srgbClr val="D4D4D4"/>
                </a:solidFill>
                <a:highlight>
                  <a:srgbClr val="1E1E1E"/>
                </a:highlight>
                <a:latin typeface="Courier New"/>
                <a:ea typeface="Courier New"/>
                <a:cs typeface="Courier New"/>
                <a:sym typeface="Courier New"/>
              </a:rPr>
              <a:t> controller = </a:t>
            </a:r>
            <a:r>
              <a:rPr lang="es" sz="1050">
                <a:solidFill>
                  <a:srgbClr val="4EC9B0"/>
                </a:solidFill>
                <a:highlight>
                  <a:srgbClr val="1E1E1E"/>
                </a:highlight>
                <a:latin typeface="Courier New"/>
                <a:ea typeface="Courier New"/>
                <a:cs typeface="Courier New"/>
                <a:sym typeface="Courier New"/>
              </a:rPr>
              <a:t>Get</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find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26" name="Google Shape;226;gf4b6e1928a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4b6e1928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Expanded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Container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padding: </a:t>
            </a:r>
            <a:r>
              <a:rPr lang="es" sz="1050">
                <a:solidFill>
                  <a:srgbClr val="569CD6"/>
                </a:solidFill>
                <a:highlight>
                  <a:srgbClr val="1E1E1E"/>
                </a:highlight>
                <a:latin typeface="Courier New"/>
                <a:ea typeface="Courier New"/>
                <a:cs typeface="Courier New"/>
                <a:sym typeface="Courier New"/>
              </a:rPr>
              <a:t>const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EdgeInsets</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symmetric</a:t>
            </a:r>
            <a:r>
              <a:rPr lang="es" sz="1050">
                <a:solidFill>
                  <a:srgbClr val="D4D4D4"/>
                </a:solidFill>
                <a:highlight>
                  <a:srgbClr val="1E1E1E"/>
                </a:highlight>
                <a:latin typeface="Courier New"/>
                <a:ea typeface="Courier New"/>
                <a:cs typeface="Courier New"/>
                <a:sym typeface="Courier New"/>
              </a:rPr>
              <a:t>(horizontal: </a:t>
            </a:r>
            <a:r>
              <a:rPr lang="es" sz="1050">
                <a:solidFill>
                  <a:srgbClr val="B5CEA8"/>
                </a:solidFill>
                <a:highlight>
                  <a:srgbClr val="1E1E1E"/>
                </a:highlight>
                <a:latin typeface="Courier New"/>
                <a:ea typeface="Courier New"/>
                <a:cs typeface="Courier New"/>
                <a:sym typeface="Courier New"/>
              </a:rPr>
              <a:t>4.0</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MaterialButton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color: </a:t>
            </a:r>
            <a:r>
              <a:rPr lang="es" sz="1050">
                <a:solidFill>
                  <a:srgbClr val="4EC9B0"/>
                </a:solidFill>
                <a:highlight>
                  <a:srgbClr val="1E1E1E"/>
                </a:highlight>
                <a:latin typeface="Courier New"/>
                <a:ea typeface="Courier New"/>
                <a:cs typeface="Courier New"/>
                <a:sym typeface="Courier New"/>
              </a:rPr>
              <a:t>Theme</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of</a:t>
            </a:r>
            <a:r>
              <a:rPr lang="es" sz="1050">
                <a:solidFill>
                  <a:srgbClr val="D4D4D4"/>
                </a:solidFill>
                <a:highlight>
                  <a:srgbClr val="1E1E1E"/>
                </a:highlight>
                <a:latin typeface="Courier New"/>
                <a:ea typeface="Courier New"/>
                <a:cs typeface="Courier New"/>
                <a:sym typeface="Courier New"/>
              </a:rPr>
              <a:t>(context).primaryColor,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"1"</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style: </a:t>
            </a:r>
            <a:r>
              <a:rPr lang="es" sz="1050">
                <a:solidFill>
                  <a:srgbClr val="4EC9B0"/>
                </a:solidFill>
                <a:highlight>
                  <a:srgbClr val="1E1E1E"/>
                </a:highlight>
                <a:latin typeface="Courier New"/>
                <a:ea typeface="Courier New"/>
                <a:cs typeface="Courier New"/>
                <a:sym typeface="Courier New"/>
              </a:rPr>
              <a:t>TextStyle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color: </a:t>
            </a:r>
            <a:r>
              <a:rPr lang="es" sz="1050">
                <a:solidFill>
                  <a:srgbClr val="4EC9B0"/>
                </a:solidFill>
                <a:highlight>
                  <a:srgbClr val="1E1E1E"/>
                </a:highlight>
                <a:latin typeface="Courier New"/>
                <a:ea typeface="Courier New"/>
                <a:cs typeface="Courier New"/>
                <a:sym typeface="Courier New"/>
              </a:rPr>
              <a:t>Colors</a:t>
            </a:r>
            <a:r>
              <a:rPr lang="es" sz="1050">
                <a:solidFill>
                  <a:srgbClr val="D4D4D4"/>
                </a:solidFill>
                <a:highlight>
                  <a:srgbClr val="1E1E1E"/>
                </a:highlight>
                <a:latin typeface="Courier New"/>
                <a:ea typeface="Courier New"/>
                <a:cs typeface="Courier New"/>
                <a:sym typeface="Courier New"/>
              </a:rPr>
              <a:t>.white,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we raise a new event</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onPressed: () =&gt; controller.</a:t>
            </a:r>
            <a:r>
              <a:rPr lang="es" sz="1050">
                <a:solidFill>
                  <a:srgbClr val="DCDCAA"/>
                </a:solidFill>
                <a:highlight>
                  <a:srgbClr val="1E1E1E"/>
                </a:highlight>
                <a:latin typeface="Courier New"/>
                <a:ea typeface="Courier New"/>
                <a:cs typeface="Courier New"/>
                <a:sym typeface="Courier New"/>
              </a:rPr>
              <a:t>updateDecimal</a:t>
            </a:r>
            <a:r>
              <a:rPr lang="es" sz="1050">
                <a:solidFill>
                  <a:srgbClr val="D4D4D4"/>
                </a:solidFill>
                <a:highlight>
                  <a:srgbClr val="1E1E1E"/>
                </a:highlight>
                <a:latin typeface="Courier New"/>
                <a:ea typeface="Courier New"/>
                <a:cs typeface="Courier New"/>
                <a:sym typeface="Courier New"/>
              </a:rPr>
              <a:t>(</a:t>
            </a:r>
            <a:r>
              <a:rPr lang="es" sz="1050">
                <a:solidFill>
                  <a:srgbClr val="B5CEA8"/>
                </a:solidFill>
                <a:highlight>
                  <a:srgbClr val="1E1E1E"/>
                </a:highlight>
                <a:latin typeface="Courier New"/>
                <a:ea typeface="Courier New"/>
                <a:cs typeface="Courier New"/>
                <a:sym typeface="Courier New"/>
              </a:rPr>
              <a:t>1</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onPressed: () =&gt; controller.</a:t>
            </a:r>
            <a:r>
              <a:rPr lang="es" sz="1050">
                <a:solidFill>
                  <a:srgbClr val="DCDCAA"/>
                </a:solidFill>
                <a:highlight>
                  <a:srgbClr val="1E1E1E"/>
                </a:highlight>
                <a:latin typeface="Courier New"/>
                <a:ea typeface="Courier New"/>
                <a:cs typeface="Courier New"/>
                <a:sym typeface="Courier New"/>
              </a:rPr>
              <a:t>updateDecimal</a:t>
            </a:r>
            <a:r>
              <a:rPr lang="es" sz="1050">
                <a:solidFill>
                  <a:srgbClr val="D4D4D4"/>
                </a:solidFill>
                <a:highlight>
                  <a:srgbClr val="1E1E1E"/>
                </a:highlight>
                <a:latin typeface="Courier New"/>
                <a:ea typeface="Courier New"/>
                <a:cs typeface="Courier New"/>
                <a:sym typeface="Courier New"/>
              </a:rPr>
              <a:t>(</a:t>
            </a:r>
            <a:r>
              <a:rPr lang="es" sz="1050">
                <a:solidFill>
                  <a:srgbClr val="B5CEA8"/>
                </a:solidFill>
                <a:highlight>
                  <a:srgbClr val="1E1E1E"/>
                </a:highlight>
                <a:latin typeface="Courier New"/>
                <a:ea typeface="Courier New"/>
                <a:cs typeface="Courier New"/>
                <a:sym typeface="Courier New"/>
              </a:rPr>
              <a:t>1</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34" name="Google Shape;234;gf4b6e1928a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4b6e1928a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Obx</a:t>
            </a:r>
            <a:r>
              <a:rPr lang="es" sz="1050">
                <a:solidFill>
                  <a:srgbClr val="D4D4D4"/>
                </a:solidFill>
                <a:highlight>
                  <a:srgbClr val="1E1E1E"/>
                </a:highlight>
                <a:latin typeface="Courier New"/>
                <a:ea typeface="Courier New"/>
                <a:cs typeface="Courier New"/>
                <a:sym typeface="Courier New"/>
              </a:rPr>
              <a:t>(() =&gt;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here we get the binary value from the state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a:t>
            </a:r>
            <a:r>
              <a:rPr lang="es" sz="1050">
                <a:solidFill>
                  <a:srgbClr val="9CDCFE"/>
                </a:solidFill>
                <a:highlight>
                  <a:srgbClr val="1E1E1E"/>
                </a:highlight>
                <a:latin typeface="Courier New"/>
                <a:ea typeface="Courier New"/>
                <a:cs typeface="Courier New"/>
                <a:sym typeface="Courier New"/>
              </a:rPr>
              <a:t>controller.binary</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textAlign: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42" name="Google Shape;242;gf4b6e1928a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249bc136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f249bc136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9e32574f7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9e32574f7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9e32574f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MyApp</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StatelessWidget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build</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GetMaterialApp</a:t>
            </a: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en lugar de MaterialApp</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65" name="Google Shape;165;ge9e32574f7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name = </a:t>
            </a:r>
            <a:r>
              <a:rPr lang="es" sz="1050">
                <a:solidFill>
                  <a:srgbClr val="CE9178"/>
                </a:solidFill>
                <a:highlight>
                  <a:srgbClr val="1E1E1E"/>
                </a:highlight>
                <a:latin typeface="Courier New"/>
                <a:ea typeface="Courier New"/>
                <a:cs typeface="Courier New"/>
                <a:sym typeface="Courier New"/>
              </a:rPr>
              <a:t>"Camila"</a:t>
            </a:r>
            <a:r>
              <a:rPr lang="es" sz="1050">
                <a:solidFill>
                  <a:srgbClr val="D4D4D4"/>
                </a:solidFill>
                <a:highlight>
                  <a:srgbClr val="1E1E1E"/>
                </a:highlight>
                <a:latin typeface="Courier New"/>
                <a:ea typeface="Courier New"/>
                <a:cs typeface="Courier New"/>
                <a:sym typeface="Courier New"/>
              </a:rPr>
              <a:t>.obs;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name = </a:t>
            </a:r>
            <a:r>
              <a:rPr lang="es" sz="1050">
                <a:solidFill>
                  <a:srgbClr val="4EC9B0"/>
                </a:solidFill>
                <a:highlight>
                  <a:srgbClr val="1E1E1E"/>
                </a:highlight>
                <a:latin typeface="Courier New"/>
                <a:ea typeface="Courier New"/>
                <a:cs typeface="Courier New"/>
                <a:sym typeface="Courier New"/>
              </a:rPr>
              <a:t>Rx</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&gt;(</a:t>
            </a:r>
            <a:r>
              <a:rPr lang="es" sz="1050">
                <a:solidFill>
                  <a:srgbClr val="CE9178"/>
                </a:solidFill>
                <a:highlight>
                  <a:srgbClr val="1E1E1E"/>
                </a:highlight>
                <a:latin typeface="Courier New"/>
                <a:ea typeface="Courier New"/>
                <a:cs typeface="Courier New"/>
                <a:sym typeface="Courier New"/>
              </a:rPr>
              <a:t>'Camila'</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72" name="Google Shape;1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9e32574f7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ConverterController</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GetxController</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var</a:t>
            </a:r>
            <a:r>
              <a:rPr lang="es" sz="1050">
                <a:solidFill>
                  <a:srgbClr val="D4D4D4"/>
                </a:solidFill>
                <a:highlight>
                  <a:srgbClr val="1E1E1E"/>
                </a:highlight>
                <a:latin typeface="Courier New"/>
                <a:ea typeface="Courier New"/>
                <a:cs typeface="Courier New"/>
                <a:sym typeface="Courier New"/>
              </a:rPr>
              <a:t> decimal = </a:t>
            </a:r>
            <a:r>
              <a:rPr lang="es" sz="1050">
                <a:solidFill>
                  <a:srgbClr val="CE9178"/>
                </a:solidFill>
                <a:highlight>
                  <a:srgbClr val="1E1E1E"/>
                </a:highlight>
                <a:latin typeface="Courier New"/>
                <a:ea typeface="Courier New"/>
                <a:cs typeface="Courier New"/>
                <a:sym typeface="Courier New"/>
              </a:rPr>
              <a:t>"0"</a:t>
            </a:r>
            <a:r>
              <a:rPr lang="es" sz="1050">
                <a:solidFill>
                  <a:srgbClr val="D4D4D4"/>
                </a:solidFill>
                <a:highlight>
                  <a:srgbClr val="1E1E1E"/>
                </a:highlight>
                <a:latin typeface="Courier New"/>
                <a:ea typeface="Courier New"/>
                <a:cs typeface="Courier New"/>
                <a:sym typeface="Courier New"/>
              </a:rPr>
              <a:t>.obs;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var</a:t>
            </a:r>
            <a:r>
              <a:rPr lang="es" sz="1050">
                <a:solidFill>
                  <a:srgbClr val="D4D4D4"/>
                </a:solidFill>
                <a:highlight>
                  <a:srgbClr val="1E1E1E"/>
                </a:highlight>
                <a:latin typeface="Courier New"/>
                <a:ea typeface="Courier New"/>
                <a:cs typeface="Courier New"/>
                <a:sym typeface="Courier New"/>
              </a:rPr>
              <a:t> binary = </a:t>
            </a:r>
            <a:r>
              <a:rPr lang="es" sz="1050">
                <a:solidFill>
                  <a:srgbClr val="CE9178"/>
                </a:solidFill>
                <a:highlight>
                  <a:srgbClr val="1E1E1E"/>
                </a:highlight>
                <a:latin typeface="Courier New"/>
                <a:ea typeface="Courier New"/>
                <a:cs typeface="Courier New"/>
                <a:sym typeface="Courier New"/>
              </a:rPr>
              <a:t>"0"</a:t>
            </a:r>
            <a:r>
              <a:rPr lang="es" sz="1050">
                <a:solidFill>
                  <a:srgbClr val="D4D4D4"/>
                </a:solidFill>
                <a:highlight>
                  <a:srgbClr val="1E1E1E"/>
                </a:highlight>
                <a:latin typeface="Courier New"/>
                <a:ea typeface="Courier New"/>
                <a:cs typeface="Courier New"/>
                <a:sym typeface="Courier New"/>
              </a:rPr>
              <a:t>.obs;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void</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updateDecimal</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int</a:t>
            </a:r>
            <a:r>
              <a:rPr lang="es" sz="1050">
                <a:solidFill>
                  <a:srgbClr val="D4D4D4"/>
                </a:solidFill>
                <a:highlight>
                  <a:srgbClr val="1E1E1E"/>
                </a:highlight>
                <a:latin typeface="Courier New"/>
                <a:ea typeface="Courier New"/>
                <a:cs typeface="Courier New"/>
                <a:sym typeface="Courier New"/>
              </a:rPr>
              <a:t> digit)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decimal.value = </a:t>
            </a:r>
            <a:r>
              <a:rPr lang="es" sz="1050">
                <a:solidFill>
                  <a:srgbClr val="4EC9B0"/>
                </a:solidFill>
                <a:highlight>
                  <a:srgbClr val="1E1E1E"/>
                </a:highlight>
                <a:latin typeface="Courier New"/>
                <a:ea typeface="Courier New"/>
                <a:cs typeface="Courier New"/>
                <a:sym typeface="Courier New"/>
              </a:rPr>
              <a:t>Converter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adjustValue</a:t>
            </a:r>
            <a:r>
              <a:rPr lang="es" sz="1050">
                <a:solidFill>
                  <a:srgbClr val="D4D4D4"/>
                </a:solidFill>
                <a:highlight>
                  <a:srgbClr val="1E1E1E"/>
                </a:highlight>
                <a:latin typeface="Courier New"/>
                <a:ea typeface="Courier New"/>
                <a:cs typeface="Courier New"/>
                <a:sym typeface="Courier New"/>
              </a:rPr>
              <a:t>(decimal.value, digit);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binary.value = </a:t>
            </a:r>
            <a:r>
              <a:rPr lang="es" sz="1050">
                <a:solidFill>
                  <a:srgbClr val="4EC9B0"/>
                </a:solidFill>
                <a:highlight>
                  <a:srgbClr val="1E1E1E"/>
                </a:highlight>
                <a:latin typeface="Courier New"/>
                <a:ea typeface="Courier New"/>
                <a:cs typeface="Courier New"/>
                <a:sym typeface="Courier New"/>
              </a:rPr>
              <a:t>Converter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dec2bin</a:t>
            </a:r>
            <a:r>
              <a:rPr lang="es" sz="1050">
                <a:solidFill>
                  <a:srgbClr val="D4D4D4"/>
                </a:solidFill>
                <a:highlight>
                  <a:srgbClr val="1E1E1E"/>
                </a:highlight>
                <a:latin typeface="Courier New"/>
                <a:ea typeface="Courier New"/>
                <a:cs typeface="Courier New"/>
                <a:sym typeface="Courier New"/>
              </a:rPr>
              <a:t>(decimal.value);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void</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updateBinary</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int</a:t>
            </a:r>
            <a:r>
              <a:rPr lang="es" sz="1050">
                <a:solidFill>
                  <a:srgbClr val="D4D4D4"/>
                </a:solidFill>
                <a:highlight>
                  <a:srgbClr val="1E1E1E"/>
                </a:highlight>
                <a:latin typeface="Courier New"/>
                <a:ea typeface="Courier New"/>
                <a:cs typeface="Courier New"/>
                <a:sym typeface="Courier New"/>
              </a:rPr>
              <a:t> digit)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binary.value = </a:t>
            </a:r>
            <a:r>
              <a:rPr lang="es" sz="1050">
                <a:solidFill>
                  <a:srgbClr val="4EC9B0"/>
                </a:solidFill>
                <a:highlight>
                  <a:srgbClr val="1E1E1E"/>
                </a:highlight>
                <a:latin typeface="Courier New"/>
                <a:ea typeface="Courier New"/>
                <a:cs typeface="Courier New"/>
                <a:sym typeface="Courier New"/>
              </a:rPr>
              <a:t>Converter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adjustValue</a:t>
            </a:r>
            <a:r>
              <a:rPr lang="es" sz="1050">
                <a:solidFill>
                  <a:srgbClr val="D4D4D4"/>
                </a:solidFill>
                <a:highlight>
                  <a:srgbClr val="1E1E1E"/>
                </a:highlight>
                <a:latin typeface="Courier New"/>
                <a:ea typeface="Courier New"/>
                <a:cs typeface="Courier New"/>
                <a:sym typeface="Courier New"/>
              </a:rPr>
              <a:t>(binary.value, digit);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decimal.value = </a:t>
            </a:r>
            <a:r>
              <a:rPr lang="es" sz="1050">
                <a:solidFill>
                  <a:srgbClr val="4EC9B0"/>
                </a:solidFill>
                <a:highlight>
                  <a:srgbClr val="1E1E1E"/>
                </a:highlight>
                <a:latin typeface="Courier New"/>
                <a:ea typeface="Courier New"/>
                <a:cs typeface="Courier New"/>
                <a:sym typeface="Courier New"/>
              </a:rPr>
              <a:t>Converter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bin2dec</a:t>
            </a:r>
            <a:r>
              <a:rPr lang="es" sz="1050">
                <a:solidFill>
                  <a:srgbClr val="D4D4D4"/>
                </a:solidFill>
                <a:highlight>
                  <a:srgbClr val="1E1E1E"/>
                </a:highlight>
                <a:latin typeface="Courier New"/>
                <a:ea typeface="Courier New"/>
                <a:cs typeface="Courier New"/>
                <a:sym typeface="Courier New"/>
              </a:rPr>
              <a:t>(binary.value);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void</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reset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binary.value = </a:t>
            </a:r>
            <a:r>
              <a:rPr lang="es" sz="1050">
                <a:solidFill>
                  <a:srgbClr val="CE9178"/>
                </a:solidFill>
                <a:highlight>
                  <a:srgbClr val="1E1E1E"/>
                </a:highlight>
                <a:latin typeface="Courier New"/>
                <a:ea typeface="Courier New"/>
                <a:cs typeface="Courier New"/>
                <a:sym typeface="Courier New"/>
              </a:rPr>
              <a:t>"0"</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decimal.value = </a:t>
            </a:r>
            <a:r>
              <a:rPr lang="es" sz="1050">
                <a:solidFill>
                  <a:srgbClr val="CE9178"/>
                </a:solidFill>
                <a:highlight>
                  <a:srgbClr val="1E1E1E"/>
                </a:highlight>
                <a:latin typeface="Courier New"/>
                <a:ea typeface="Courier New"/>
                <a:cs typeface="Courier New"/>
                <a:sym typeface="Courier New"/>
              </a:rPr>
              <a:t>"0"</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80" name="Google Shape;180;ge9e32574f7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4b6e1928a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f4b6e1928a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4b6e1928a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f4b6e1928a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7"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18.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17.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14.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hyperlink" Target="https://github.com/jonataslaw/getx/blob/master/documentation/en_US/state_management.md" TargetMode="External"/><Relationship Id="rId5" Type="http://schemas.openxmlformats.org/officeDocument/2006/relationships/image" Target="../media/image8.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gead7854da6_0_14"/>
          <p:cNvSpPr txBox="1"/>
          <p:nvPr/>
        </p:nvSpPr>
        <p:spPr>
          <a:xfrm>
            <a:off x="664775" y="961025"/>
            <a:ext cx="7543800" cy="9846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Inyección de dependencia:</a:t>
            </a:r>
            <a:endParaRPr b="1" sz="30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Diferentes Casos, Diferentes </a:t>
            </a:r>
            <a:r>
              <a:rPr b="1" lang="es" sz="3000">
                <a:solidFill>
                  <a:srgbClr val="E83464"/>
                </a:solidFill>
              </a:rPr>
              <a:t>Métodos</a:t>
            </a:r>
            <a:endParaRPr b="1" i="0" sz="3000" u="none" cap="none" strike="noStrike">
              <a:solidFill>
                <a:srgbClr val="E83464"/>
              </a:solidFill>
            </a:endParaRPr>
          </a:p>
        </p:txBody>
      </p:sp>
      <p:sp>
        <p:nvSpPr>
          <p:cNvPr id="203" name="Google Shape;203;gead7854da6_0_14"/>
          <p:cNvSpPr txBox="1"/>
          <p:nvPr/>
        </p:nvSpPr>
        <p:spPr>
          <a:xfrm>
            <a:off x="467500" y="1945625"/>
            <a:ext cx="7185900" cy="3095400"/>
          </a:xfrm>
          <a:prstGeom prst="rect">
            <a:avLst/>
          </a:prstGeom>
          <a:noFill/>
          <a:ln>
            <a:noFill/>
          </a:ln>
        </p:spPr>
        <p:txBody>
          <a:bodyPr anchorCtr="0" anchor="t" bIns="34275" lIns="0" spcFirstLastPara="1" rIns="0" wrap="square" tIns="34275">
            <a:noAutofit/>
          </a:bodyPr>
          <a:lstStyle/>
          <a:p>
            <a:pPr indent="-336550" lvl="0" marL="457200" marR="0" rtl="0" algn="just">
              <a:lnSpc>
                <a:spcPct val="90000"/>
              </a:lnSpc>
              <a:spcBef>
                <a:spcPts val="900"/>
              </a:spcBef>
              <a:spcAft>
                <a:spcPts val="0"/>
              </a:spcAft>
              <a:buClr>
                <a:srgbClr val="3C63AB"/>
              </a:buClr>
              <a:buSzPts val="1700"/>
              <a:buChar char="●"/>
            </a:pPr>
            <a:r>
              <a:rPr b="1" lang="es" sz="1600">
                <a:solidFill>
                  <a:srgbClr val="3C63AB"/>
                </a:solidFill>
              </a:rPr>
              <a:t>Get.put:</a:t>
            </a:r>
            <a:r>
              <a:rPr lang="es">
                <a:solidFill>
                  <a:srgbClr val="3C63AB"/>
                </a:solidFill>
              </a:rPr>
              <a:t>cubre la mayoría de los casos de uso para la gestión de dependencias. Cuando inyectamos una dependencia usando Get.put, llama Get.find internamente, lo que significa que la dependencia se carga inmediatamente y se puede usar directamente.</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36550" lvl="0" marL="457200" marR="0" rtl="0" algn="just">
              <a:lnSpc>
                <a:spcPct val="90000"/>
              </a:lnSpc>
              <a:spcBef>
                <a:spcPts val="900"/>
              </a:spcBef>
              <a:spcAft>
                <a:spcPts val="0"/>
              </a:spcAft>
              <a:buClr>
                <a:srgbClr val="3C63AB"/>
              </a:buClr>
              <a:buSzPts val="1700"/>
              <a:buChar char="●"/>
            </a:pPr>
            <a:r>
              <a:rPr b="1" lang="es" sz="1600">
                <a:solidFill>
                  <a:srgbClr val="3C63AB"/>
                </a:solidFill>
              </a:rPr>
              <a:t>Get.lazyPut:</a:t>
            </a:r>
            <a:r>
              <a:rPr lang="es">
                <a:solidFill>
                  <a:srgbClr val="3C63AB"/>
                </a:solidFill>
              </a:rPr>
              <a:t>Como sugiere el nombre, carga de forma diferida las dependencias, lo que básicamente significa que las dependencias se crearán inmediatamente, pero se cargarán en la memoria solo cuando Get.find se llame por primera vez.</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gead7854da6_0_28"/>
          <p:cNvSpPr txBox="1"/>
          <p:nvPr/>
        </p:nvSpPr>
        <p:spPr>
          <a:xfrm>
            <a:off x="644275" y="980200"/>
            <a:ext cx="7543800" cy="9585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Inyección de dependencia:</a:t>
            </a:r>
            <a:endParaRPr b="1" sz="30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Diferentes Casos, Diferentes Métodos</a:t>
            </a:r>
            <a:endParaRPr b="1" i="0" sz="3000" u="none" cap="none" strike="noStrike">
              <a:solidFill>
                <a:srgbClr val="E83464"/>
              </a:solidFill>
            </a:endParaRPr>
          </a:p>
        </p:txBody>
      </p:sp>
      <p:sp>
        <p:nvSpPr>
          <p:cNvPr id="209" name="Google Shape;209;gead7854da6_0_28"/>
          <p:cNvSpPr txBox="1"/>
          <p:nvPr/>
        </p:nvSpPr>
        <p:spPr>
          <a:xfrm>
            <a:off x="349725" y="2001000"/>
            <a:ext cx="7074300" cy="2751900"/>
          </a:xfrm>
          <a:prstGeom prst="rect">
            <a:avLst/>
          </a:prstGeom>
          <a:noFill/>
          <a:ln>
            <a:noFill/>
          </a:ln>
        </p:spPr>
        <p:txBody>
          <a:bodyPr anchorCtr="0" anchor="t" bIns="34275" lIns="0" spcFirstLastPara="1" rIns="0" wrap="square" tIns="34275">
            <a:noAutofit/>
          </a:bodyPr>
          <a:lstStyle/>
          <a:p>
            <a:pPr indent="-349250" lvl="0" marL="457200" rtl="0" algn="just">
              <a:lnSpc>
                <a:spcPct val="90000"/>
              </a:lnSpc>
              <a:spcBef>
                <a:spcPts val="900"/>
              </a:spcBef>
              <a:spcAft>
                <a:spcPts val="0"/>
              </a:spcAft>
              <a:buClr>
                <a:srgbClr val="3C63AB"/>
              </a:buClr>
              <a:buSzPts val="1900"/>
              <a:buChar char="●"/>
            </a:pPr>
            <a:r>
              <a:rPr b="1" lang="es" sz="1500">
                <a:solidFill>
                  <a:srgbClr val="3C63AB"/>
                </a:solidFill>
              </a:rPr>
              <a:t>Get.putAsync:</a:t>
            </a:r>
            <a:r>
              <a:rPr lang="es" sz="1300">
                <a:solidFill>
                  <a:srgbClr val="3C63AB"/>
                </a:solidFill>
              </a:rPr>
              <a:t>Cuando usamos Bases de datos de  preferencias compartidas o, necesitamos trabajar con dependencias de forma asincrónica. Podemos </a:t>
            </a:r>
            <a:r>
              <a:rPr lang="es" sz="1300">
                <a:solidFill>
                  <a:schemeClr val="dk1"/>
                </a:solidFill>
              </a:rPr>
              <a:t>usar</a:t>
            </a:r>
            <a:r>
              <a:rPr lang="es" sz="1300">
                <a:solidFill>
                  <a:srgbClr val="3C63AB"/>
                </a:solidFill>
              </a:rPr>
              <a:t> Get.putAsyncpara eso.</a:t>
            </a:r>
            <a:endParaRPr sz="1300">
              <a:solidFill>
                <a:srgbClr val="3C63AB"/>
              </a:solidFill>
            </a:endParaRPr>
          </a:p>
          <a:p>
            <a:pPr indent="0" lvl="0" marL="457200" rtl="0" algn="just">
              <a:lnSpc>
                <a:spcPct val="90000"/>
              </a:lnSpc>
              <a:spcBef>
                <a:spcPts val="900"/>
              </a:spcBef>
              <a:spcAft>
                <a:spcPts val="0"/>
              </a:spcAft>
              <a:buNone/>
            </a:pPr>
            <a:r>
              <a:t/>
            </a:r>
            <a:endParaRPr sz="1300">
              <a:solidFill>
                <a:srgbClr val="3C63AB"/>
              </a:solidFill>
            </a:endParaRPr>
          </a:p>
          <a:p>
            <a:pPr indent="-349250" lvl="0" marL="457200" rtl="0" algn="just">
              <a:lnSpc>
                <a:spcPct val="90000"/>
              </a:lnSpc>
              <a:spcBef>
                <a:spcPts val="900"/>
              </a:spcBef>
              <a:spcAft>
                <a:spcPts val="0"/>
              </a:spcAft>
              <a:buClr>
                <a:srgbClr val="3C63AB"/>
              </a:buClr>
              <a:buSzPts val="1900"/>
              <a:buChar char="●"/>
            </a:pPr>
            <a:r>
              <a:rPr b="1" lang="es" sz="1500">
                <a:solidFill>
                  <a:srgbClr val="3C63AB"/>
                </a:solidFill>
              </a:rPr>
              <a:t>Get.create: </a:t>
            </a:r>
            <a:r>
              <a:rPr lang="es" sz="1300">
                <a:solidFill>
                  <a:srgbClr val="3C63AB"/>
                </a:solidFill>
              </a:rPr>
              <a:t>Este es para esos casos raros con los que es posible que nunca te encuentres, pero cuando lo hagas, te darás cuenta de lo útil que puede ser. A diferencia de todos los demás métodos, este crea una nueva instancia de la dependencia cada vez que Get.find se llama</a:t>
            </a:r>
            <a:r>
              <a:rPr b="1" lang="es" sz="1500">
                <a:solidFill>
                  <a:srgbClr val="3C63AB"/>
                </a:solidFill>
              </a:rPr>
              <a:t>.</a:t>
            </a:r>
            <a:endParaRPr b="1" sz="1500">
              <a:solidFill>
                <a:srgbClr val="3C63AB"/>
              </a:solidFill>
            </a:endParaRPr>
          </a:p>
          <a:p>
            <a:pPr indent="0" lvl="0" marL="457200" rtl="0" algn="just">
              <a:lnSpc>
                <a:spcPct val="90000"/>
              </a:lnSpc>
              <a:spcBef>
                <a:spcPts val="900"/>
              </a:spcBef>
              <a:spcAft>
                <a:spcPts val="0"/>
              </a:spcAft>
              <a:buNone/>
            </a:pPr>
            <a:r>
              <a:t/>
            </a:r>
            <a:endParaRPr b="1" sz="1500">
              <a:solidFill>
                <a:srgbClr val="3C63AB"/>
              </a:solidFill>
            </a:endParaRPr>
          </a:p>
          <a:p>
            <a:pPr indent="0" lvl="0" marL="457200" marR="0" rtl="0" algn="just">
              <a:lnSpc>
                <a:spcPct val="90000"/>
              </a:lnSpc>
              <a:spcBef>
                <a:spcPts val="900"/>
              </a:spcBef>
              <a:spcAft>
                <a:spcPts val="0"/>
              </a:spcAft>
              <a:buNone/>
            </a:pPr>
            <a:r>
              <a:t/>
            </a:r>
            <a:endParaRPr sz="1300">
              <a:solidFill>
                <a:srgbClr val="3C63AB"/>
              </a:solidFill>
            </a:endParaRPr>
          </a:p>
          <a:p>
            <a:pPr indent="0" lvl="0" marL="45720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ge8dd33d32a_0_0"/>
          <p:cNvSpPr txBox="1"/>
          <p:nvPr/>
        </p:nvSpPr>
        <p:spPr>
          <a:xfrm>
            <a:off x="669875" y="985350"/>
            <a:ext cx="7543800" cy="9378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Inyección de dependencia:</a:t>
            </a:r>
            <a:endParaRPr b="1" sz="30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Diferentes Casos, Diferentes Métodos</a:t>
            </a:r>
            <a:endParaRPr b="1" i="0" sz="3000" u="none" cap="none" strike="noStrike">
              <a:solidFill>
                <a:srgbClr val="E83464"/>
              </a:solidFill>
            </a:endParaRPr>
          </a:p>
        </p:txBody>
      </p:sp>
      <p:sp>
        <p:nvSpPr>
          <p:cNvPr id="215" name="Google Shape;215;ge8dd33d32a_0_0"/>
          <p:cNvSpPr txBox="1"/>
          <p:nvPr/>
        </p:nvSpPr>
        <p:spPr>
          <a:xfrm>
            <a:off x="349725" y="2001000"/>
            <a:ext cx="7074300" cy="2751900"/>
          </a:xfrm>
          <a:prstGeom prst="rect">
            <a:avLst/>
          </a:prstGeom>
          <a:noFill/>
          <a:ln>
            <a:noFill/>
          </a:ln>
        </p:spPr>
        <p:txBody>
          <a:bodyPr anchorCtr="0" anchor="t" bIns="34275" lIns="0" spcFirstLastPara="1" rIns="0" wrap="square" tIns="34275">
            <a:noAutofit/>
          </a:bodyPr>
          <a:lstStyle/>
          <a:p>
            <a:pPr indent="-336550" lvl="0" marL="457200" rtl="0" algn="just">
              <a:lnSpc>
                <a:spcPct val="90000"/>
              </a:lnSpc>
              <a:spcBef>
                <a:spcPts val="900"/>
              </a:spcBef>
              <a:spcAft>
                <a:spcPts val="0"/>
              </a:spcAft>
              <a:buClr>
                <a:srgbClr val="3C63AB"/>
              </a:buClr>
              <a:buSzPts val="1700"/>
              <a:buChar char="●"/>
            </a:pPr>
            <a:r>
              <a:rPr b="1" lang="es" sz="1500">
                <a:solidFill>
                  <a:srgbClr val="3C63AB"/>
                </a:solidFill>
              </a:rPr>
              <a:t>GetView</a:t>
            </a:r>
            <a:r>
              <a:rPr lang="es" sz="1500">
                <a:solidFill>
                  <a:srgbClr val="3C63AB"/>
                </a:solidFill>
              </a:rPr>
              <a:t>: Es un widget sin estado que tiene un controller captador, así de simple. Si tenemos un solo controlador como dependencia, podemos usar GetView </a:t>
            </a:r>
            <a:r>
              <a:rPr lang="es" sz="1500">
                <a:solidFill>
                  <a:srgbClr val="3C63AB"/>
                </a:solidFill>
              </a:rPr>
              <a:t>en </a:t>
            </a:r>
            <a:r>
              <a:rPr lang="es" sz="1500">
                <a:solidFill>
                  <a:srgbClr val="3C63AB"/>
                </a:solidFill>
              </a:rPr>
              <a:t>lugar de StatelessWidget y evitar escribir Get.find.</a:t>
            </a:r>
            <a:endParaRPr sz="1500">
              <a:solidFill>
                <a:srgbClr val="3C63AB"/>
              </a:solidFill>
            </a:endParaRPr>
          </a:p>
          <a:p>
            <a:pPr indent="0" lvl="0" marL="457200" rtl="0" algn="just">
              <a:lnSpc>
                <a:spcPct val="90000"/>
              </a:lnSpc>
              <a:spcBef>
                <a:spcPts val="900"/>
              </a:spcBef>
              <a:spcAft>
                <a:spcPts val="0"/>
              </a:spcAft>
              <a:buNone/>
            </a:pPr>
            <a:r>
              <a:t/>
            </a:r>
            <a:endParaRPr sz="1500">
              <a:solidFill>
                <a:srgbClr val="3C63AB"/>
              </a:solidFill>
            </a:endParaRPr>
          </a:p>
          <a:p>
            <a:pPr indent="-336550" lvl="0" marL="457200" rtl="0" algn="just">
              <a:lnSpc>
                <a:spcPct val="90000"/>
              </a:lnSpc>
              <a:spcBef>
                <a:spcPts val="900"/>
              </a:spcBef>
              <a:spcAft>
                <a:spcPts val="0"/>
              </a:spcAft>
              <a:buClr>
                <a:srgbClr val="3C63AB"/>
              </a:buClr>
              <a:buSzPts val="1700"/>
              <a:buChar char="●"/>
            </a:pPr>
            <a:r>
              <a:rPr b="1" lang="es" sz="1500">
                <a:solidFill>
                  <a:srgbClr val="3C63AB"/>
                </a:solidFill>
              </a:rPr>
              <a:t>GetWidget</a:t>
            </a:r>
            <a:r>
              <a:rPr lang="es" sz="1500">
                <a:solidFill>
                  <a:srgbClr val="3C63AB"/>
                </a:solidFill>
              </a:rPr>
              <a:t>: Es muy similar a GetView con una pequeña diferencia: nos da la misma instancia de Get.find cada vez. Esto se vuelve sorprendentemente útil cuando se usa en combinación con Get.create, ya que podemos tener múltiples widgets interactuando con la misma instancia de una dependencia.</a:t>
            </a:r>
            <a:endParaRPr sz="1500">
              <a:solidFill>
                <a:srgbClr val="3C63AB"/>
              </a:solidFill>
            </a:endParaRPr>
          </a:p>
          <a:p>
            <a:pPr indent="0" lvl="0" marL="457200" rtl="0" algn="just">
              <a:lnSpc>
                <a:spcPct val="90000"/>
              </a:lnSpc>
              <a:spcBef>
                <a:spcPts val="900"/>
              </a:spcBef>
              <a:spcAft>
                <a:spcPts val="0"/>
              </a:spcAft>
              <a:buNone/>
            </a:pPr>
            <a:r>
              <a:t/>
            </a:r>
            <a:endParaRPr b="1" sz="1500">
              <a:solidFill>
                <a:srgbClr val="3C63AB"/>
              </a:solidFill>
            </a:endParaRPr>
          </a:p>
          <a:p>
            <a:pPr indent="0" lvl="0" marL="457200" rtl="0" algn="just">
              <a:lnSpc>
                <a:spcPct val="90000"/>
              </a:lnSpc>
              <a:spcBef>
                <a:spcPts val="900"/>
              </a:spcBef>
              <a:spcAft>
                <a:spcPts val="0"/>
              </a:spcAft>
              <a:buNone/>
            </a:pPr>
            <a:r>
              <a:t/>
            </a:r>
            <a:endParaRPr b="1" sz="1500">
              <a:solidFill>
                <a:srgbClr val="3C63AB"/>
              </a:solidFill>
            </a:endParaRPr>
          </a:p>
          <a:p>
            <a:pPr indent="0" lvl="0" marL="457200" marR="0" rtl="0" algn="just">
              <a:lnSpc>
                <a:spcPct val="90000"/>
              </a:lnSpc>
              <a:spcBef>
                <a:spcPts val="900"/>
              </a:spcBef>
              <a:spcAft>
                <a:spcPts val="0"/>
              </a:spcAft>
              <a:buNone/>
            </a:pPr>
            <a:r>
              <a:t/>
            </a:r>
            <a:endParaRPr sz="1300">
              <a:solidFill>
                <a:srgbClr val="3C63AB"/>
              </a:solidFill>
            </a:endParaRPr>
          </a:p>
          <a:p>
            <a:pPr indent="0" lvl="0" marL="45720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gead7854da6_0_6"/>
          <p:cNvSpPr txBox="1"/>
          <p:nvPr/>
        </p:nvSpPr>
        <p:spPr>
          <a:xfrm>
            <a:off x="685275" y="107760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a:t>
            </a:r>
            <a:r>
              <a:rPr b="1" lang="es" sz="3000">
                <a:solidFill>
                  <a:srgbClr val="E83464"/>
                </a:solidFill>
              </a:rPr>
              <a:t>Inyección de dependencia</a:t>
            </a:r>
            <a:endParaRPr b="1" i="0" sz="3000" u="none" cap="none" strike="noStrike">
              <a:solidFill>
                <a:srgbClr val="E83464"/>
              </a:solidFill>
            </a:endParaRPr>
          </a:p>
        </p:txBody>
      </p:sp>
      <p:sp>
        <p:nvSpPr>
          <p:cNvPr id="221" name="Google Shape;221;gead7854da6_0_6"/>
          <p:cNvSpPr txBox="1"/>
          <p:nvPr/>
        </p:nvSpPr>
        <p:spPr>
          <a:xfrm>
            <a:off x="484100" y="1947250"/>
            <a:ext cx="3880200" cy="1714500"/>
          </a:xfrm>
          <a:prstGeom prst="rect">
            <a:avLst/>
          </a:prstGeom>
          <a:noFill/>
          <a:ln>
            <a:noFill/>
          </a:ln>
        </p:spPr>
        <p:txBody>
          <a:bodyPr anchorCtr="0" anchor="t" bIns="34275" lIns="0" spcFirstLastPara="1" rIns="0" wrap="square" tIns="34275">
            <a:noAutofit/>
          </a:bodyPr>
          <a:lstStyle/>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Para inyectar una </a:t>
            </a:r>
            <a:r>
              <a:rPr lang="es" sz="1500">
                <a:solidFill>
                  <a:srgbClr val="3C63AB"/>
                </a:solidFill>
              </a:rPr>
              <a:t>dependencia</a:t>
            </a:r>
            <a:r>
              <a:rPr lang="es" sz="1500">
                <a:solidFill>
                  <a:srgbClr val="3C63AB"/>
                </a:solidFill>
              </a:rPr>
              <a:t> lo hacemos como se </a:t>
            </a:r>
            <a:r>
              <a:rPr lang="es" sz="1500">
                <a:solidFill>
                  <a:srgbClr val="3C63AB"/>
                </a:solidFill>
              </a:rPr>
              <a:t>indicó</a:t>
            </a:r>
            <a:r>
              <a:rPr lang="es" sz="1500">
                <a:solidFill>
                  <a:srgbClr val="3C63AB"/>
                </a:solidFill>
              </a:rPr>
              <a:t> en su momento en la </a:t>
            </a:r>
            <a:r>
              <a:rPr i="1" lang="es" sz="1500">
                <a:solidFill>
                  <a:srgbClr val="3C63AB"/>
                </a:solidFill>
              </a:rPr>
              <a:t>Sesión</a:t>
            </a:r>
            <a:r>
              <a:rPr i="1" lang="es" sz="1500">
                <a:solidFill>
                  <a:srgbClr val="3C63AB"/>
                </a:solidFill>
              </a:rPr>
              <a:t> 2...</a:t>
            </a:r>
            <a:endParaRPr i="1" sz="1500">
              <a:solidFill>
                <a:srgbClr val="3C63AB"/>
              </a:solidFill>
            </a:endParaRPr>
          </a:p>
          <a:p>
            <a:pPr indent="0" lvl="0" marL="45720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latin typeface="Courier New"/>
              <a:ea typeface="Courier New"/>
              <a:cs typeface="Courier New"/>
              <a:sym typeface="Courier New"/>
            </a:endParaRPr>
          </a:p>
          <a:p>
            <a:pPr indent="0" lvl="0" marL="457200" marR="0" rtl="0" algn="l">
              <a:lnSpc>
                <a:spcPct val="90000"/>
              </a:lnSpc>
              <a:spcBef>
                <a:spcPts val="0"/>
              </a:spcBef>
              <a:spcAft>
                <a:spcPts val="0"/>
              </a:spcAft>
              <a:buNone/>
            </a:pPr>
            <a:r>
              <a:t/>
            </a:r>
            <a:endParaRPr sz="1500">
              <a:solidFill>
                <a:srgbClr val="3C63AB"/>
              </a:solidFill>
              <a:latin typeface="Courier New"/>
              <a:ea typeface="Courier New"/>
              <a:cs typeface="Courier New"/>
              <a:sym typeface="Courier New"/>
            </a:endParaRPr>
          </a:p>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Con </a:t>
            </a:r>
            <a:r>
              <a:rPr i="1" lang="es" sz="1500">
                <a:solidFill>
                  <a:srgbClr val="3C63AB"/>
                </a:solidFill>
              </a:rPr>
              <a:t>lazyPut </a:t>
            </a:r>
            <a:r>
              <a:rPr lang="es" sz="1500">
                <a:solidFill>
                  <a:srgbClr val="3C63AB"/>
                </a:solidFill>
              </a:rPr>
              <a:t>, la </a:t>
            </a:r>
            <a:r>
              <a:rPr lang="es" sz="1500">
                <a:solidFill>
                  <a:srgbClr val="3C63AB"/>
                </a:solidFill>
              </a:rPr>
              <a:t>inyección</a:t>
            </a:r>
            <a:r>
              <a:rPr lang="es" sz="1500">
                <a:solidFill>
                  <a:srgbClr val="3C63AB"/>
                </a:solidFill>
              </a:rPr>
              <a:t> </a:t>
            </a:r>
            <a:r>
              <a:rPr lang="es" sz="1500">
                <a:solidFill>
                  <a:srgbClr val="3C63AB"/>
                </a:solidFill>
              </a:rPr>
              <a:t>sólo</a:t>
            </a:r>
            <a:r>
              <a:rPr lang="es" sz="1500">
                <a:solidFill>
                  <a:srgbClr val="3C63AB"/>
                </a:solidFill>
              </a:rPr>
              <a:t> se realiza una vez la necesitamos.</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p:txBody>
      </p:sp>
      <p:pic>
        <p:nvPicPr>
          <p:cNvPr id="222" name="Google Shape;222;gead7854da6_0_6"/>
          <p:cNvPicPr preferRelativeResize="0"/>
          <p:nvPr/>
        </p:nvPicPr>
        <p:blipFill>
          <a:blip r:embed="rId4">
            <a:alphaModFix/>
          </a:blip>
          <a:stretch>
            <a:fillRect/>
          </a:stretch>
        </p:blipFill>
        <p:spPr>
          <a:xfrm>
            <a:off x="4516700" y="1868100"/>
            <a:ext cx="4474899" cy="1869894"/>
          </a:xfrm>
          <a:prstGeom prst="rect">
            <a:avLst/>
          </a:prstGeom>
          <a:noFill/>
          <a:ln>
            <a:noFill/>
          </a:ln>
        </p:spPr>
      </p:pic>
      <p:pic>
        <p:nvPicPr>
          <p:cNvPr id="223" name="Google Shape;223;gead7854da6_0_6"/>
          <p:cNvPicPr preferRelativeResize="0"/>
          <p:nvPr/>
        </p:nvPicPr>
        <p:blipFill>
          <a:blip r:embed="rId5">
            <a:alphaModFix/>
          </a:blip>
          <a:stretch>
            <a:fillRect/>
          </a:stretch>
        </p:blipFill>
        <p:spPr>
          <a:xfrm>
            <a:off x="104000" y="2672774"/>
            <a:ext cx="4260299" cy="4710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gf4b6e1928a_0_3"/>
          <p:cNvSpPr txBox="1"/>
          <p:nvPr/>
        </p:nvSpPr>
        <p:spPr>
          <a:xfrm>
            <a:off x="685275" y="107760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Recuperar controlador</a:t>
            </a:r>
            <a:endParaRPr b="1" i="0" sz="3000" u="none" cap="none" strike="noStrike">
              <a:solidFill>
                <a:srgbClr val="E83464"/>
              </a:solidFill>
            </a:endParaRPr>
          </a:p>
        </p:txBody>
      </p:sp>
      <p:sp>
        <p:nvSpPr>
          <p:cNvPr id="229" name="Google Shape;229;gf4b6e1928a_0_3"/>
          <p:cNvSpPr txBox="1"/>
          <p:nvPr/>
        </p:nvSpPr>
        <p:spPr>
          <a:xfrm>
            <a:off x="685275" y="1947250"/>
            <a:ext cx="3491400" cy="1714500"/>
          </a:xfrm>
          <a:prstGeom prst="rect">
            <a:avLst/>
          </a:prstGeom>
          <a:noFill/>
          <a:ln>
            <a:noFill/>
          </a:ln>
        </p:spPr>
        <p:txBody>
          <a:bodyPr anchorCtr="0" anchor="t" bIns="34275" lIns="0" spcFirstLastPara="1" rIns="0" wrap="square" tIns="34275">
            <a:noAutofit/>
          </a:bodyPr>
          <a:lstStyle/>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Como se </a:t>
            </a:r>
            <a:r>
              <a:rPr lang="es" sz="1500">
                <a:solidFill>
                  <a:srgbClr val="3C63AB"/>
                </a:solidFill>
              </a:rPr>
              <a:t>habló</a:t>
            </a:r>
            <a:r>
              <a:rPr lang="es" sz="1500">
                <a:solidFill>
                  <a:srgbClr val="3C63AB"/>
                </a:solidFill>
              </a:rPr>
              <a:t> en la </a:t>
            </a:r>
            <a:r>
              <a:rPr i="1" lang="es" sz="1500">
                <a:solidFill>
                  <a:srgbClr val="3C63AB"/>
                </a:solidFill>
              </a:rPr>
              <a:t>Sesion 2,</a:t>
            </a:r>
            <a:r>
              <a:rPr lang="es" sz="1500">
                <a:solidFill>
                  <a:srgbClr val="3C63AB"/>
                </a:solidFill>
              </a:rPr>
              <a:t> luego de inyectar la dependencia podemos recuperar una instancia usando</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Cuando “</a:t>
            </a:r>
            <a:r>
              <a:rPr i="1" lang="es" sz="1500">
                <a:solidFill>
                  <a:srgbClr val="3C63AB"/>
                </a:solidFill>
              </a:rPr>
              <a:t>encontramos</a:t>
            </a:r>
            <a:r>
              <a:rPr lang="es" sz="1500">
                <a:solidFill>
                  <a:srgbClr val="3C63AB"/>
                </a:solidFill>
              </a:rPr>
              <a:t>” al controlador podemos acceder a </a:t>
            </a:r>
            <a:r>
              <a:rPr lang="es" sz="1500">
                <a:solidFill>
                  <a:srgbClr val="3C63AB"/>
                </a:solidFill>
              </a:rPr>
              <a:t>métodos</a:t>
            </a:r>
            <a:r>
              <a:rPr lang="es" sz="1500">
                <a:solidFill>
                  <a:srgbClr val="3C63AB"/>
                </a:solidFill>
              </a:rPr>
              <a:t> y datos que estan contenidos en este.</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p:txBody>
      </p:sp>
      <p:pic>
        <p:nvPicPr>
          <p:cNvPr id="230" name="Google Shape;230;gf4b6e1928a_0_3"/>
          <p:cNvPicPr preferRelativeResize="0"/>
          <p:nvPr/>
        </p:nvPicPr>
        <p:blipFill>
          <a:blip r:embed="rId4">
            <a:alphaModFix/>
          </a:blip>
          <a:stretch>
            <a:fillRect/>
          </a:stretch>
        </p:blipFill>
        <p:spPr>
          <a:xfrm>
            <a:off x="4345700" y="1868100"/>
            <a:ext cx="3745200" cy="2285450"/>
          </a:xfrm>
          <a:prstGeom prst="rect">
            <a:avLst/>
          </a:prstGeom>
          <a:noFill/>
          <a:ln>
            <a:noFill/>
          </a:ln>
        </p:spPr>
      </p:pic>
      <p:pic>
        <p:nvPicPr>
          <p:cNvPr id="231" name="Google Shape;231;gf4b6e1928a_0_3"/>
          <p:cNvPicPr preferRelativeResize="0"/>
          <p:nvPr/>
        </p:nvPicPr>
        <p:blipFill>
          <a:blip r:embed="rId5">
            <a:alphaModFix/>
          </a:blip>
          <a:stretch>
            <a:fillRect/>
          </a:stretch>
        </p:blipFill>
        <p:spPr>
          <a:xfrm>
            <a:off x="504825" y="2941874"/>
            <a:ext cx="3491400" cy="5359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gf4b6e1928a_0_13"/>
          <p:cNvSpPr txBox="1"/>
          <p:nvPr/>
        </p:nvSpPr>
        <p:spPr>
          <a:xfrm>
            <a:off x="685275" y="107760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Uso del controlador</a:t>
            </a:r>
            <a:endParaRPr b="1" i="0" sz="3000" u="none" cap="none" strike="noStrike">
              <a:solidFill>
                <a:srgbClr val="E83464"/>
              </a:solidFill>
            </a:endParaRPr>
          </a:p>
        </p:txBody>
      </p:sp>
      <p:sp>
        <p:nvSpPr>
          <p:cNvPr id="237" name="Google Shape;237;gf4b6e1928a_0_13"/>
          <p:cNvSpPr txBox="1"/>
          <p:nvPr/>
        </p:nvSpPr>
        <p:spPr>
          <a:xfrm>
            <a:off x="685275" y="1947250"/>
            <a:ext cx="3491400" cy="1714500"/>
          </a:xfrm>
          <a:prstGeom prst="rect">
            <a:avLst/>
          </a:prstGeom>
          <a:noFill/>
          <a:ln>
            <a:noFill/>
          </a:ln>
        </p:spPr>
        <p:txBody>
          <a:bodyPr anchorCtr="0" anchor="t" bIns="34275" lIns="0" spcFirstLastPara="1" rIns="0" wrap="square" tIns="34275">
            <a:noAutofit/>
          </a:bodyPr>
          <a:lstStyle/>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Cuando tenemos una instancia de nuestro controlador, podemos acceder a los </a:t>
            </a:r>
            <a:r>
              <a:rPr lang="es" sz="1500">
                <a:solidFill>
                  <a:srgbClr val="3C63AB"/>
                </a:solidFill>
              </a:rPr>
              <a:t>métodos</a:t>
            </a:r>
            <a:r>
              <a:rPr lang="es" sz="1500">
                <a:solidFill>
                  <a:srgbClr val="3C63AB"/>
                </a:solidFill>
              </a:rPr>
              <a:t> que </a:t>
            </a:r>
            <a:r>
              <a:rPr lang="es" sz="1500">
                <a:solidFill>
                  <a:srgbClr val="3C63AB"/>
                </a:solidFill>
              </a:rPr>
              <a:t>están</a:t>
            </a:r>
            <a:r>
              <a:rPr lang="es" sz="1500">
                <a:solidFill>
                  <a:srgbClr val="3C63AB"/>
                </a:solidFill>
              </a:rPr>
              <a:t> en este, y actualizar los datos.</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p:txBody>
      </p:sp>
      <p:pic>
        <p:nvPicPr>
          <p:cNvPr id="238" name="Google Shape;238;gf4b6e1928a_0_13"/>
          <p:cNvPicPr preferRelativeResize="0"/>
          <p:nvPr/>
        </p:nvPicPr>
        <p:blipFill>
          <a:blip r:embed="rId4">
            <a:alphaModFix/>
          </a:blip>
          <a:stretch>
            <a:fillRect/>
          </a:stretch>
        </p:blipFill>
        <p:spPr>
          <a:xfrm>
            <a:off x="4345702" y="1868100"/>
            <a:ext cx="4012099" cy="2103375"/>
          </a:xfrm>
          <a:prstGeom prst="rect">
            <a:avLst/>
          </a:prstGeom>
          <a:noFill/>
          <a:ln>
            <a:noFill/>
          </a:ln>
        </p:spPr>
      </p:pic>
      <p:pic>
        <p:nvPicPr>
          <p:cNvPr id="239" name="Google Shape;239;gf4b6e1928a_0_13"/>
          <p:cNvPicPr preferRelativeResize="0"/>
          <p:nvPr/>
        </p:nvPicPr>
        <p:blipFill>
          <a:blip r:embed="rId5">
            <a:alphaModFix/>
          </a:blip>
          <a:stretch>
            <a:fillRect/>
          </a:stretch>
        </p:blipFill>
        <p:spPr>
          <a:xfrm>
            <a:off x="571500" y="2981890"/>
            <a:ext cx="3605175" cy="5423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gf4b6e1928a_0_22"/>
          <p:cNvSpPr txBox="1"/>
          <p:nvPr/>
        </p:nvSpPr>
        <p:spPr>
          <a:xfrm>
            <a:off x="685275" y="107760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Uso del controlador</a:t>
            </a:r>
            <a:endParaRPr b="1" i="0" sz="3000" u="none" cap="none" strike="noStrike">
              <a:solidFill>
                <a:srgbClr val="E83464"/>
              </a:solidFill>
            </a:endParaRPr>
          </a:p>
        </p:txBody>
      </p:sp>
      <p:sp>
        <p:nvSpPr>
          <p:cNvPr id="245" name="Google Shape;245;gf4b6e1928a_0_22"/>
          <p:cNvSpPr txBox="1"/>
          <p:nvPr/>
        </p:nvSpPr>
        <p:spPr>
          <a:xfrm>
            <a:off x="685275" y="1947250"/>
            <a:ext cx="3491400" cy="1714500"/>
          </a:xfrm>
          <a:prstGeom prst="rect">
            <a:avLst/>
          </a:prstGeom>
          <a:noFill/>
          <a:ln>
            <a:noFill/>
          </a:ln>
        </p:spPr>
        <p:txBody>
          <a:bodyPr anchorCtr="0" anchor="t" bIns="34275" lIns="0" spcFirstLastPara="1" rIns="0" wrap="square" tIns="34275">
            <a:noAutofit/>
          </a:bodyPr>
          <a:lstStyle/>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También</a:t>
            </a:r>
            <a:r>
              <a:rPr lang="es" sz="1500">
                <a:solidFill>
                  <a:srgbClr val="3C63AB"/>
                </a:solidFill>
              </a:rPr>
              <a:t> se puede usar los datos del controlador para mostrar datos en la interfaz.</a:t>
            </a:r>
            <a:endParaRPr sz="1500">
              <a:solidFill>
                <a:srgbClr val="3C63AB"/>
              </a:solidFill>
            </a:endParaRPr>
          </a:p>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Si rodeamos el widget que </a:t>
            </a:r>
            <a:r>
              <a:rPr lang="es" sz="1500">
                <a:solidFill>
                  <a:srgbClr val="3C63AB"/>
                </a:solidFill>
              </a:rPr>
              <a:t>usará</a:t>
            </a:r>
            <a:r>
              <a:rPr lang="es" sz="1500">
                <a:solidFill>
                  <a:srgbClr val="3C63AB"/>
                </a:solidFill>
              </a:rPr>
              <a:t> la variable con un </a:t>
            </a:r>
            <a:r>
              <a:rPr b="1" lang="es" sz="1500">
                <a:solidFill>
                  <a:srgbClr val="3C63AB"/>
                </a:solidFill>
              </a:rPr>
              <a:t>Obx()</a:t>
            </a:r>
            <a:r>
              <a:rPr lang="es" sz="1500">
                <a:solidFill>
                  <a:srgbClr val="3C63AB"/>
                </a:solidFill>
              </a:rPr>
              <a:t> nos </a:t>
            </a:r>
            <a:r>
              <a:rPr lang="es" sz="1500">
                <a:solidFill>
                  <a:srgbClr val="3C63AB"/>
                </a:solidFill>
              </a:rPr>
              <a:t>permitirá</a:t>
            </a:r>
            <a:r>
              <a:rPr lang="es" sz="1500">
                <a:solidFill>
                  <a:srgbClr val="3C63AB"/>
                </a:solidFill>
              </a:rPr>
              <a:t> actualizar la interfaz cuando la variable cambie sin necesidad de tener un </a:t>
            </a:r>
            <a:r>
              <a:rPr b="1" lang="es" sz="1500">
                <a:solidFill>
                  <a:srgbClr val="3C63AB"/>
                </a:solidFill>
              </a:rPr>
              <a:t>widget con estado.</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p:txBody>
      </p:sp>
      <p:pic>
        <p:nvPicPr>
          <p:cNvPr id="246" name="Google Shape;246;gf4b6e1928a_0_22"/>
          <p:cNvPicPr preferRelativeResize="0"/>
          <p:nvPr/>
        </p:nvPicPr>
        <p:blipFill>
          <a:blip r:embed="rId4">
            <a:alphaModFix/>
          </a:blip>
          <a:stretch>
            <a:fillRect/>
          </a:stretch>
        </p:blipFill>
        <p:spPr>
          <a:xfrm>
            <a:off x="4613725" y="1947250"/>
            <a:ext cx="4105874" cy="1385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gf249bc1365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8</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Manejo de la </a:t>
            </a:r>
            <a:r>
              <a:rPr b="1" lang="es" sz="3500">
                <a:solidFill>
                  <a:srgbClr val="E83464"/>
                </a:solidFill>
              </a:rPr>
              <a:t>librería</a:t>
            </a:r>
            <a:r>
              <a:rPr b="1" lang="es" sz="3500">
                <a:solidFill>
                  <a:srgbClr val="E83464"/>
                </a:solidFill>
              </a:rPr>
              <a:t> GetX</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62847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el uso del patrón de inyección de dependencias dentro de una aplicación de Flutter</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patrones de navegación de GetX</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patrones de manejo de estado de GetX</a:t>
            </a:r>
            <a:r>
              <a:rPr lang="es">
                <a:solidFill>
                  <a:srgbClr val="3D63AB"/>
                </a:solidFill>
              </a:rPr>
              <a:t> </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9e32574f7_0_21"/>
          <p:cNvSpPr txBox="1"/>
          <p:nvPr/>
        </p:nvSpPr>
        <p:spPr>
          <a:xfrm>
            <a:off x="669900" y="973475"/>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a:t>
            </a:r>
            <a:endParaRPr b="1" i="0" sz="3000" u="none" cap="none" strike="noStrike">
              <a:solidFill>
                <a:srgbClr val="E83464"/>
              </a:solidFill>
            </a:endParaRPr>
          </a:p>
        </p:txBody>
      </p:sp>
      <p:sp>
        <p:nvSpPr>
          <p:cNvPr id="162" name="Google Shape;162;ge9e32574f7_0_21"/>
          <p:cNvSpPr txBox="1"/>
          <p:nvPr/>
        </p:nvSpPr>
        <p:spPr>
          <a:xfrm>
            <a:off x="407425" y="1662800"/>
            <a:ext cx="7618500" cy="30954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3C63AB"/>
              </a:buClr>
              <a:buSzPts val="1400"/>
              <a:buFont typeface="Arial"/>
              <a:buChar char="●"/>
            </a:pPr>
            <a:r>
              <a:rPr lang="es">
                <a:solidFill>
                  <a:srgbClr val="3C63AB"/>
                </a:solidFill>
              </a:rPr>
              <a:t>GetX es un micro-framework que tiene como objetivo proporcionar una experiencia de desarrollo de primer nivel combinada con una sintaxis ordenada y un enfoque simple. </a:t>
            </a:r>
            <a:r>
              <a:rPr b="0" i="0" lang="es" u="none" cap="none" strike="noStrike">
                <a:solidFill>
                  <a:srgbClr val="3C63AB"/>
                </a:solidFill>
                <a:latin typeface="Arial"/>
                <a:ea typeface="Arial"/>
                <a:cs typeface="Arial"/>
                <a:sym typeface="Arial"/>
              </a:rPr>
              <a:t> </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Font typeface="Arial"/>
              <a:buChar char="●"/>
            </a:pPr>
            <a:r>
              <a:rPr lang="es">
                <a:solidFill>
                  <a:srgbClr val="3C63AB"/>
                </a:solidFill>
              </a:rPr>
              <a:t>GetX proporciona una combinación de soluciones de administración de estado, inyección de dependencias y administración de rutas que funcionan muy bien juntas</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Todas estas soluciones y utilidades se empaquetan en contenedores compilados individualmente, lo que nos da la libertad de elegir qué usar y qué no usar, sin comprometer el rendimiento.</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9e32574f7_0_5"/>
          <p:cNvSpPr txBox="1"/>
          <p:nvPr/>
        </p:nvSpPr>
        <p:spPr>
          <a:xfrm>
            <a:off x="654525" y="1153725"/>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GetMaterialApp</a:t>
            </a:r>
            <a:endParaRPr b="1" i="0" sz="3000" u="none" cap="none" strike="noStrike">
              <a:solidFill>
                <a:srgbClr val="E83464"/>
              </a:solidFill>
            </a:endParaRPr>
          </a:p>
        </p:txBody>
      </p:sp>
      <p:sp>
        <p:nvSpPr>
          <p:cNvPr id="168" name="Google Shape;168;ge9e32574f7_0_5"/>
          <p:cNvSpPr txBox="1"/>
          <p:nvPr/>
        </p:nvSpPr>
        <p:spPr>
          <a:xfrm>
            <a:off x="741125" y="1930150"/>
            <a:ext cx="6890400" cy="2431200"/>
          </a:xfrm>
          <a:prstGeom prst="rect">
            <a:avLst/>
          </a:prstGeom>
          <a:noFill/>
          <a:ln>
            <a:noFill/>
          </a:ln>
        </p:spPr>
        <p:txBody>
          <a:bodyPr anchorCtr="0" anchor="t" bIns="34275" lIns="0" spcFirstLastPara="1" rIns="0" wrap="square" tIns="34275">
            <a:noAutofit/>
          </a:bodyPr>
          <a:lstStyle/>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Como lo hemos visto anteriormente, para el uso de </a:t>
            </a:r>
            <a:r>
              <a:rPr b="1" lang="es" sz="1500">
                <a:solidFill>
                  <a:srgbClr val="3C63AB"/>
                </a:solidFill>
              </a:rPr>
              <a:t>Get</a:t>
            </a:r>
            <a:r>
              <a:rPr lang="es" sz="1500">
                <a:solidFill>
                  <a:srgbClr val="3C63AB"/>
                </a:solidFill>
              </a:rPr>
              <a:t> debemos reemplazar </a:t>
            </a:r>
            <a:r>
              <a:rPr i="1" lang="es" sz="1500">
                <a:solidFill>
                  <a:srgbClr val="3C63AB"/>
                </a:solidFill>
              </a:rPr>
              <a:t>MaterialApp</a:t>
            </a:r>
            <a:r>
              <a:rPr lang="es" sz="1500">
                <a:solidFill>
                  <a:srgbClr val="3C63AB"/>
                </a:solidFill>
              </a:rPr>
              <a:t> por </a:t>
            </a:r>
            <a:r>
              <a:rPr i="1" lang="es" sz="1500">
                <a:solidFill>
                  <a:srgbClr val="3C63AB"/>
                </a:solidFill>
              </a:rPr>
              <a:t>GetMaterialApp</a:t>
            </a:r>
            <a:r>
              <a:rPr lang="es" sz="1500">
                <a:solidFill>
                  <a:srgbClr val="3C63AB"/>
                </a:solidFill>
              </a:rPr>
              <a:t>...</a:t>
            </a:r>
            <a:r>
              <a:rPr lang="es" sz="1500">
                <a:solidFill>
                  <a:srgbClr val="3C63AB"/>
                </a:solidFill>
              </a:rPr>
              <a:t> </a:t>
            </a:r>
            <a:r>
              <a:rPr b="0" i="0" lang="es" sz="1500" u="none" cap="none" strike="noStrike">
                <a:solidFill>
                  <a:srgbClr val="3C63AB"/>
                </a:solidFill>
                <a:latin typeface="Arial"/>
                <a:ea typeface="Arial"/>
                <a:cs typeface="Arial"/>
                <a:sym typeface="Arial"/>
              </a:rPr>
              <a:t> </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0" lvl="0" marL="457200" marR="0" rtl="0" algn="just">
              <a:lnSpc>
                <a:spcPct val="90000"/>
              </a:lnSpc>
              <a:spcBef>
                <a:spcPts val="900"/>
              </a:spcBef>
              <a:spcAft>
                <a:spcPts val="0"/>
              </a:spcAft>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169" name="Google Shape;169;ge9e32574f7_0_5"/>
          <p:cNvPicPr preferRelativeResize="0"/>
          <p:nvPr/>
        </p:nvPicPr>
        <p:blipFill>
          <a:blip r:embed="rId4">
            <a:alphaModFix/>
          </a:blip>
          <a:stretch>
            <a:fillRect/>
          </a:stretch>
        </p:blipFill>
        <p:spPr>
          <a:xfrm>
            <a:off x="1900325" y="2571746"/>
            <a:ext cx="4572001" cy="1573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4"/>
          <p:cNvSpPr txBox="1"/>
          <p:nvPr/>
        </p:nvSpPr>
        <p:spPr>
          <a:xfrm>
            <a:off x="2237300" y="356875"/>
            <a:ext cx="71754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Variables Reactivas</a:t>
            </a:r>
            <a:endParaRPr b="1" i="0" sz="3000" u="none" cap="none" strike="noStrike">
              <a:solidFill>
                <a:srgbClr val="E83464"/>
              </a:solidFill>
            </a:endParaRPr>
          </a:p>
        </p:txBody>
      </p:sp>
      <p:sp>
        <p:nvSpPr>
          <p:cNvPr id="175" name="Google Shape;175;p4"/>
          <p:cNvSpPr txBox="1"/>
          <p:nvPr/>
        </p:nvSpPr>
        <p:spPr>
          <a:xfrm>
            <a:off x="918025" y="1093475"/>
            <a:ext cx="7094700" cy="30954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3C63AB"/>
              </a:buClr>
              <a:buSzPts val="1400"/>
              <a:buFont typeface="Arial"/>
              <a:buChar char="●"/>
            </a:pPr>
            <a:r>
              <a:rPr lang="es">
                <a:solidFill>
                  <a:srgbClr val="3C63AB"/>
                </a:solidFill>
              </a:rPr>
              <a:t>Una variable reactiva es un objeto que representa la variable que se desea, es decir, cuando se crea una variable entera reactiva, la variable original es rodeada por la clase que nos permite escuchar cambios, y para acceder al valor usamos el atributo </a:t>
            </a:r>
            <a:r>
              <a:rPr b="1" lang="es">
                <a:solidFill>
                  <a:srgbClr val="3C63AB"/>
                </a:solidFill>
              </a:rPr>
              <a:t>.value</a:t>
            </a:r>
            <a:endParaRPr b="1">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Una variable reactiva puede crearse usando </a:t>
            </a:r>
            <a:r>
              <a:rPr b="1" lang="es">
                <a:solidFill>
                  <a:srgbClr val="3C63AB"/>
                </a:solidFill>
              </a:rPr>
              <a:t>.obs</a:t>
            </a:r>
            <a:r>
              <a:rPr lang="es">
                <a:solidFill>
                  <a:srgbClr val="3C63AB"/>
                </a:solidFill>
              </a:rPr>
              <a:t>:</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O se puede crear con un tipo </a:t>
            </a:r>
            <a:r>
              <a:rPr lang="es">
                <a:solidFill>
                  <a:srgbClr val="3C63AB"/>
                </a:solidFill>
              </a:rPr>
              <a:t>específico</a:t>
            </a:r>
            <a:r>
              <a:rPr lang="es">
                <a:solidFill>
                  <a:srgbClr val="3C63AB"/>
                </a:solidFill>
              </a:rPr>
              <a:t> </a:t>
            </a:r>
            <a:r>
              <a:rPr b="1" lang="es">
                <a:solidFill>
                  <a:srgbClr val="3C63AB"/>
                </a:solidFill>
              </a:rPr>
              <a:t>(Rx):</a:t>
            </a:r>
            <a:endParaRPr b="1">
              <a:solidFill>
                <a:srgbClr val="3C63AB"/>
              </a:solidFill>
            </a:endParaRPr>
          </a:p>
          <a:p>
            <a:pPr indent="0" lvl="0" marL="0" marR="0" rtl="0" algn="just">
              <a:lnSpc>
                <a:spcPct val="90000"/>
              </a:lnSpc>
              <a:spcBef>
                <a:spcPts val="900"/>
              </a:spcBef>
              <a:spcAft>
                <a:spcPts val="0"/>
              </a:spcAft>
              <a:buNone/>
            </a:pPr>
            <a:r>
              <a:t/>
            </a:r>
            <a:endParaRPr b="1">
              <a:solidFill>
                <a:srgbClr val="3C63AB"/>
              </a:solidFill>
            </a:endParaRPr>
          </a:p>
          <a:p>
            <a:pPr indent="0" lvl="0" marL="0" marR="0" rtl="0" algn="just">
              <a:lnSpc>
                <a:spcPct val="90000"/>
              </a:lnSpc>
              <a:spcBef>
                <a:spcPts val="900"/>
              </a:spcBef>
              <a:spcAft>
                <a:spcPts val="0"/>
              </a:spcAft>
              <a:buNone/>
            </a:pPr>
            <a:r>
              <a:t/>
            </a:r>
            <a:endParaRPr b="1">
              <a:solidFill>
                <a:srgbClr val="3C63AB"/>
              </a:solidFill>
            </a:endParaRPr>
          </a:p>
          <a:p>
            <a:pPr indent="0" lvl="0" marL="0" marR="0" rtl="0" algn="just">
              <a:lnSpc>
                <a:spcPct val="90000"/>
              </a:lnSpc>
              <a:spcBef>
                <a:spcPts val="900"/>
              </a:spcBef>
              <a:spcAft>
                <a:spcPts val="0"/>
              </a:spcAft>
              <a:buNone/>
            </a:pPr>
            <a:r>
              <a:t/>
            </a:r>
            <a:endParaRPr b="1">
              <a:solidFill>
                <a:srgbClr val="3C63AB"/>
              </a:solidFill>
            </a:endParaRPr>
          </a:p>
          <a:p>
            <a:pPr indent="0" lvl="0" marL="0" marR="0" rtl="0" algn="ctr">
              <a:lnSpc>
                <a:spcPct val="90000"/>
              </a:lnSpc>
              <a:spcBef>
                <a:spcPts val="900"/>
              </a:spcBef>
              <a:spcAft>
                <a:spcPts val="0"/>
              </a:spcAft>
              <a:buNone/>
            </a:pPr>
            <a:r>
              <a:rPr b="1" lang="es">
                <a:solidFill>
                  <a:srgbClr val="3C63AB"/>
                </a:solidFill>
              </a:rPr>
              <a:t>Puedes encontrar </a:t>
            </a:r>
            <a:r>
              <a:rPr b="1" lang="es">
                <a:solidFill>
                  <a:srgbClr val="3C63AB"/>
                </a:solidFill>
              </a:rPr>
              <a:t>información</a:t>
            </a:r>
            <a:r>
              <a:rPr b="1" lang="es">
                <a:solidFill>
                  <a:srgbClr val="3C63AB"/>
                </a:solidFill>
              </a:rPr>
              <a:t> mucho</a:t>
            </a:r>
            <a:endParaRPr b="1">
              <a:solidFill>
                <a:srgbClr val="3C63AB"/>
              </a:solidFill>
            </a:endParaRPr>
          </a:p>
          <a:p>
            <a:pPr indent="0" lvl="0" marL="0" marR="0" rtl="0" algn="ctr">
              <a:lnSpc>
                <a:spcPct val="90000"/>
              </a:lnSpc>
              <a:spcBef>
                <a:spcPts val="900"/>
              </a:spcBef>
              <a:spcAft>
                <a:spcPts val="0"/>
              </a:spcAft>
              <a:buNone/>
            </a:pPr>
            <a:r>
              <a:rPr b="1" lang="es">
                <a:solidFill>
                  <a:srgbClr val="3C63AB"/>
                </a:solidFill>
              </a:rPr>
              <a:t>más</a:t>
            </a:r>
            <a:r>
              <a:rPr b="1" lang="es">
                <a:solidFill>
                  <a:srgbClr val="3C63AB"/>
                </a:solidFill>
              </a:rPr>
              <a:t> amplia </a:t>
            </a:r>
            <a:r>
              <a:rPr b="1" lang="es" u="sng">
                <a:solidFill>
                  <a:schemeClr val="hlink"/>
                </a:solidFill>
                <a:hlinkClick r:id="rId4"/>
              </a:rPr>
              <a:t>aquí</a:t>
            </a:r>
            <a:endParaRPr b="1">
              <a:solidFill>
                <a:srgbClr val="3C63AB"/>
              </a:solidFil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pic>
        <p:nvPicPr>
          <p:cNvPr id="176" name="Google Shape;176;p4"/>
          <p:cNvPicPr preferRelativeResize="0"/>
          <p:nvPr/>
        </p:nvPicPr>
        <p:blipFill>
          <a:blip r:embed="rId5">
            <a:alphaModFix/>
          </a:blip>
          <a:stretch>
            <a:fillRect/>
          </a:stretch>
        </p:blipFill>
        <p:spPr>
          <a:xfrm>
            <a:off x="3676950" y="2571750"/>
            <a:ext cx="2419050" cy="514050"/>
          </a:xfrm>
          <a:prstGeom prst="rect">
            <a:avLst/>
          </a:prstGeom>
          <a:noFill/>
          <a:ln>
            <a:noFill/>
          </a:ln>
        </p:spPr>
      </p:pic>
      <p:pic>
        <p:nvPicPr>
          <p:cNvPr id="177" name="Google Shape;177;p4"/>
          <p:cNvPicPr preferRelativeResize="0"/>
          <p:nvPr/>
        </p:nvPicPr>
        <p:blipFill>
          <a:blip r:embed="rId6">
            <a:alphaModFix/>
          </a:blip>
          <a:stretch>
            <a:fillRect/>
          </a:stretch>
        </p:blipFill>
        <p:spPr>
          <a:xfrm>
            <a:off x="3381313" y="3617075"/>
            <a:ext cx="3010325" cy="57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ge9e32574f7_0_14"/>
          <p:cNvSpPr txBox="1"/>
          <p:nvPr/>
        </p:nvSpPr>
        <p:spPr>
          <a:xfrm>
            <a:off x="628900" y="1087875"/>
            <a:ext cx="3708600" cy="96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a:t>
            </a:r>
            <a:r>
              <a:rPr b="1" lang="es" sz="3000">
                <a:solidFill>
                  <a:srgbClr val="E83464"/>
                </a:solidFill>
              </a:rPr>
              <a:t>GetxController</a:t>
            </a:r>
            <a:endParaRPr b="1" i="0" sz="3000" u="none" cap="none" strike="noStrike">
              <a:solidFill>
                <a:srgbClr val="E83464"/>
              </a:solidFill>
            </a:endParaRPr>
          </a:p>
        </p:txBody>
      </p:sp>
      <p:sp>
        <p:nvSpPr>
          <p:cNvPr id="183" name="Google Shape;183;ge9e32574f7_0_14"/>
          <p:cNvSpPr txBox="1"/>
          <p:nvPr/>
        </p:nvSpPr>
        <p:spPr>
          <a:xfrm>
            <a:off x="387225" y="2269650"/>
            <a:ext cx="3829800" cy="28335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Los controladores son clases en las que almacenamos las variables que usamos para nuestra interfaz, en los controladores se aplican los cambios en los datos que se solicitaron en la UI.</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Como vemos en la imagen, para crear un </a:t>
            </a:r>
            <a:r>
              <a:rPr i="1" lang="es">
                <a:solidFill>
                  <a:srgbClr val="3C63AB"/>
                </a:solidFill>
              </a:rPr>
              <a:t>controlador</a:t>
            </a:r>
            <a:r>
              <a:rPr lang="es">
                <a:solidFill>
                  <a:srgbClr val="3C63AB"/>
                </a:solidFill>
              </a:rPr>
              <a:t> debemos hacer herencia de la clase </a:t>
            </a:r>
            <a:r>
              <a:rPr i="1" lang="es">
                <a:solidFill>
                  <a:srgbClr val="3C63AB"/>
                </a:solidFill>
              </a:rPr>
              <a:t>GetxController</a:t>
            </a:r>
            <a:r>
              <a:rPr lang="es">
                <a:solidFill>
                  <a:srgbClr val="3C63AB"/>
                </a:solidFill>
              </a:rPr>
              <a:t>.</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0" lvl="0" marL="457200" marR="0" rtl="0" algn="just">
              <a:lnSpc>
                <a:spcPct val="90000"/>
              </a:lnSpc>
              <a:spcBef>
                <a:spcPts val="900"/>
              </a:spcBef>
              <a:spcAft>
                <a:spcPts val="0"/>
              </a:spcAft>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pic>
        <p:nvPicPr>
          <p:cNvPr id="184" name="Google Shape;184;ge9e32574f7_0_14"/>
          <p:cNvPicPr preferRelativeResize="0"/>
          <p:nvPr/>
        </p:nvPicPr>
        <p:blipFill>
          <a:blip r:embed="rId4">
            <a:alphaModFix/>
          </a:blip>
          <a:stretch>
            <a:fillRect/>
          </a:stretch>
        </p:blipFill>
        <p:spPr>
          <a:xfrm>
            <a:off x="4413700" y="1136875"/>
            <a:ext cx="4340950" cy="2914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gf4b6e1928a_0_29"/>
          <p:cNvSpPr txBox="1"/>
          <p:nvPr/>
        </p:nvSpPr>
        <p:spPr>
          <a:xfrm>
            <a:off x="628900" y="1087875"/>
            <a:ext cx="3708600" cy="96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GetxController</a:t>
            </a:r>
            <a:endParaRPr b="1" i="0" sz="3000" u="none" cap="none" strike="noStrike">
              <a:solidFill>
                <a:srgbClr val="E83464"/>
              </a:solidFill>
            </a:endParaRPr>
          </a:p>
        </p:txBody>
      </p:sp>
      <p:sp>
        <p:nvSpPr>
          <p:cNvPr id="190" name="Google Shape;190;gf4b6e1928a_0_29"/>
          <p:cNvSpPr txBox="1"/>
          <p:nvPr/>
        </p:nvSpPr>
        <p:spPr>
          <a:xfrm>
            <a:off x="387225" y="2269650"/>
            <a:ext cx="3829800" cy="28335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Dentro de nuestro controlador establecemos variables “</a:t>
            </a:r>
            <a:r>
              <a:rPr b="1" lang="es">
                <a:solidFill>
                  <a:srgbClr val="3C63AB"/>
                </a:solidFill>
              </a:rPr>
              <a:t>reactivas</a:t>
            </a:r>
            <a:r>
              <a:rPr lang="es">
                <a:solidFill>
                  <a:srgbClr val="3C63AB"/>
                </a:solidFill>
              </a:rPr>
              <a:t>”, que como se </a:t>
            </a:r>
            <a:r>
              <a:rPr lang="es">
                <a:solidFill>
                  <a:srgbClr val="3C63AB"/>
                </a:solidFill>
              </a:rPr>
              <a:t>explicó</a:t>
            </a:r>
            <a:r>
              <a:rPr lang="es">
                <a:solidFill>
                  <a:srgbClr val="3C63AB"/>
                </a:solidFill>
              </a:rPr>
              <a:t> nos </a:t>
            </a:r>
            <a:r>
              <a:rPr lang="es">
                <a:solidFill>
                  <a:srgbClr val="3C63AB"/>
                </a:solidFill>
              </a:rPr>
              <a:t>permitirán</a:t>
            </a:r>
            <a:r>
              <a:rPr lang="es">
                <a:solidFill>
                  <a:srgbClr val="3C63AB"/>
                </a:solidFill>
              </a:rPr>
              <a:t> escuchar cambios.</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Como vemos en el ejemplo, tenemos dos variables reactivas y para actualizar su valor, asignamos el nuevo valor al atributo value.</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0" lvl="0" marL="457200" marR="0" rtl="0" algn="just">
              <a:lnSpc>
                <a:spcPct val="90000"/>
              </a:lnSpc>
              <a:spcBef>
                <a:spcPts val="900"/>
              </a:spcBef>
              <a:spcAft>
                <a:spcPts val="0"/>
              </a:spcAft>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pic>
        <p:nvPicPr>
          <p:cNvPr id="191" name="Google Shape;191;gf4b6e1928a_0_29"/>
          <p:cNvPicPr preferRelativeResize="0"/>
          <p:nvPr/>
        </p:nvPicPr>
        <p:blipFill>
          <a:blip r:embed="rId4">
            <a:alphaModFix/>
          </a:blip>
          <a:stretch>
            <a:fillRect/>
          </a:stretch>
        </p:blipFill>
        <p:spPr>
          <a:xfrm>
            <a:off x="4413700" y="1136875"/>
            <a:ext cx="4340950" cy="291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gf4b6e1928a_0_41"/>
          <p:cNvSpPr txBox="1"/>
          <p:nvPr/>
        </p:nvSpPr>
        <p:spPr>
          <a:xfrm>
            <a:off x="966550" y="939300"/>
            <a:ext cx="71754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Inyección de dependencia</a:t>
            </a:r>
            <a:endParaRPr b="1" i="0" sz="3000" u="none" cap="none" strike="noStrike">
              <a:solidFill>
                <a:srgbClr val="E83464"/>
              </a:solidFill>
            </a:endParaRPr>
          </a:p>
        </p:txBody>
      </p:sp>
      <p:sp>
        <p:nvSpPr>
          <p:cNvPr id="197" name="Google Shape;197;gf4b6e1928a_0_41"/>
          <p:cNvSpPr txBox="1"/>
          <p:nvPr/>
        </p:nvSpPr>
        <p:spPr>
          <a:xfrm>
            <a:off x="910200" y="1577400"/>
            <a:ext cx="7094700" cy="30954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3C63AB"/>
              </a:buClr>
              <a:buSzPts val="1400"/>
              <a:buFont typeface="Arial"/>
              <a:buChar char="●"/>
            </a:pPr>
            <a:r>
              <a:rPr lang="es">
                <a:solidFill>
                  <a:srgbClr val="3C63AB"/>
                </a:solidFill>
              </a:rPr>
              <a:t>La inyección de dependencias (en inglés Dependency Injection, DI) es un patrón de diseño orientado a objetos, en el que se proporciona las instancias ya creadas en vez de ser la propia clase la que los cree.</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Permite configurar instancias fuera de su ámbito de uso, contribuyendo al desacople de los módulos de nuestro software, delegando en un componente la responsabilidad de creación de objetos de nuestra app.</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Nos permite separar, de una forma muy sencilla, la parte de datos, de dominio y de UI de nuestra app. Podemos inyectar las dependencias que usará nuestra UI para interactuar con la lógica de negocio y a su vez con las dependencias externas.</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