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jUvuUipdQ12WEe6BiZkFEUZ1J6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aac352597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eaac352597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7f86e593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7f86e5939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9d885838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'package:flutter/material.dart'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main</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runApp</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MaterialApp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CE9178"/>
                </a:solidFill>
                <a:highlight>
                  <a:srgbClr val="1E1E1E"/>
                </a:highlight>
                <a:latin typeface="Courier New"/>
                <a:ea typeface="Courier New"/>
                <a:cs typeface="Courier New"/>
                <a:sym typeface="Courier New"/>
              </a:rPr>
              <a:t>'Navigation Basics'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home: </a:t>
            </a:r>
            <a:r>
              <a:rPr lang="es" sz="1050">
                <a:solidFill>
                  <a:srgbClr val="4EC9B0"/>
                </a:solidFill>
                <a:highlight>
                  <a:srgbClr val="1E1E1E"/>
                </a:highlight>
                <a:latin typeface="Courier New"/>
                <a:ea typeface="Courier New"/>
                <a:cs typeface="Courier New"/>
                <a:sym typeface="Courier New"/>
              </a:rPr>
              <a:t>FirstRoute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FirtsRoute</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StatelessWidget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Scaffold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appBar: </a:t>
            </a:r>
            <a:r>
              <a:rPr lang="es" sz="1050">
                <a:solidFill>
                  <a:srgbClr val="4EC9B0"/>
                </a:solidFill>
                <a:highlight>
                  <a:srgbClr val="1E1E1E"/>
                </a:highlight>
                <a:latin typeface="Courier New"/>
                <a:ea typeface="Courier New"/>
                <a:cs typeface="Courier New"/>
                <a:sym typeface="Courier New"/>
              </a:rPr>
              <a:t>AppBar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'First Route'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a:t>
            </a:r>
            <a:r>
              <a:rPr lang="es" sz="1050">
                <a:solidFill>
                  <a:srgbClr val="4EC9B0"/>
                </a:solidFill>
                <a:highlight>
                  <a:srgbClr val="1E1E1E"/>
                </a:highlight>
                <a:latin typeface="Courier New"/>
                <a:ea typeface="Courier New"/>
                <a:cs typeface="Courier New"/>
                <a:sym typeface="Courier New"/>
              </a:rPr>
              <a:t>Center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RaisedButton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'Open route'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onPressed: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Navigator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push</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context,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MaterialPageRoute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builder: (context) =&gt; </a:t>
            </a:r>
            <a:r>
              <a:rPr lang="es" sz="1050">
                <a:solidFill>
                  <a:srgbClr val="4EC9B0"/>
                </a:solidFill>
                <a:highlight>
                  <a:srgbClr val="1E1E1E"/>
                </a:highlight>
                <a:latin typeface="Courier New"/>
                <a:ea typeface="Courier New"/>
                <a:cs typeface="Courier New"/>
                <a:sym typeface="Courier New"/>
              </a:rPr>
              <a:t>SecondRoute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SecondRoute</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StatelessWidget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Scaffold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appBar: </a:t>
            </a:r>
            <a:r>
              <a:rPr lang="es" sz="1050">
                <a:solidFill>
                  <a:srgbClr val="4EC9B0"/>
                </a:solidFill>
                <a:highlight>
                  <a:srgbClr val="1E1E1E"/>
                </a:highlight>
                <a:latin typeface="Courier New"/>
                <a:ea typeface="Courier New"/>
                <a:cs typeface="Courier New"/>
                <a:sym typeface="Courier New"/>
              </a:rPr>
              <a:t>AppBar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"Second Route"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a:t>
            </a:r>
            <a:r>
              <a:rPr lang="es" sz="1050">
                <a:solidFill>
                  <a:srgbClr val="4EC9B0"/>
                </a:solidFill>
                <a:highlight>
                  <a:srgbClr val="1E1E1E"/>
                </a:highlight>
                <a:latin typeface="Courier New"/>
                <a:ea typeface="Courier New"/>
                <a:cs typeface="Courier New"/>
                <a:sym typeface="Courier New"/>
              </a:rPr>
              <a:t>Center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RaisedButton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onPressed: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Navigator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pop</a:t>
            </a:r>
            <a:r>
              <a:rPr lang="es" sz="1050">
                <a:solidFill>
                  <a:srgbClr val="D4D4D4"/>
                </a:solidFill>
                <a:highlight>
                  <a:srgbClr val="1E1E1E"/>
                </a:highlight>
                <a:latin typeface="Courier New"/>
                <a:ea typeface="Courier New"/>
                <a:cs typeface="Courier New"/>
                <a:sym typeface="Courier New"/>
              </a:rPr>
              <a:t>(context);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'Go back!'</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33" name="Google Shape;233;ge9d885838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2c51da84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f2c51da841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9d8858381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Todo</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description;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Todo</a:t>
            </a:r>
            <a:r>
              <a:rPr lang="es" sz="1050">
                <a:solidFill>
                  <a:srgbClr val="D4D4D4"/>
                </a:solidFill>
                <a:highlight>
                  <a:srgbClr val="1E1E1E"/>
                </a:highlight>
                <a:latin typeface="Courier New"/>
                <a:ea typeface="Courier New"/>
                <a:cs typeface="Courier New"/>
                <a:sym typeface="Courier New"/>
              </a:rPr>
              <a:t>(</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.title,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.description);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FirtsRoute</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StatelessWidget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Todo</a:t>
            </a:r>
            <a:r>
              <a:rPr lang="es" sz="1050">
                <a:solidFill>
                  <a:srgbClr val="D4D4D4"/>
                </a:solidFill>
                <a:highlight>
                  <a:srgbClr val="1E1E1E"/>
                </a:highlight>
                <a:latin typeface="Courier New"/>
                <a:ea typeface="Courier New"/>
                <a:cs typeface="Courier New"/>
                <a:sym typeface="Courier New"/>
              </a:rPr>
              <a:t> oneTodo = </a:t>
            </a:r>
            <a:r>
              <a:rPr lang="es" sz="1050">
                <a:solidFill>
                  <a:srgbClr val="C586C0"/>
                </a:solidFill>
                <a:highlight>
                  <a:srgbClr val="1E1E1E"/>
                </a:highlight>
                <a:latin typeface="Courier New"/>
                <a:ea typeface="Courier New"/>
                <a:cs typeface="Courier New"/>
                <a:sym typeface="Courier New"/>
              </a:rPr>
              <a:t>new</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Todo</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"One Todo"</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"To Study"</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Scaffold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appBar: </a:t>
            </a:r>
            <a:r>
              <a:rPr lang="es" sz="1050">
                <a:solidFill>
                  <a:srgbClr val="4EC9B0"/>
                </a:solidFill>
                <a:highlight>
                  <a:srgbClr val="1E1E1E"/>
                </a:highlight>
                <a:latin typeface="Courier New"/>
                <a:ea typeface="Courier New"/>
                <a:cs typeface="Courier New"/>
                <a:sym typeface="Courier New"/>
              </a:rPr>
              <a:t>AppBar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'First Route'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a:t>
            </a:r>
            <a:r>
              <a:rPr lang="es" sz="1050">
                <a:solidFill>
                  <a:srgbClr val="4EC9B0"/>
                </a:solidFill>
                <a:highlight>
                  <a:srgbClr val="1E1E1E"/>
                </a:highlight>
                <a:latin typeface="Courier New"/>
                <a:ea typeface="Courier New"/>
                <a:cs typeface="Courier New"/>
                <a:sym typeface="Courier New"/>
              </a:rPr>
              <a:t>Center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RaisedButton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'Open route'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onPressed: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Navigator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push</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context,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MaterialPageRoute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builder: (context) =&gt; </a:t>
            </a:r>
            <a:r>
              <a:rPr lang="es" sz="1050">
                <a:solidFill>
                  <a:srgbClr val="4EC9B0"/>
                </a:solidFill>
                <a:highlight>
                  <a:srgbClr val="1E1E1E"/>
                </a:highlight>
                <a:latin typeface="Courier New"/>
                <a:ea typeface="Courier New"/>
                <a:cs typeface="Courier New"/>
                <a:sym typeface="Courier New"/>
              </a:rPr>
              <a:t>SecondRoute</a:t>
            </a:r>
            <a:r>
              <a:rPr lang="es" sz="1050">
                <a:solidFill>
                  <a:srgbClr val="D4D4D4"/>
                </a:solidFill>
                <a:highlight>
                  <a:srgbClr val="1E1E1E"/>
                </a:highlight>
                <a:latin typeface="Courier New"/>
                <a:ea typeface="Courier New"/>
                <a:cs typeface="Courier New"/>
                <a:sym typeface="Courier New"/>
              </a:rPr>
              <a:t>(todo: oneTodo)</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SecondRoute</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StatelessWidget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SecondRoute</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Key</a:t>
            </a:r>
            <a:r>
              <a:rPr lang="es" sz="1050">
                <a:solidFill>
                  <a:srgbClr val="D4D4D4"/>
                </a:solidFill>
                <a:highlight>
                  <a:srgbClr val="1E1E1E"/>
                </a:highlight>
                <a:latin typeface="Courier New"/>
                <a:ea typeface="Courier New"/>
                <a:cs typeface="Courier New"/>
                <a:sym typeface="Courier New"/>
              </a:rPr>
              <a:t> key, </a:t>
            </a:r>
            <a:r>
              <a:rPr lang="es" sz="1050">
                <a:solidFill>
                  <a:srgbClr val="569CD6"/>
                </a:solidFill>
                <a:highlight>
                  <a:srgbClr val="1E1E1E"/>
                </a:highlight>
                <a:latin typeface="Courier New"/>
                <a:ea typeface="Courier New"/>
                <a:cs typeface="Courier New"/>
                <a:sym typeface="Courier New"/>
              </a:rPr>
              <a:t>@required</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.todo}): </a:t>
            </a:r>
            <a:r>
              <a:rPr lang="es" sz="1050">
                <a:solidFill>
                  <a:srgbClr val="569CD6"/>
                </a:solidFill>
                <a:highlight>
                  <a:srgbClr val="1E1E1E"/>
                </a:highlight>
                <a:latin typeface="Courier New"/>
                <a:ea typeface="Courier New"/>
                <a:cs typeface="Courier New"/>
                <a:sym typeface="Courier New"/>
              </a:rPr>
              <a:t>super</a:t>
            </a:r>
            <a:r>
              <a:rPr lang="es" sz="1050">
                <a:solidFill>
                  <a:srgbClr val="D4D4D4"/>
                </a:solidFill>
                <a:highlight>
                  <a:srgbClr val="1E1E1E"/>
                </a:highlight>
                <a:latin typeface="Courier New"/>
                <a:ea typeface="Courier New"/>
                <a:cs typeface="Courier New"/>
                <a:sym typeface="Courier New"/>
              </a:rPr>
              <a:t>(key: key);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Todo</a:t>
            </a:r>
            <a:r>
              <a:rPr lang="es" sz="1050">
                <a:solidFill>
                  <a:srgbClr val="D4D4D4"/>
                </a:solidFill>
                <a:highlight>
                  <a:srgbClr val="1E1E1E"/>
                </a:highlight>
                <a:latin typeface="Courier New"/>
                <a:ea typeface="Courier New"/>
                <a:cs typeface="Courier New"/>
                <a:sym typeface="Courier New"/>
              </a:rPr>
              <a:t> todo;</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Scaffold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appBar: </a:t>
            </a:r>
            <a:r>
              <a:rPr lang="es" sz="1050">
                <a:solidFill>
                  <a:srgbClr val="4EC9B0"/>
                </a:solidFill>
                <a:highlight>
                  <a:srgbClr val="1E1E1E"/>
                </a:highlight>
                <a:latin typeface="Courier New"/>
                <a:ea typeface="Courier New"/>
                <a:cs typeface="Courier New"/>
                <a:sym typeface="Courier New"/>
              </a:rPr>
              <a:t>AppBar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"Second Route"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a:t>
            </a:r>
            <a:r>
              <a:rPr lang="es" sz="1050">
                <a:solidFill>
                  <a:srgbClr val="4EC9B0"/>
                </a:solidFill>
                <a:highlight>
                  <a:srgbClr val="1E1E1E"/>
                </a:highlight>
                <a:latin typeface="Courier New"/>
                <a:ea typeface="Courier New"/>
                <a:cs typeface="Courier New"/>
                <a:sym typeface="Courier New"/>
              </a:rPr>
              <a:t>Center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(todo.title + </a:t>
            </a:r>
            <a:r>
              <a:rPr lang="es" sz="1050">
                <a:solidFill>
                  <a:srgbClr val="CE9178"/>
                </a:solidFill>
                <a:highlight>
                  <a:srgbClr val="1E1E1E"/>
                </a:highlight>
                <a:latin typeface="Courier New"/>
                <a:ea typeface="Courier New"/>
                <a:cs typeface="Courier New"/>
                <a:sym typeface="Courier New"/>
              </a:rPr>
              <a:t>" -&gt; "</a:t>
            </a:r>
            <a:r>
              <a:rPr lang="es" sz="1050">
                <a:solidFill>
                  <a:srgbClr val="D4D4D4"/>
                </a:solidFill>
                <a:highlight>
                  <a:srgbClr val="1E1E1E"/>
                </a:highlight>
                <a:latin typeface="Courier New"/>
                <a:ea typeface="Courier New"/>
                <a:cs typeface="Courier New"/>
                <a:sym typeface="Courier New"/>
              </a:rPr>
              <a:t> + todo.description)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49" name="Google Shape;249;ge9d8858381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9d8858381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main</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runApp</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MaterialApp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CE9178"/>
                </a:solidFill>
                <a:highlight>
                  <a:srgbClr val="1E1E1E"/>
                </a:highlight>
                <a:latin typeface="Courier New"/>
                <a:ea typeface="Courier New"/>
                <a:cs typeface="Courier New"/>
                <a:sym typeface="Courier New"/>
              </a:rPr>
              <a:t>'Named Routes Demo'</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Start the app with the "/" named route. In this case, the app starts</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on the FirstScreen widget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initialRoute: </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routes: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when navigating to the "/" route, build the FirstScreen widget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 (context) =&gt; </a:t>
            </a:r>
            <a:r>
              <a:rPr lang="es" sz="1050">
                <a:solidFill>
                  <a:srgbClr val="4EC9B0"/>
                </a:solidFill>
                <a:highlight>
                  <a:srgbClr val="1E1E1E"/>
                </a:highlight>
                <a:latin typeface="Courier New"/>
                <a:ea typeface="Courier New"/>
                <a:cs typeface="Courier New"/>
                <a:sym typeface="Courier New"/>
              </a:rPr>
              <a:t>FirstScreen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When navigating to the "/second" route, build the SecondScreen</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widget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'/second'</a:t>
            </a:r>
            <a:r>
              <a:rPr lang="es" sz="1050">
                <a:solidFill>
                  <a:srgbClr val="D4D4D4"/>
                </a:solidFill>
                <a:highlight>
                  <a:srgbClr val="1E1E1E"/>
                </a:highlight>
                <a:latin typeface="Courier New"/>
                <a:ea typeface="Courier New"/>
                <a:cs typeface="Courier New"/>
                <a:sym typeface="Courier New"/>
              </a:rPr>
              <a:t> : (context) =&gt; </a:t>
            </a:r>
            <a:r>
              <a:rPr lang="es" sz="1050">
                <a:solidFill>
                  <a:srgbClr val="4EC9B0"/>
                </a:solidFill>
                <a:highlight>
                  <a:srgbClr val="1E1E1E"/>
                </a:highlight>
                <a:latin typeface="Courier New"/>
                <a:ea typeface="Courier New"/>
                <a:cs typeface="Courier New"/>
                <a:sym typeface="Courier New"/>
              </a:rPr>
              <a:t>SecondScreen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FirstScreen</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StatelessWidget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Scaffold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appBar: </a:t>
            </a:r>
            <a:r>
              <a:rPr lang="es" sz="1050">
                <a:solidFill>
                  <a:srgbClr val="4EC9B0"/>
                </a:solidFill>
                <a:highlight>
                  <a:srgbClr val="1E1E1E"/>
                </a:highlight>
                <a:latin typeface="Courier New"/>
                <a:ea typeface="Courier New"/>
                <a:cs typeface="Courier New"/>
                <a:sym typeface="Courier New"/>
              </a:rPr>
              <a:t>AppBar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'First Screen'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a:t>
            </a:r>
            <a:r>
              <a:rPr lang="es" sz="1050">
                <a:solidFill>
                  <a:srgbClr val="4EC9B0"/>
                </a:solidFill>
                <a:highlight>
                  <a:srgbClr val="1E1E1E"/>
                </a:highlight>
                <a:latin typeface="Courier New"/>
                <a:ea typeface="Courier New"/>
                <a:cs typeface="Courier New"/>
                <a:sym typeface="Courier New"/>
              </a:rPr>
              <a:t>Center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ElevatedButton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'Launch screen'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onPressed: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Navigate to the secind screen using a named route.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Navigator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pushNamed</a:t>
            </a:r>
            <a:r>
              <a:rPr lang="es" sz="1050">
                <a:solidFill>
                  <a:srgbClr val="D4D4D4"/>
                </a:solidFill>
                <a:highlight>
                  <a:srgbClr val="1E1E1E"/>
                </a:highlight>
                <a:latin typeface="Courier New"/>
                <a:ea typeface="Courier New"/>
                <a:cs typeface="Courier New"/>
                <a:sym typeface="Courier New"/>
              </a:rPr>
              <a:t>(context, </a:t>
            </a:r>
            <a:r>
              <a:rPr lang="es" sz="1050">
                <a:solidFill>
                  <a:srgbClr val="CE9178"/>
                </a:solidFill>
                <a:highlight>
                  <a:srgbClr val="1E1E1E"/>
                </a:highlight>
                <a:latin typeface="Courier New"/>
                <a:ea typeface="Courier New"/>
                <a:cs typeface="Courier New"/>
                <a:sym typeface="Courier New"/>
              </a:rPr>
              <a:t>'/second'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56" name="Google Shape;256;ge9d8858381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9d8858381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e9d8858381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9d8858381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ScreenArguments</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message;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ScreenArguments</a:t>
            </a:r>
            <a:r>
              <a:rPr lang="es" sz="1050">
                <a:solidFill>
                  <a:srgbClr val="D4D4D4"/>
                </a:solidFill>
                <a:highlight>
                  <a:srgbClr val="1E1E1E"/>
                </a:highlight>
                <a:latin typeface="Courier New"/>
                <a:ea typeface="Courier New"/>
                <a:cs typeface="Courier New"/>
                <a:sym typeface="Courier New"/>
              </a:rPr>
              <a:t>(</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.title,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 message);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ExtractArgumentsScreen</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StatelessWidget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static</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routeName = </a:t>
            </a:r>
            <a:r>
              <a:rPr lang="es" sz="1050">
                <a:solidFill>
                  <a:srgbClr val="CE9178"/>
                </a:solidFill>
                <a:highlight>
                  <a:srgbClr val="1E1E1E"/>
                </a:highlight>
                <a:latin typeface="Courier New"/>
                <a:ea typeface="Courier New"/>
                <a:cs typeface="Courier New"/>
                <a:sym typeface="Courier New"/>
              </a:rPr>
              <a:t>'/extraArguments'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Extract the arguments from the current ModalRoute setting and cast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them as ScreenArguments.</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ScreenArguments</a:t>
            </a:r>
            <a:r>
              <a:rPr lang="es" sz="1050">
                <a:solidFill>
                  <a:srgbClr val="D4D4D4"/>
                </a:solidFill>
                <a:highlight>
                  <a:srgbClr val="1E1E1E"/>
                </a:highlight>
                <a:latin typeface="Courier New"/>
                <a:ea typeface="Courier New"/>
                <a:cs typeface="Courier New"/>
                <a:sym typeface="Courier New"/>
              </a:rPr>
              <a:t> args = </a:t>
            </a:r>
            <a:r>
              <a:rPr lang="es" sz="1050">
                <a:solidFill>
                  <a:srgbClr val="4EC9B0"/>
                </a:solidFill>
                <a:highlight>
                  <a:srgbClr val="1E1E1E"/>
                </a:highlight>
                <a:latin typeface="Courier New"/>
                <a:ea typeface="Courier New"/>
                <a:cs typeface="Courier New"/>
                <a:sym typeface="Courier New"/>
              </a:rPr>
              <a:t>ModalRoute</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of</a:t>
            </a:r>
            <a:r>
              <a:rPr lang="es" sz="1050">
                <a:solidFill>
                  <a:srgbClr val="D4D4D4"/>
                </a:solidFill>
                <a:highlight>
                  <a:srgbClr val="1E1E1E"/>
                </a:highlight>
                <a:latin typeface="Courier New"/>
                <a:ea typeface="Courier New"/>
                <a:cs typeface="Courier New"/>
                <a:sym typeface="Courier New"/>
              </a:rPr>
              <a:t>(context).settings.arguments;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69" name="Google Shape;269;ge9d8858381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9d8858381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MaterialApp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CE9178"/>
                </a:solidFill>
                <a:highlight>
                  <a:srgbClr val="1E1E1E"/>
                </a:highlight>
                <a:latin typeface="Courier New"/>
                <a:ea typeface="Courier New"/>
                <a:cs typeface="Courier New"/>
                <a:sym typeface="Courier New"/>
              </a:rPr>
              <a:t>'Navigation with Arguments'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home: </a:t>
            </a:r>
            <a:r>
              <a:rPr lang="es" sz="1050">
                <a:solidFill>
                  <a:srgbClr val="4EC9B0"/>
                </a:solidFill>
                <a:highlight>
                  <a:srgbClr val="1E1E1E"/>
                </a:highlight>
                <a:latin typeface="Courier New"/>
                <a:ea typeface="Courier New"/>
                <a:cs typeface="Courier New"/>
                <a:sym typeface="Courier New"/>
              </a:rPr>
              <a:t>HomeAScreen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routes: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ExtractArgumentsScreen</a:t>
            </a:r>
            <a:r>
              <a:rPr lang="es" sz="1050">
                <a:solidFill>
                  <a:srgbClr val="D4D4D4"/>
                </a:solidFill>
                <a:highlight>
                  <a:srgbClr val="1E1E1E"/>
                </a:highlight>
                <a:latin typeface="Courier New"/>
                <a:ea typeface="Courier New"/>
                <a:cs typeface="Courier New"/>
                <a:sym typeface="Courier New"/>
              </a:rPr>
              <a:t>.routeName: (context) =&gt;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ExtractArgumentsScreen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onPressed: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When the user taps the button, naviagate  to the named route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and provide the arguments as an optional parameter.</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Navigator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pushNamed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context,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ExtractArgumentsScreen</a:t>
            </a:r>
            <a:r>
              <a:rPr lang="es" sz="1050">
                <a:solidFill>
                  <a:srgbClr val="D4D4D4"/>
                </a:solidFill>
                <a:highlight>
                  <a:srgbClr val="1E1E1E"/>
                </a:highlight>
                <a:latin typeface="Courier New"/>
                <a:ea typeface="Courier New"/>
                <a:cs typeface="Courier New"/>
                <a:sym typeface="Courier New"/>
              </a:rPr>
              <a:t>.routeName,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arguments: </a:t>
            </a:r>
            <a:r>
              <a:rPr lang="es" sz="1050">
                <a:solidFill>
                  <a:srgbClr val="4EC9B0"/>
                </a:solidFill>
                <a:highlight>
                  <a:srgbClr val="1E1E1E"/>
                </a:highlight>
                <a:latin typeface="Courier New"/>
                <a:ea typeface="Courier New"/>
                <a:cs typeface="Courier New"/>
                <a:sym typeface="Courier New"/>
              </a:rPr>
              <a:t>ScreenArguments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'Extract Arguments Screen'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'This message is extracted in the build method.'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77" name="Google Shape;277;ge9d8858381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aac352597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App</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StatelessWidget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App</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Key</a:t>
            </a:r>
            <a:r>
              <a:rPr lang="es" sz="1050">
                <a:solidFill>
                  <a:srgbClr val="D4D4D4"/>
                </a:solidFill>
                <a:highlight>
                  <a:srgbClr val="1E1E1E"/>
                </a:highlight>
                <a:latin typeface="Courier New"/>
                <a:ea typeface="Courier New"/>
                <a:cs typeface="Courier New"/>
                <a:sym typeface="Courier New"/>
              </a:rPr>
              <a:t>? key}) : </a:t>
            </a:r>
            <a:r>
              <a:rPr lang="es" sz="1050">
                <a:solidFill>
                  <a:srgbClr val="569CD6"/>
                </a:solidFill>
                <a:highlight>
                  <a:srgbClr val="1E1E1E"/>
                </a:highlight>
                <a:latin typeface="Courier New"/>
                <a:ea typeface="Courier New"/>
                <a:cs typeface="Courier New"/>
                <a:sym typeface="Courier New"/>
              </a:rPr>
              <a:t>super</a:t>
            </a:r>
            <a:r>
              <a:rPr lang="es" sz="1050">
                <a:solidFill>
                  <a:srgbClr val="D4D4D4"/>
                </a:solidFill>
                <a:highlight>
                  <a:srgbClr val="1E1E1E"/>
                </a:highlight>
                <a:latin typeface="Courier New"/>
                <a:ea typeface="Courier New"/>
                <a:cs typeface="Courier New"/>
                <a:sym typeface="Courier New"/>
              </a:rPr>
              <a:t>(key: key);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MaterialApp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debugShowCheckedModeBanner: </a:t>
            </a:r>
            <a:r>
              <a:rPr lang="es" sz="1050">
                <a:solidFill>
                  <a:srgbClr val="569CD6"/>
                </a:solidFill>
                <a:highlight>
                  <a:srgbClr val="1E1E1E"/>
                </a:highlight>
                <a:latin typeface="Courier New"/>
                <a:ea typeface="Courier New"/>
                <a:cs typeface="Courier New"/>
                <a:sym typeface="Courier New"/>
              </a:rPr>
              <a:t>false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CE9178"/>
                </a:solidFill>
                <a:highlight>
                  <a:srgbClr val="1E1E1E"/>
                </a:highlight>
                <a:latin typeface="Courier New"/>
                <a:ea typeface="Courier New"/>
                <a:cs typeface="Courier New"/>
                <a:sym typeface="Courier New"/>
              </a:rPr>
              <a:t>'Simple Flutter Navigation'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theme: </a:t>
            </a:r>
            <a:r>
              <a:rPr lang="es" sz="1050">
                <a:solidFill>
                  <a:srgbClr val="4EC9B0"/>
                </a:solidFill>
                <a:highlight>
                  <a:srgbClr val="1E1E1E"/>
                </a:highlight>
                <a:latin typeface="Courier New"/>
                <a:ea typeface="Courier New"/>
                <a:cs typeface="Courier New"/>
                <a:sym typeface="Courier New"/>
              </a:rPr>
              <a:t>ThemeData</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primarySwatch: </a:t>
            </a:r>
            <a:r>
              <a:rPr lang="es" sz="1050">
                <a:solidFill>
                  <a:srgbClr val="4EC9B0"/>
                </a:solidFill>
                <a:highlight>
                  <a:srgbClr val="1E1E1E"/>
                </a:highlight>
                <a:latin typeface="Courier New"/>
                <a:ea typeface="Courier New"/>
                <a:cs typeface="Courier New"/>
                <a:sym typeface="Courier New"/>
              </a:rPr>
              <a:t>Colors</a:t>
            </a:r>
            <a:r>
              <a:rPr lang="es" sz="1050">
                <a:solidFill>
                  <a:srgbClr val="D4D4D4"/>
                </a:solidFill>
                <a:highlight>
                  <a:srgbClr val="1E1E1E"/>
                </a:highlight>
                <a:latin typeface="Courier New"/>
                <a:ea typeface="Courier New"/>
                <a:cs typeface="Courier New"/>
                <a:sym typeface="Courier New"/>
              </a:rPr>
              <a:t>.blue,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home: </a:t>
            </a:r>
            <a:r>
              <a:rPr lang="es" sz="1050">
                <a:solidFill>
                  <a:srgbClr val="4EC9B0"/>
                </a:solidFill>
                <a:highlight>
                  <a:srgbClr val="1E1E1E"/>
                </a:highlight>
                <a:latin typeface="Courier New"/>
                <a:ea typeface="Courier New"/>
                <a:cs typeface="Courier New"/>
                <a:sym typeface="Courier New"/>
              </a:rPr>
              <a:t>LoginScreen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TextButton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onPressed: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Navigator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push</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context,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MaterialPageRoute</a:t>
            </a:r>
            <a:r>
              <a:rPr lang="es" sz="1050">
                <a:solidFill>
                  <a:srgbClr val="D4D4D4"/>
                </a:solidFill>
                <a:highlight>
                  <a:srgbClr val="1E1E1E"/>
                </a:highlight>
                <a:latin typeface="Courier New"/>
                <a:ea typeface="Courier New"/>
                <a:cs typeface="Courier New"/>
                <a:sym typeface="Courier New"/>
              </a:rPr>
              <a:t>(builder: (context) =&gt; </a:t>
            </a:r>
            <a:r>
              <a:rPr lang="es" sz="1050">
                <a:solidFill>
                  <a:srgbClr val="4EC9B0"/>
                </a:solidFill>
                <a:highlight>
                  <a:srgbClr val="1E1E1E"/>
                </a:highlight>
                <a:latin typeface="Courier New"/>
                <a:ea typeface="Courier New"/>
                <a:cs typeface="Courier New"/>
                <a:sym typeface="Courier New"/>
              </a:rPr>
              <a:t>SignUpPage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"Create user"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ElevatedButton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onPressed: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Navigator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pop</a:t>
            </a:r>
            <a:r>
              <a:rPr lang="es" sz="1050">
                <a:solidFill>
                  <a:srgbClr val="D4D4D4"/>
                </a:solidFill>
                <a:highlight>
                  <a:srgbClr val="1E1E1E"/>
                </a:highlight>
                <a:latin typeface="Courier New"/>
                <a:ea typeface="Courier New"/>
                <a:cs typeface="Courier New"/>
                <a:sym typeface="Courier New"/>
              </a:rPr>
              <a:t>(context);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"SignUp"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ElevatedButton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onPressed: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(_textController.text.isEmpty)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ScaffoldMessenger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of</a:t>
            </a:r>
            <a:r>
              <a:rPr lang="es" sz="1050">
                <a:solidFill>
                  <a:srgbClr val="D4D4D4"/>
                </a:solidFill>
                <a:highlight>
                  <a:srgbClr val="1E1E1E"/>
                </a:highlight>
                <a:latin typeface="Courier New"/>
                <a:ea typeface="Courier New"/>
                <a:cs typeface="Courier New"/>
                <a:sym typeface="Courier New"/>
              </a:rPr>
              <a:t>(context).</a:t>
            </a:r>
            <a:r>
              <a:rPr lang="es" sz="1050">
                <a:solidFill>
                  <a:srgbClr val="DCDCAA"/>
                </a:solidFill>
                <a:highlight>
                  <a:srgbClr val="1E1E1E"/>
                </a:highlight>
                <a:latin typeface="Courier New"/>
                <a:ea typeface="Courier New"/>
                <a:cs typeface="Courier New"/>
                <a:sym typeface="Courier New"/>
              </a:rPr>
              <a:t>showSnackBar</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SnackBar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backgroundColor: </a:t>
            </a:r>
            <a:r>
              <a:rPr lang="es" sz="1050">
                <a:solidFill>
                  <a:srgbClr val="4EC9B0"/>
                </a:solidFill>
                <a:highlight>
                  <a:srgbClr val="1E1E1E"/>
                </a:highlight>
                <a:latin typeface="Courier New"/>
                <a:ea typeface="Courier New"/>
                <a:cs typeface="Courier New"/>
                <a:sym typeface="Courier New"/>
              </a:rPr>
              <a:t>Colors</a:t>
            </a:r>
            <a:r>
              <a:rPr lang="es" sz="1050">
                <a:solidFill>
                  <a:srgbClr val="D4D4D4"/>
                </a:solidFill>
                <a:highlight>
                  <a:srgbClr val="1E1E1E"/>
                </a:highlight>
                <a:latin typeface="Courier New"/>
                <a:ea typeface="Courier New"/>
                <a:cs typeface="Courier New"/>
                <a:sym typeface="Courier New"/>
              </a:rPr>
              <a:t>.red,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content: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'Value can not be empty'</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name = _textController.text;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Navigator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pushReplacement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context,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MaterialPageRoute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builder: (context) =&gt; </a:t>
            </a:r>
            <a:r>
              <a:rPr lang="es" sz="1050">
                <a:solidFill>
                  <a:srgbClr val="4EC9B0"/>
                </a:solidFill>
                <a:highlight>
                  <a:srgbClr val="1E1E1E"/>
                </a:highlight>
                <a:latin typeface="Courier New"/>
                <a:ea typeface="Courier New"/>
                <a:cs typeface="Courier New"/>
                <a:sym typeface="Courier New"/>
              </a:rPr>
              <a:t>HomePage</a:t>
            </a:r>
            <a:r>
              <a:rPr lang="es" sz="1050">
                <a:solidFill>
                  <a:srgbClr val="D4D4D4"/>
                </a:solidFill>
                <a:highlight>
                  <a:srgbClr val="1E1E1E"/>
                </a:highlight>
                <a:latin typeface="Courier New"/>
                <a:ea typeface="Courier New"/>
                <a:cs typeface="Courier New"/>
                <a:sym typeface="Courier New"/>
              </a:rPr>
              <a:t>(name: name)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"Login"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85" name="Google Shape;285;geaac352597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aac352597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App</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StatelessWidget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App</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Key</a:t>
            </a:r>
            <a:r>
              <a:rPr lang="es" sz="1050">
                <a:solidFill>
                  <a:srgbClr val="D4D4D4"/>
                </a:solidFill>
                <a:highlight>
                  <a:srgbClr val="1E1E1E"/>
                </a:highlight>
                <a:latin typeface="Courier New"/>
                <a:ea typeface="Courier New"/>
                <a:cs typeface="Courier New"/>
                <a:sym typeface="Courier New"/>
              </a:rPr>
              <a:t>? key}) : </a:t>
            </a:r>
            <a:r>
              <a:rPr lang="es" sz="1050">
                <a:solidFill>
                  <a:srgbClr val="569CD6"/>
                </a:solidFill>
                <a:highlight>
                  <a:srgbClr val="1E1E1E"/>
                </a:highlight>
                <a:latin typeface="Courier New"/>
                <a:ea typeface="Courier New"/>
                <a:cs typeface="Courier New"/>
                <a:sym typeface="Courier New"/>
              </a:rPr>
              <a:t>super</a:t>
            </a:r>
            <a:r>
              <a:rPr lang="es" sz="1050">
                <a:solidFill>
                  <a:srgbClr val="D4D4D4"/>
                </a:solidFill>
                <a:highlight>
                  <a:srgbClr val="1E1E1E"/>
                </a:highlight>
                <a:latin typeface="Courier New"/>
                <a:ea typeface="Courier New"/>
                <a:cs typeface="Courier New"/>
                <a:sym typeface="Courier New"/>
              </a:rPr>
              <a:t>(key: key);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MaterialApp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debugShowCheckedModeBanner: </a:t>
            </a:r>
            <a:r>
              <a:rPr lang="es" sz="1050">
                <a:solidFill>
                  <a:srgbClr val="569CD6"/>
                </a:solidFill>
                <a:highlight>
                  <a:srgbClr val="1E1E1E"/>
                </a:highlight>
                <a:latin typeface="Courier New"/>
                <a:ea typeface="Courier New"/>
                <a:cs typeface="Courier New"/>
                <a:sym typeface="Courier New"/>
              </a:rPr>
              <a:t>false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CE9178"/>
                </a:solidFill>
                <a:highlight>
                  <a:srgbClr val="1E1E1E"/>
                </a:highlight>
                <a:latin typeface="Courier New"/>
                <a:ea typeface="Courier New"/>
                <a:cs typeface="Courier New"/>
                <a:sym typeface="Courier New"/>
              </a:rPr>
              <a:t>'Flutter Navigation'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theme: </a:t>
            </a:r>
            <a:r>
              <a:rPr lang="es" sz="1050">
                <a:solidFill>
                  <a:srgbClr val="4EC9B0"/>
                </a:solidFill>
                <a:highlight>
                  <a:srgbClr val="1E1E1E"/>
                </a:highlight>
                <a:latin typeface="Courier New"/>
                <a:ea typeface="Courier New"/>
                <a:cs typeface="Courier New"/>
                <a:sym typeface="Courier New"/>
              </a:rPr>
              <a:t>ThemeData</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primarySwatch: </a:t>
            </a:r>
            <a:r>
              <a:rPr lang="es" sz="1050">
                <a:solidFill>
                  <a:srgbClr val="4EC9B0"/>
                </a:solidFill>
                <a:highlight>
                  <a:srgbClr val="1E1E1E"/>
                </a:highlight>
                <a:latin typeface="Courier New"/>
                <a:ea typeface="Courier New"/>
                <a:cs typeface="Courier New"/>
                <a:sym typeface="Courier New"/>
              </a:rPr>
              <a:t>Colors</a:t>
            </a:r>
            <a:r>
              <a:rPr lang="es" sz="1050">
                <a:solidFill>
                  <a:srgbClr val="D4D4D4"/>
                </a:solidFill>
                <a:highlight>
                  <a:srgbClr val="1E1E1E"/>
                </a:highlight>
                <a:latin typeface="Courier New"/>
                <a:ea typeface="Courier New"/>
                <a:cs typeface="Courier New"/>
                <a:sym typeface="Courier New"/>
              </a:rPr>
              <a:t>.blue,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routes: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HOME_ROUTE</a:t>
            </a:r>
            <a:r>
              <a:rPr lang="es" sz="1050">
                <a:solidFill>
                  <a:srgbClr val="D4D4D4"/>
                </a:solidFill>
                <a:highlight>
                  <a:srgbClr val="1E1E1E"/>
                </a:highlight>
                <a:latin typeface="Courier New"/>
                <a:ea typeface="Courier New"/>
                <a:cs typeface="Courier New"/>
                <a:sym typeface="Courier New"/>
              </a:rPr>
              <a:t>: (context) =&gt; </a:t>
            </a: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HomePage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LOGIN_ROUTE</a:t>
            </a:r>
            <a:r>
              <a:rPr lang="es" sz="1050">
                <a:solidFill>
                  <a:srgbClr val="D4D4D4"/>
                </a:solidFill>
                <a:highlight>
                  <a:srgbClr val="1E1E1E"/>
                </a:highlight>
                <a:latin typeface="Courier New"/>
                <a:ea typeface="Courier New"/>
                <a:cs typeface="Courier New"/>
                <a:sym typeface="Courier New"/>
              </a:rPr>
              <a:t>: (context) =&gt; </a:t>
            </a: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LoginPage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SIGNUP_ROUTE</a:t>
            </a:r>
            <a:r>
              <a:rPr lang="es" sz="1050">
                <a:solidFill>
                  <a:srgbClr val="D4D4D4"/>
                </a:solidFill>
                <a:highlight>
                  <a:srgbClr val="1E1E1E"/>
                </a:highlight>
                <a:latin typeface="Courier New"/>
                <a:ea typeface="Courier New"/>
                <a:cs typeface="Courier New"/>
                <a:sym typeface="Courier New"/>
              </a:rPr>
              <a:t>: (context) =&gt; </a:t>
            </a: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SignUpPage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DETAIL_ROUTE</a:t>
            </a:r>
            <a:r>
              <a:rPr lang="es" sz="1050">
                <a:solidFill>
                  <a:srgbClr val="D4D4D4"/>
                </a:solidFill>
                <a:highlight>
                  <a:srgbClr val="1E1E1E"/>
                </a:highlight>
                <a:latin typeface="Courier New"/>
                <a:ea typeface="Courier New"/>
                <a:cs typeface="Courier New"/>
                <a:sym typeface="Courier New"/>
              </a:rPr>
              <a:t>: (context) =&gt; </a:t>
            </a: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DetailPage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intialRoute: </a:t>
            </a:r>
            <a:r>
              <a:rPr lang="es" sz="1050">
                <a:solidFill>
                  <a:srgbClr val="4EC9B0"/>
                </a:solidFill>
                <a:highlight>
                  <a:srgbClr val="1E1E1E"/>
                </a:highlight>
                <a:latin typeface="Courier New"/>
                <a:ea typeface="Courier New"/>
                <a:cs typeface="Courier New"/>
                <a:sym typeface="Courier New"/>
              </a:rPr>
              <a:t>LOGIN_ROUTE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LOGIN_ROUTE</a:t>
            </a:r>
            <a:r>
              <a:rPr lang="es" sz="1050">
                <a:solidFill>
                  <a:srgbClr val="D4D4D4"/>
                </a:solidFill>
                <a:highlight>
                  <a:srgbClr val="1E1E1E"/>
                </a:highlight>
                <a:latin typeface="Courier New"/>
                <a:ea typeface="Courier New"/>
                <a:cs typeface="Courier New"/>
                <a:sym typeface="Courier New"/>
              </a:rPr>
              <a:t> = </a:t>
            </a:r>
            <a:r>
              <a:rPr lang="es" sz="1050">
                <a:solidFill>
                  <a:srgbClr val="CE9178"/>
                </a:solidFill>
                <a:highlight>
                  <a:srgbClr val="1E1E1E"/>
                </a:highlight>
                <a:latin typeface="Courier New"/>
                <a:ea typeface="Courier New"/>
                <a:cs typeface="Courier New"/>
                <a:sym typeface="Courier New"/>
              </a:rPr>
              <a:t>'/login'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SIGNUP_ROUTE</a:t>
            </a:r>
            <a:r>
              <a:rPr lang="es" sz="1050">
                <a:solidFill>
                  <a:srgbClr val="D4D4D4"/>
                </a:solidFill>
                <a:highlight>
                  <a:srgbClr val="1E1E1E"/>
                </a:highlight>
                <a:latin typeface="Courier New"/>
                <a:ea typeface="Courier New"/>
                <a:cs typeface="Courier New"/>
                <a:sym typeface="Courier New"/>
              </a:rPr>
              <a:t> = </a:t>
            </a:r>
            <a:r>
              <a:rPr lang="es" sz="1050">
                <a:solidFill>
                  <a:srgbClr val="CE9178"/>
                </a:solidFill>
                <a:highlight>
                  <a:srgbClr val="1E1E1E"/>
                </a:highlight>
                <a:latin typeface="Courier New"/>
                <a:ea typeface="Courier New"/>
                <a:cs typeface="Courier New"/>
                <a:sym typeface="Courier New"/>
              </a:rPr>
              <a:t>'/signup'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HOME_ROUTE</a:t>
            </a:r>
            <a:r>
              <a:rPr lang="es" sz="1050">
                <a:solidFill>
                  <a:srgbClr val="D4D4D4"/>
                </a:solidFill>
                <a:highlight>
                  <a:srgbClr val="1E1E1E"/>
                </a:highlight>
                <a:latin typeface="Courier New"/>
                <a:ea typeface="Courier New"/>
                <a:cs typeface="Courier New"/>
                <a:sym typeface="Courier New"/>
              </a:rPr>
              <a:t> = </a:t>
            </a:r>
            <a:r>
              <a:rPr lang="es" sz="1050">
                <a:solidFill>
                  <a:srgbClr val="CE9178"/>
                </a:solidFill>
                <a:highlight>
                  <a:srgbClr val="1E1E1E"/>
                </a:highlight>
                <a:latin typeface="Courier New"/>
                <a:ea typeface="Courier New"/>
                <a:cs typeface="Courier New"/>
                <a:sym typeface="Courier New"/>
              </a:rPr>
              <a:t>'/home'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DETAIL_ROUTE</a:t>
            </a:r>
            <a:r>
              <a:rPr lang="es" sz="1050">
                <a:solidFill>
                  <a:srgbClr val="D4D4D4"/>
                </a:solidFill>
                <a:highlight>
                  <a:srgbClr val="1E1E1E"/>
                </a:highlight>
                <a:latin typeface="Courier New"/>
                <a:ea typeface="Courier New"/>
                <a:cs typeface="Courier New"/>
                <a:sym typeface="Courier New"/>
              </a:rPr>
              <a:t> = </a:t>
            </a:r>
            <a:r>
              <a:rPr lang="es" sz="1050">
                <a:solidFill>
                  <a:srgbClr val="CE9178"/>
                </a:solidFill>
                <a:highlight>
                  <a:srgbClr val="1E1E1E"/>
                </a:highlight>
                <a:latin typeface="Courier New"/>
                <a:ea typeface="Courier New"/>
                <a:cs typeface="Courier New"/>
                <a:sym typeface="Courier New"/>
              </a:rPr>
              <a:t>'/detail'</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TextButton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onPressed: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Navigator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of</a:t>
            </a:r>
            <a:r>
              <a:rPr lang="es" sz="1050">
                <a:solidFill>
                  <a:srgbClr val="D4D4D4"/>
                </a:solidFill>
                <a:highlight>
                  <a:srgbClr val="1E1E1E"/>
                </a:highlight>
                <a:latin typeface="Courier New"/>
                <a:ea typeface="Courier New"/>
                <a:cs typeface="Courier New"/>
                <a:sym typeface="Courier New"/>
              </a:rPr>
              <a:t>(context).</a:t>
            </a:r>
            <a:r>
              <a:rPr lang="es" sz="1050">
                <a:solidFill>
                  <a:srgbClr val="DCDCAA"/>
                </a:solidFill>
                <a:highlight>
                  <a:srgbClr val="1E1E1E"/>
                </a:highlight>
                <a:latin typeface="Courier New"/>
                <a:ea typeface="Courier New"/>
                <a:cs typeface="Courier New"/>
                <a:sym typeface="Courier New"/>
              </a:rPr>
              <a:t>pushNamed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SIGNUP_ROUTE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"Create user"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ElevatedButton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onPressed: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(_textController.text.isEmpty)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ScaffoldMessenger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of</a:t>
            </a:r>
            <a:r>
              <a:rPr lang="es" sz="1050">
                <a:solidFill>
                  <a:srgbClr val="D4D4D4"/>
                </a:solidFill>
                <a:highlight>
                  <a:srgbClr val="1E1E1E"/>
                </a:highlight>
                <a:latin typeface="Courier New"/>
                <a:ea typeface="Courier New"/>
                <a:cs typeface="Courier New"/>
                <a:sym typeface="Courier New"/>
              </a:rPr>
              <a:t>(context).</a:t>
            </a:r>
            <a:r>
              <a:rPr lang="es" sz="1050">
                <a:solidFill>
                  <a:srgbClr val="DCDCAA"/>
                </a:solidFill>
                <a:highlight>
                  <a:srgbClr val="1E1E1E"/>
                </a:highlight>
                <a:latin typeface="Courier New"/>
                <a:ea typeface="Courier New"/>
                <a:cs typeface="Courier New"/>
                <a:sym typeface="Courier New"/>
              </a:rPr>
              <a:t>showSnackBar</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SnackBar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backgroundColor: </a:t>
            </a:r>
            <a:r>
              <a:rPr lang="es" sz="1050">
                <a:solidFill>
                  <a:srgbClr val="4EC9B0"/>
                </a:solidFill>
                <a:highlight>
                  <a:srgbClr val="1E1E1E"/>
                </a:highlight>
                <a:latin typeface="Courier New"/>
                <a:ea typeface="Courier New"/>
                <a:cs typeface="Courier New"/>
                <a:sym typeface="Courier New"/>
              </a:rPr>
              <a:t>Colors</a:t>
            </a:r>
            <a:r>
              <a:rPr lang="es" sz="1050">
                <a:solidFill>
                  <a:srgbClr val="D4D4D4"/>
                </a:solidFill>
                <a:highlight>
                  <a:srgbClr val="1E1E1E"/>
                </a:highlight>
                <a:latin typeface="Courier New"/>
                <a:ea typeface="Courier New"/>
                <a:cs typeface="Courier New"/>
                <a:sym typeface="Courier New"/>
              </a:rPr>
              <a:t>.red,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content: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'Value can not be empty'</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name = _textController.text;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Navigator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of</a:t>
            </a:r>
            <a:r>
              <a:rPr lang="es" sz="1050">
                <a:solidFill>
                  <a:srgbClr val="D4D4D4"/>
                </a:solidFill>
                <a:highlight>
                  <a:srgbClr val="1E1E1E"/>
                </a:highlight>
                <a:latin typeface="Courier New"/>
                <a:ea typeface="Courier New"/>
                <a:cs typeface="Courier New"/>
                <a:sym typeface="Courier New"/>
              </a:rPr>
              <a:t>(context).</a:t>
            </a:r>
            <a:r>
              <a:rPr lang="es" sz="1050">
                <a:solidFill>
                  <a:srgbClr val="DCDCAA"/>
                </a:solidFill>
                <a:highlight>
                  <a:srgbClr val="1E1E1E"/>
                </a:highlight>
                <a:latin typeface="Courier New"/>
                <a:ea typeface="Courier New"/>
                <a:cs typeface="Courier New"/>
                <a:sym typeface="Courier New"/>
              </a:rPr>
              <a:t>popAndPushNamed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HOME_ROUTE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arguments: name,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"Login"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98" name="Google Shape;298;geaac352597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aac352597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eaac352597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aac352597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eaac352597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87a8e01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e87a8e01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aac352597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TextButton(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Get.to(() =&gt; SignUpPage());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Text("Create user")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ElevatedButton(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Get.back();</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Text("SignUp")</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=&gt; SignUpPage()</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TextButton(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Get.off(() =&gt; SignUpPage());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Text("Create user")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335" name="Google Shape;335;geaac352597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aac352597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Widget build(BuildContext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GetMaterialApp(</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debugShowCheckedModeBanner: false,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'Simple Flutter Navigation',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theme: ThemeDat(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primarySwatch: Colors.blue,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initialRoute: '/login',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getPages: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GetPage(name: '/login', page: () =&gt; LoginScreen()),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GetPage(name: '/signup', page: () =&gt; SignUpPage()),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GetPage(name: '/detail', page: () =&gt; detailPage()),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GetPage(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name: '/home',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page: () =&gt; HomePage(),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transition: Transition.zoom</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349" name="Google Shape;349;geaac352597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11ae0eae1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TextButton(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Get.toNamed('/signup');</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Text("Create user")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TextButton(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Get.offNamed('/signup');</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Text("Create user")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356" name="Google Shape;356;gf11ae0eae1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87a8e010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ge87a8e010d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f22eb29e1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gf22eb29e1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871f6886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871f6886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9434e9fa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Counter</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StatefulWidget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_CounterState</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createState</a:t>
            </a:r>
            <a:r>
              <a:rPr lang="es" sz="1050">
                <a:solidFill>
                  <a:srgbClr val="D4D4D4"/>
                </a:solidFill>
                <a:highlight>
                  <a:srgbClr val="1E1E1E"/>
                </a:highlight>
                <a:latin typeface="Courier New"/>
                <a:ea typeface="Courier New"/>
                <a:cs typeface="Courier New"/>
                <a:sym typeface="Courier New"/>
              </a:rPr>
              <a:t>() =&gt; </a:t>
            </a:r>
            <a:r>
              <a:rPr lang="es" sz="1050">
                <a:solidFill>
                  <a:srgbClr val="4EC9B0"/>
                </a:solidFill>
                <a:highlight>
                  <a:srgbClr val="1E1E1E"/>
                </a:highlight>
                <a:latin typeface="Courier New"/>
                <a:ea typeface="Courier New"/>
                <a:cs typeface="Courier New"/>
                <a:sym typeface="Courier New"/>
              </a:rPr>
              <a:t>_CounterState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_CounterState</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Counter</a:t>
            </a:r>
            <a:r>
              <a:rPr lang="es" sz="1050">
                <a:solidFill>
                  <a:srgbClr val="D4D4D4"/>
                </a:solidFill>
                <a:highlight>
                  <a:srgbClr val="1E1E1E"/>
                </a:highlight>
                <a:latin typeface="Courier New"/>
                <a:ea typeface="Courier New"/>
                <a:cs typeface="Courier New"/>
                <a:sym typeface="Courier New"/>
              </a:rPr>
              <a:t>&gt;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int</a:t>
            </a:r>
            <a:r>
              <a:rPr lang="es" sz="1050">
                <a:solidFill>
                  <a:srgbClr val="D4D4D4"/>
                </a:solidFill>
                <a:highlight>
                  <a:srgbClr val="1E1E1E"/>
                </a:highlight>
                <a:latin typeface="Courier New"/>
                <a:ea typeface="Courier New"/>
                <a:cs typeface="Courier New"/>
                <a:sym typeface="Courier New"/>
              </a:rPr>
              <a:t> _counter = </a:t>
            </a:r>
            <a:r>
              <a:rPr lang="es" sz="1050">
                <a:solidFill>
                  <a:srgbClr val="B5CEA8"/>
                </a:solidFill>
                <a:highlight>
                  <a:srgbClr val="1E1E1E"/>
                </a:highlight>
                <a:latin typeface="Courier New"/>
                <a:ea typeface="Courier New"/>
                <a:cs typeface="Courier New"/>
                <a:sym typeface="Courier New"/>
              </a:rPr>
              <a:t>0</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_increment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setState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_counter++;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Row</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children: &lt;</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RaisedButton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onPressed: _increment,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'Increment'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'Count: $</a:t>
            </a:r>
            <a:r>
              <a:rPr lang="es" sz="1050">
                <a:solidFill>
                  <a:srgbClr val="9CDCFE"/>
                </a:solidFill>
                <a:highlight>
                  <a:srgbClr val="1E1E1E"/>
                </a:highlight>
                <a:latin typeface="Courier New"/>
                <a:ea typeface="Courier New"/>
                <a:cs typeface="Courier New"/>
                <a:sym typeface="Courier New"/>
              </a:rPr>
              <a:t>_counter</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71" name="Google Shape;171;ge9434e9fa8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9d885838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e9d885838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933c0585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933c05854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9d885838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9d8858381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3" y="1243"/>
            <a:ext cx="3257451"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10.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11.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image" Target="../media/image14.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 Id="rId4" Type="http://schemas.openxmlformats.org/officeDocument/2006/relationships/image" Target="../media/image15.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18.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jpg"/><Relationship Id="rId4" Type="http://schemas.openxmlformats.org/officeDocument/2006/relationships/image" Target="../media/image30.png"/><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jpg"/><Relationship Id="rId4" Type="http://schemas.openxmlformats.org/officeDocument/2006/relationships/image" Target="../media/image20.png"/><Relationship Id="rId5" Type="http://schemas.openxmlformats.org/officeDocument/2006/relationships/image" Target="../media/image22.png"/><Relationship Id="rId6" Type="http://schemas.openxmlformats.org/officeDocument/2006/relationships/image" Target="../media/image27.png"/><Relationship Id="rId7"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jpg"/><Relationship Id="rId4" Type="http://schemas.openxmlformats.org/officeDocument/2006/relationships/image" Target="../media/image29.png"/><Relationship Id="rId5" Type="http://schemas.openxmlformats.org/officeDocument/2006/relationships/image" Target="../media/image26.png"/><Relationship Id="rId6" Type="http://schemas.openxmlformats.org/officeDocument/2006/relationships/image" Target="../media/image23.png"/><Relationship Id="rId7"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jpg"/><Relationship Id="rId4" Type="http://schemas.openxmlformats.org/officeDocument/2006/relationships/image" Target="../media/image33.png"/><Relationship Id="rId5" Type="http://schemas.openxmlformats.org/officeDocument/2006/relationships/image" Target="../media/image31.png"/><Relationship Id="rId6"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jpg"/><Relationship Id="rId4" Type="http://schemas.openxmlformats.org/officeDocument/2006/relationships/image" Target="../media/image40.png"/><Relationship Id="rId5" Type="http://schemas.openxmlformats.org/officeDocument/2006/relationships/image" Target="../media/image28.png"/><Relationship Id="rId6" Type="http://schemas.openxmlformats.org/officeDocument/2006/relationships/image" Target="../media/image32.png"/><Relationship Id="rId7"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jp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jpg"/><Relationship Id="rId4" Type="http://schemas.openxmlformats.org/officeDocument/2006/relationships/image" Target="../media/image35.png"/><Relationship Id="rId5"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jpg"/><Relationship Id="rId4" Type="http://schemas.openxmlformats.org/officeDocument/2006/relationships/hyperlink" Target="https://github.com/EjemplosMisionTic2022/ejemplos_navegac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4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7.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geaac352597_0_3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l">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Navegación</a:t>
            </a:r>
            <a:endParaRPr b="1" sz="2800">
              <a:solidFill>
                <a:srgbClr val="E83464"/>
              </a:solidFill>
              <a:latin typeface="Arial"/>
              <a:ea typeface="Arial"/>
              <a:cs typeface="Arial"/>
              <a:sym typeface="Arial"/>
            </a:endParaRPr>
          </a:p>
        </p:txBody>
      </p:sp>
      <p:sp>
        <p:nvSpPr>
          <p:cNvPr id="223" name="Google Shape;223;geaac352597_0_3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sz="2200">
              <a:solidFill>
                <a:srgbClr val="3D63A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ge7f86e5939_0_16"/>
          <p:cNvSpPr txBox="1"/>
          <p:nvPr/>
        </p:nvSpPr>
        <p:spPr>
          <a:xfrm>
            <a:off x="949728" y="7138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Navegación</a:t>
            </a:r>
            <a:r>
              <a:rPr b="1" lang="es" sz="3000">
                <a:solidFill>
                  <a:srgbClr val="E83464"/>
                </a:solidFill>
              </a:rPr>
              <a:t> simple </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0" i="0" sz="3000" u="none" cap="none" strike="noStrike">
              <a:solidFill>
                <a:srgbClr val="E83464"/>
              </a:solidFill>
              <a:latin typeface="Arial"/>
              <a:ea typeface="Arial"/>
              <a:cs typeface="Arial"/>
              <a:sym typeface="Arial"/>
            </a:endParaRPr>
          </a:p>
        </p:txBody>
      </p:sp>
      <p:sp>
        <p:nvSpPr>
          <p:cNvPr id="229" name="Google Shape;229;ge7f86e5939_0_16"/>
          <p:cNvSpPr txBox="1"/>
          <p:nvPr/>
        </p:nvSpPr>
        <p:spPr>
          <a:xfrm>
            <a:off x="5387425" y="2194200"/>
            <a:ext cx="2484600" cy="1848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Navigator push:  Cuando se llama el </a:t>
            </a:r>
            <a:r>
              <a:rPr lang="es">
                <a:solidFill>
                  <a:srgbClr val="3C63AB"/>
                </a:solidFill>
              </a:rPr>
              <a:t>método</a:t>
            </a:r>
            <a:r>
              <a:rPr lang="es">
                <a:solidFill>
                  <a:srgbClr val="3C63AB"/>
                </a:solidFill>
              </a:rPr>
              <a:t>  push (), el widget Detail Screen se coloca en la parte superior del widget HomeScreen</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230" name="Google Shape;230;ge7f86e5939_0_16"/>
          <p:cNvPicPr preferRelativeResize="0"/>
          <p:nvPr/>
        </p:nvPicPr>
        <p:blipFill>
          <a:blip r:embed="rId4">
            <a:alphaModFix/>
          </a:blip>
          <a:stretch>
            <a:fillRect/>
          </a:stretch>
        </p:blipFill>
        <p:spPr>
          <a:xfrm>
            <a:off x="1128725" y="2009775"/>
            <a:ext cx="3924300" cy="1762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ge9d8858381_0_39"/>
          <p:cNvSpPr txBox="1"/>
          <p:nvPr/>
        </p:nvSpPr>
        <p:spPr>
          <a:xfrm>
            <a:off x="889700" y="322350"/>
            <a:ext cx="6886200" cy="9999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300">
                <a:solidFill>
                  <a:srgbClr val="E83464"/>
                </a:solidFill>
              </a:rPr>
              <a:t>Navigation - Go and come back</a:t>
            </a:r>
            <a:endParaRPr b="1" i="0" sz="2300" u="none" cap="none" strike="noStrike">
              <a:solidFill>
                <a:srgbClr val="E83464"/>
              </a:solidFill>
            </a:endParaRPr>
          </a:p>
        </p:txBody>
      </p:sp>
      <p:pic>
        <p:nvPicPr>
          <p:cNvPr id="236" name="Google Shape;236;ge9d8858381_0_39"/>
          <p:cNvPicPr preferRelativeResize="0"/>
          <p:nvPr/>
        </p:nvPicPr>
        <p:blipFill>
          <a:blip r:embed="rId4">
            <a:alphaModFix/>
          </a:blip>
          <a:stretch>
            <a:fillRect/>
          </a:stretch>
        </p:blipFill>
        <p:spPr>
          <a:xfrm>
            <a:off x="963195" y="1425650"/>
            <a:ext cx="3237923" cy="2828274"/>
          </a:xfrm>
          <a:prstGeom prst="rect">
            <a:avLst/>
          </a:prstGeom>
          <a:noFill/>
          <a:ln>
            <a:noFill/>
          </a:ln>
        </p:spPr>
      </p:pic>
      <p:pic>
        <p:nvPicPr>
          <p:cNvPr id="237" name="Google Shape;237;ge9d8858381_0_39"/>
          <p:cNvPicPr preferRelativeResize="0"/>
          <p:nvPr/>
        </p:nvPicPr>
        <p:blipFill>
          <a:blip r:embed="rId5">
            <a:alphaModFix/>
          </a:blip>
          <a:stretch>
            <a:fillRect/>
          </a:stretch>
        </p:blipFill>
        <p:spPr>
          <a:xfrm>
            <a:off x="4572000" y="1425650"/>
            <a:ext cx="3426025" cy="199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gf2c51da841_0_5"/>
          <p:cNvSpPr txBox="1"/>
          <p:nvPr/>
        </p:nvSpPr>
        <p:spPr>
          <a:xfrm>
            <a:off x="889700" y="322350"/>
            <a:ext cx="6886200" cy="9999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300">
                <a:solidFill>
                  <a:srgbClr val="E83464"/>
                </a:solidFill>
              </a:rPr>
              <a:t>Navigation - Go and come back</a:t>
            </a:r>
            <a:endParaRPr b="1" i="0" sz="2300" u="none" cap="none" strike="noStrike">
              <a:solidFill>
                <a:srgbClr val="E83464"/>
              </a:solidFill>
            </a:endParaRPr>
          </a:p>
        </p:txBody>
      </p:sp>
      <p:pic>
        <p:nvPicPr>
          <p:cNvPr id="243" name="Google Shape;243;gf2c51da841_0_5"/>
          <p:cNvPicPr preferRelativeResize="0"/>
          <p:nvPr/>
        </p:nvPicPr>
        <p:blipFill>
          <a:blip r:embed="rId4">
            <a:alphaModFix/>
          </a:blip>
          <a:stretch>
            <a:fillRect/>
          </a:stretch>
        </p:blipFill>
        <p:spPr>
          <a:xfrm>
            <a:off x="2385125" y="1767251"/>
            <a:ext cx="1461586" cy="2586425"/>
          </a:xfrm>
          <a:prstGeom prst="rect">
            <a:avLst/>
          </a:prstGeom>
          <a:noFill/>
          <a:ln>
            <a:noFill/>
          </a:ln>
        </p:spPr>
      </p:pic>
      <p:pic>
        <p:nvPicPr>
          <p:cNvPr id="244" name="Google Shape;244;gf2c51da841_0_5"/>
          <p:cNvPicPr preferRelativeResize="0"/>
          <p:nvPr/>
        </p:nvPicPr>
        <p:blipFill>
          <a:blip r:embed="rId5">
            <a:alphaModFix/>
          </a:blip>
          <a:stretch>
            <a:fillRect/>
          </a:stretch>
        </p:blipFill>
        <p:spPr>
          <a:xfrm>
            <a:off x="4609121" y="1767251"/>
            <a:ext cx="1574629" cy="2473569"/>
          </a:xfrm>
          <a:prstGeom prst="rect">
            <a:avLst/>
          </a:prstGeom>
          <a:noFill/>
          <a:ln>
            <a:noFill/>
          </a:ln>
        </p:spPr>
      </p:pic>
      <p:cxnSp>
        <p:nvCxnSpPr>
          <p:cNvPr id="245" name="Google Shape;245;gf2c51da841_0_5"/>
          <p:cNvCxnSpPr/>
          <p:nvPr/>
        </p:nvCxnSpPr>
        <p:spPr>
          <a:xfrm>
            <a:off x="3622962" y="3161796"/>
            <a:ext cx="1574400" cy="28800"/>
          </a:xfrm>
          <a:prstGeom prst="straightConnector1">
            <a:avLst/>
          </a:prstGeom>
          <a:noFill/>
          <a:ln cap="flat" cmpd="sng" w="9525">
            <a:solidFill>
              <a:srgbClr val="5E696C"/>
            </a:solidFill>
            <a:prstDash val="solid"/>
            <a:round/>
            <a:headEnd len="med" w="med" type="none"/>
            <a:tailEnd len="med" w="med" type="triangle"/>
          </a:ln>
        </p:spPr>
      </p:cxnSp>
      <p:cxnSp>
        <p:nvCxnSpPr>
          <p:cNvPr id="246" name="Google Shape;246;gf2c51da841_0_5"/>
          <p:cNvCxnSpPr/>
          <p:nvPr/>
        </p:nvCxnSpPr>
        <p:spPr>
          <a:xfrm rot="10800000">
            <a:off x="3574921" y="3438048"/>
            <a:ext cx="1622400" cy="30000"/>
          </a:xfrm>
          <a:prstGeom prst="straightConnector1">
            <a:avLst/>
          </a:prstGeom>
          <a:noFill/>
          <a:ln cap="flat" cmpd="sng" w="9525">
            <a:solidFill>
              <a:srgbClr val="5E696C"/>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ge9d8858381_0_45"/>
          <p:cNvSpPr txBox="1"/>
          <p:nvPr/>
        </p:nvSpPr>
        <p:spPr>
          <a:xfrm>
            <a:off x="800103" y="61742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700">
                <a:solidFill>
                  <a:srgbClr val="E83464"/>
                </a:solidFill>
              </a:rPr>
              <a:t>Envio de parametros </a:t>
            </a:r>
            <a:endParaRPr b="1" i="0" sz="27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0" i="0" sz="3000" u="none" cap="none" strike="noStrike">
              <a:solidFill>
                <a:srgbClr val="E83464"/>
              </a:solidFill>
              <a:latin typeface="Arial"/>
              <a:ea typeface="Arial"/>
              <a:cs typeface="Arial"/>
              <a:sym typeface="Arial"/>
            </a:endParaRPr>
          </a:p>
        </p:txBody>
      </p:sp>
      <p:pic>
        <p:nvPicPr>
          <p:cNvPr id="252" name="Google Shape;252;ge9d8858381_0_45"/>
          <p:cNvPicPr preferRelativeResize="0"/>
          <p:nvPr/>
        </p:nvPicPr>
        <p:blipFill>
          <a:blip r:embed="rId4">
            <a:alphaModFix/>
          </a:blip>
          <a:stretch>
            <a:fillRect/>
          </a:stretch>
        </p:blipFill>
        <p:spPr>
          <a:xfrm>
            <a:off x="4683223" y="1529100"/>
            <a:ext cx="1925075" cy="3214825"/>
          </a:xfrm>
          <a:prstGeom prst="rect">
            <a:avLst/>
          </a:prstGeom>
          <a:noFill/>
          <a:ln>
            <a:noFill/>
          </a:ln>
        </p:spPr>
      </p:pic>
      <p:pic>
        <p:nvPicPr>
          <p:cNvPr id="253" name="Google Shape;253;ge9d8858381_0_45"/>
          <p:cNvPicPr preferRelativeResize="0"/>
          <p:nvPr/>
        </p:nvPicPr>
        <p:blipFill>
          <a:blip r:embed="rId5">
            <a:alphaModFix/>
          </a:blip>
          <a:stretch>
            <a:fillRect/>
          </a:stretch>
        </p:blipFill>
        <p:spPr>
          <a:xfrm>
            <a:off x="1028700" y="1337800"/>
            <a:ext cx="2696325" cy="36761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ge9d8858381_0_59"/>
          <p:cNvSpPr txBox="1"/>
          <p:nvPr/>
        </p:nvSpPr>
        <p:spPr>
          <a:xfrm>
            <a:off x="800100" y="1062175"/>
            <a:ext cx="7543800" cy="6642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Rutas</a:t>
            </a:r>
            <a:endParaRPr b="0" i="0" sz="3000" u="none" cap="none" strike="noStrike">
              <a:solidFill>
                <a:srgbClr val="E83464"/>
              </a:solidFill>
              <a:latin typeface="Arial"/>
              <a:ea typeface="Arial"/>
              <a:cs typeface="Arial"/>
              <a:sym typeface="Arial"/>
            </a:endParaRPr>
          </a:p>
        </p:txBody>
      </p:sp>
      <p:pic>
        <p:nvPicPr>
          <p:cNvPr id="259" name="Google Shape;259;ge9d8858381_0_59"/>
          <p:cNvPicPr preferRelativeResize="0"/>
          <p:nvPr/>
        </p:nvPicPr>
        <p:blipFill>
          <a:blip r:embed="rId4">
            <a:alphaModFix/>
          </a:blip>
          <a:stretch>
            <a:fillRect/>
          </a:stretch>
        </p:blipFill>
        <p:spPr>
          <a:xfrm>
            <a:off x="800100" y="1862851"/>
            <a:ext cx="3619101" cy="1982452"/>
          </a:xfrm>
          <a:prstGeom prst="rect">
            <a:avLst/>
          </a:prstGeom>
          <a:noFill/>
          <a:ln>
            <a:noFill/>
          </a:ln>
        </p:spPr>
      </p:pic>
      <p:pic>
        <p:nvPicPr>
          <p:cNvPr id="260" name="Google Shape;260;ge9d8858381_0_59"/>
          <p:cNvPicPr preferRelativeResize="0"/>
          <p:nvPr/>
        </p:nvPicPr>
        <p:blipFill>
          <a:blip r:embed="rId5">
            <a:alphaModFix/>
          </a:blip>
          <a:stretch>
            <a:fillRect/>
          </a:stretch>
        </p:blipFill>
        <p:spPr>
          <a:xfrm>
            <a:off x="4647800" y="1421575"/>
            <a:ext cx="3741674" cy="229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ge9d8858381_0_67"/>
          <p:cNvSpPr txBox="1"/>
          <p:nvPr/>
        </p:nvSpPr>
        <p:spPr>
          <a:xfrm>
            <a:off x="800103" y="61742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Rutas y </a:t>
            </a:r>
            <a:r>
              <a:rPr b="1" lang="es" sz="3000">
                <a:solidFill>
                  <a:srgbClr val="E83464"/>
                </a:solidFill>
              </a:rPr>
              <a:t>parámetros</a:t>
            </a:r>
            <a:r>
              <a:rPr b="1" lang="es" sz="3000">
                <a:solidFill>
                  <a:srgbClr val="E83464"/>
                </a:solidFill>
              </a:rPr>
              <a:t> </a:t>
            </a:r>
            <a:endParaRPr b="1" i="0" sz="3000" u="none" cap="none" strike="noStrike">
              <a:solidFill>
                <a:srgbClr val="E83464"/>
              </a:solidFill>
            </a:endParaRPr>
          </a:p>
        </p:txBody>
      </p:sp>
      <p:sp>
        <p:nvSpPr>
          <p:cNvPr id="266" name="Google Shape;266;ge9d8858381_0_67"/>
          <p:cNvSpPr txBox="1"/>
          <p:nvPr/>
        </p:nvSpPr>
        <p:spPr>
          <a:xfrm>
            <a:off x="903000" y="1759250"/>
            <a:ext cx="7338000" cy="2016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375FA9"/>
              </a:buClr>
              <a:buSzPts val="1500"/>
              <a:buChar char="●"/>
            </a:pPr>
            <a:r>
              <a:rPr lang="es" sz="1500">
                <a:solidFill>
                  <a:srgbClr val="375FA9"/>
                </a:solidFill>
              </a:rPr>
              <a:t>Defina los argumentos que necesita enviar.</a:t>
            </a:r>
            <a:endParaRPr sz="1500">
              <a:solidFill>
                <a:srgbClr val="375FA9"/>
              </a:solidFill>
            </a:endParaRPr>
          </a:p>
          <a:p>
            <a:pPr indent="0" lvl="0" marL="457200" rtl="0" algn="l">
              <a:spcBef>
                <a:spcPts val="0"/>
              </a:spcBef>
              <a:spcAft>
                <a:spcPts val="0"/>
              </a:spcAft>
              <a:buNone/>
            </a:pPr>
            <a:r>
              <a:t/>
            </a:r>
            <a:endParaRPr sz="1500">
              <a:solidFill>
                <a:srgbClr val="375FA9"/>
              </a:solidFill>
            </a:endParaRPr>
          </a:p>
          <a:p>
            <a:pPr indent="-323850" lvl="0" marL="457200" rtl="0" algn="l">
              <a:spcBef>
                <a:spcPts val="0"/>
              </a:spcBef>
              <a:spcAft>
                <a:spcPts val="0"/>
              </a:spcAft>
              <a:buClr>
                <a:srgbClr val="375FA9"/>
              </a:buClr>
              <a:buSzPts val="1500"/>
              <a:buChar char="●"/>
            </a:pPr>
            <a:r>
              <a:rPr lang="es" sz="1500">
                <a:solidFill>
                  <a:srgbClr val="375FA9"/>
                </a:solidFill>
              </a:rPr>
              <a:t>Crea un widget que extraiga los </a:t>
            </a:r>
            <a:r>
              <a:rPr lang="es" sz="1500">
                <a:solidFill>
                  <a:srgbClr val="375FA9"/>
                </a:solidFill>
              </a:rPr>
              <a:t>parámetros</a:t>
            </a:r>
            <a:r>
              <a:rPr lang="es" sz="1500">
                <a:solidFill>
                  <a:srgbClr val="375FA9"/>
                </a:solidFill>
              </a:rPr>
              <a:t>.</a:t>
            </a:r>
            <a:endParaRPr sz="1500">
              <a:solidFill>
                <a:srgbClr val="375FA9"/>
              </a:solidFill>
            </a:endParaRPr>
          </a:p>
          <a:p>
            <a:pPr indent="0" lvl="0" marL="457200" rtl="0" algn="l">
              <a:spcBef>
                <a:spcPts val="0"/>
              </a:spcBef>
              <a:spcAft>
                <a:spcPts val="0"/>
              </a:spcAft>
              <a:buNone/>
            </a:pPr>
            <a:r>
              <a:t/>
            </a:r>
            <a:endParaRPr sz="1500">
              <a:solidFill>
                <a:srgbClr val="375FA9"/>
              </a:solidFill>
            </a:endParaRPr>
          </a:p>
          <a:p>
            <a:pPr indent="-323850" lvl="0" marL="457200" rtl="0" algn="l">
              <a:spcBef>
                <a:spcPts val="0"/>
              </a:spcBef>
              <a:spcAft>
                <a:spcPts val="0"/>
              </a:spcAft>
              <a:buClr>
                <a:srgbClr val="375FA9"/>
              </a:buClr>
              <a:buSzPts val="1500"/>
              <a:buChar char="●"/>
            </a:pPr>
            <a:r>
              <a:rPr lang="es" sz="1500">
                <a:solidFill>
                  <a:srgbClr val="375FA9"/>
                </a:solidFill>
              </a:rPr>
              <a:t>Registre el widget en la tabla de rutas.</a:t>
            </a:r>
            <a:endParaRPr sz="1500">
              <a:solidFill>
                <a:srgbClr val="375FA9"/>
              </a:solidFill>
            </a:endParaRPr>
          </a:p>
          <a:p>
            <a:pPr indent="0" lvl="0" marL="457200" rtl="0" algn="l">
              <a:spcBef>
                <a:spcPts val="0"/>
              </a:spcBef>
              <a:spcAft>
                <a:spcPts val="0"/>
              </a:spcAft>
              <a:buNone/>
            </a:pPr>
            <a:r>
              <a:t/>
            </a:r>
            <a:endParaRPr sz="1500">
              <a:solidFill>
                <a:srgbClr val="375FA9"/>
              </a:solidFill>
            </a:endParaRPr>
          </a:p>
          <a:p>
            <a:pPr indent="-323850" lvl="0" marL="457200" rtl="0" algn="l">
              <a:spcBef>
                <a:spcPts val="0"/>
              </a:spcBef>
              <a:spcAft>
                <a:spcPts val="0"/>
              </a:spcAft>
              <a:buClr>
                <a:srgbClr val="375FA9"/>
              </a:buClr>
              <a:buSzPts val="1500"/>
              <a:buChar char="●"/>
            </a:pPr>
            <a:r>
              <a:rPr lang="es" sz="1500">
                <a:solidFill>
                  <a:srgbClr val="375FA9"/>
                </a:solidFill>
              </a:rPr>
              <a:t>Navega hasta el widget</a:t>
            </a:r>
            <a:endParaRPr sz="1500">
              <a:solidFill>
                <a:srgbClr val="375FA9"/>
              </a:solidFill>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ge9d8858381_0_75"/>
          <p:cNvSpPr txBox="1"/>
          <p:nvPr/>
        </p:nvSpPr>
        <p:spPr>
          <a:xfrm>
            <a:off x="846203" y="6711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Clase argument y widget de destino</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0" i="0" sz="3000" u="none" cap="none" strike="noStrike">
              <a:solidFill>
                <a:srgbClr val="E83464"/>
              </a:solidFill>
              <a:latin typeface="Arial"/>
              <a:ea typeface="Arial"/>
              <a:cs typeface="Arial"/>
              <a:sym typeface="Arial"/>
            </a:endParaRPr>
          </a:p>
        </p:txBody>
      </p:sp>
      <p:sp>
        <p:nvSpPr>
          <p:cNvPr id="272" name="Google Shape;272;ge9d8858381_0_75"/>
          <p:cNvSpPr txBox="1"/>
          <p:nvPr/>
        </p:nvSpPr>
        <p:spPr>
          <a:xfrm>
            <a:off x="903000" y="1759250"/>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73" name="Google Shape;273;ge9d8858381_0_75"/>
          <p:cNvPicPr preferRelativeResize="0"/>
          <p:nvPr/>
        </p:nvPicPr>
        <p:blipFill>
          <a:blip r:embed="rId4">
            <a:alphaModFix/>
          </a:blip>
          <a:stretch>
            <a:fillRect/>
          </a:stretch>
        </p:blipFill>
        <p:spPr>
          <a:xfrm>
            <a:off x="846200" y="1470000"/>
            <a:ext cx="3546000" cy="1218925"/>
          </a:xfrm>
          <a:prstGeom prst="rect">
            <a:avLst/>
          </a:prstGeom>
          <a:noFill/>
          <a:ln>
            <a:noFill/>
          </a:ln>
        </p:spPr>
      </p:pic>
      <p:pic>
        <p:nvPicPr>
          <p:cNvPr id="274" name="Google Shape;274;ge9d8858381_0_75"/>
          <p:cNvPicPr preferRelativeResize="0"/>
          <p:nvPr/>
        </p:nvPicPr>
        <p:blipFill>
          <a:blip r:embed="rId5">
            <a:alphaModFix/>
          </a:blip>
          <a:stretch>
            <a:fillRect/>
          </a:stretch>
        </p:blipFill>
        <p:spPr>
          <a:xfrm>
            <a:off x="1994011" y="2841325"/>
            <a:ext cx="5155975" cy="181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ge9d8858381_0_82"/>
          <p:cNvSpPr txBox="1"/>
          <p:nvPr/>
        </p:nvSpPr>
        <p:spPr>
          <a:xfrm>
            <a:off x="841078" y="8368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Definición de ruta y uso de la ruta</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0" i="0" sz="3000" u="none" cap="none" strike="noStrike">
              <a:solidFill>
                <a:srgbClr val="E83464"/>
              </a:solidFill>
              <a:latin typeface="Arial"/>
              <a:ea typeface="Arial"/>
              <a:cs typeface="Arial"/>
              <a:sym typeface="Arial"/>
            </a:endParaRPr>
          </a:p>
        </p:txBody>
      </p:sp>
      <p:sp>
        <p:nvSpPr>
          <p:cNvPr id="280" name="Google Shape;280;ge9d8858381_0_82"/>
          <p:cNvSpPr txBox="1"/>
          <p:nvPr/>
        </p:nvSpPr>
        <p:spPr>
          <a:xfrm>
            <a:off x="903000" y="1759250"/>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81" name="Google Shape;281;ge9d8858381_0_82"/>
          <p:cNvPicPr preferRelativeResize="0"/>
          <p:nvPr/>
        </p:nvPicPr>
        <p:blipFill>
          <a:blip r:embed="rId4">
            <a:alphaModFix/>
          </a:blip>
          <a:stretch>
            <a:fillRect/>
          </a:stretch>
        </p:blipFill>
        <p:spPr>
          <a:xfrm>
            <a:off x="529775" y="1983349"/>
            <a:ext cx="3766126" cy="1526425"/>
          </a:xfrm>
          <a:prstGeom prst="rect">
            <a:avLst/>
          </a:prstGeom>
          <a:noFill/>
          <a:ln>
            <a:noFill/>
          </a:ln>
        </p:spPr>
      </p:pic>
      <p:pic>
        <p:nvPicPr>
          <p:cNvPr id="282" name="Google Shape;282;ge9d8858381_0_82"/>
          <p:cNvPicPr preferRelativeResize="0"/>
          <p:nvPr/>
        </p:nvPicPr>
        <p:blipFill>
          <a:blip r:embed="rId5">
            <a:alphaModFix/>
          </a:blip>
          <a:stretch>
            <a:fillRect/>
          </a:stretch>
        </p:blipFill>
        <p:spPr>
          <a:xfrm>
            <a:off x="4432950" y="1702789"/>
            <a:ext cx="3884251" cy="20427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geaac352597_0_86"/>
          <p:cNvSpPr txBox="1"/>
          <p:nvPr/>
        </p:nvSpPr>
        <p:spPr>
          <a:xfrm>
            <a:off x="727078" y="3023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Navegación: Ejemplo</a:t>
            </a:r>
            <a:endParaRPr b="1" i="0" sz="3000" u="none" cap="none" strike="noStrike">
              <a:solidFill>
                <a:srgbClr val="E83464"/>
              </a:solidFill>
            </a:endParaRPr>
          </a:p>
        </p:txBody>
      </p:sp>
      <p:sp>
        <p:nvSpPr>
          <p:cNvPr id="288" name="Google Shape;288;geaac352597_0_86"/>
          <p:cNvSpPr txBox="1"/>
          <p:nvPr/>
        </p:nvSpPr>
        <p:spPr>
          <a:xfrm>
            <a:off x="3077025" y="2539675"/>
            <a:ext cx="2656200" cy="254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navegar a nuevo Screen</a:t>
            </a:r>
            <a:endParaRPr b="0" i="0" sz="11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289" name="Google Shape;289;geaac352597_0_86"/>
          <p:cNvSpPr txBox="1"/>
          <p:nvPr/>
        </p:nvSpPr>
        <p:spPr>
          <a:xfrm>
            <a:off x="5733225" y="3191075"/>
            <a:ext cx="2509500" cy="928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pushReplacement(), </a:t>
            </a:r>
            <a:r>
              <a:rPr lang="es" sz="1100">
                <a:solidFill>
                  <a:srgbClr val="3C63AB"/>
                </a:solidFill>
              </a:rPr>
              <a:t>para navegar a nuevo screen y eliminar todas la ruta previa.</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showSnackBar</a:t>
            </a:r>
            <a:r>
              <a:rPr lang="es" sz="1100">
                <a:solidFill>
                  <a:srgbClr val="3C63AB"/>
                </a:solidFill>
              </a:rPr>
              <a:t>(), para mostrar un snackbar.</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290" name="Google Shape;290;geaac352597_0_86"/>
          <p:cNvSpPr txBox="1"/>
          <p:nvPr/>
        </p:nvSpPr>
        <p:spPr>
          <a:xfrm>
            <a:off x="514000" y="1635025"/>
            <a:ext cx="231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3D63AB"/>
                </a:solidFill>
                <a:highlight>
                  <a:srgbClr val="FFFFFF"/>
                </a:highlight>
                <a:latin typeface="Roboto"/>
                <a:ea typeface="Roboto"/>
                <a:cs typeface="Roboto"/>
                <a:sym typeface="Roboto"/>
              </a:rPr>
              <a:t>Simple Navigation</a:t>
            </a:r>
            <a:endParaRPr b="1" sz="1500">
              <a:solidFill>
                <a:srgbClr val="3D63AB"/>
              </a:solidFill>
            </a:endParaRPr>
          </a:p>
        </p:txBody>
      </p:sp>
      <p:sp>
        <p:nvSpPr>
          <p:cNvPr id="291" name="Google Shape;291;geaac352597_0_86"/>
          <p:cNvSpPr txBox="1"/>
          <p:nvPr/>
        </p:nvSpPr>
        <p:spPr>
          <a:xfrm>
            <a:off x="2918650" y="4246875"/>
            <a:ext cx="2203800" cy="463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a:t>
            </a:r>
            <a:r>
              <a:rPr lang="es" sz="1100">
                <a:solidFill>
                  <a:srgbClr val="3C63AB"/>
                </a:solidFill>
              </a:rPr>
              <a:t>extraer Rutas desde la pila del Navigator y eliminar la ultima pantalla visitada.</a:t>
            </a:r>
            <a:endParaRPr b="0" i="0" sz="11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292" name="Google Shape;292;geaac352597_0_86"/>
          <p:cNvPicPr preferRelativeResize="0"/>
          <p:nvPr/>
        </p:nvPicPr>
        <p:blipFill>
          <a:blip r:embed="rId4">
            <a:alphaModFix/>
          </a:blip>
          <a:stretch>
            <a:fillRect/>
          </a:stretch>
        </p:blipFill>
        <p:spPr>
          <a:xfrm>
            <a:off x="360975" y="2019925"/>
            <a:ext cx="2470226" cy="1991780"/>
          </a:xfrm>
          <a:prstGeom prst="rect">
            <a:avLst/>
          </a:prstGeom>
          <a:noFill/>
          <a:ln>
            <a:noFill/>
          </a:ln>
        </p:spPr>
      </p:pic>
      <p:pic>
        <p:nvPicPr>
          <p:cNvPr id="293" name="Google Shape;293;geaac352597_0_86"/>
          <p:cNvPicPr preferRelativeResize="0"/>
          <p:nvPr/>
        </p:nvPicPr>
        <p:blipFill>
          <a:blip r:embed="rId5">
            <a:alphaModFix/>
          </a:blip>
          <a:stretch>
            <a:fillRect/>
          </a:stretch>
        </p:blipFill>
        <p:spPr>
          <a:xfrm>
            <a:off x="2918650" y="1455401"/>
            <a:ext cx="2656201" cy="1099399"/>
          </a:xfrm>
          <a:prstGeom prst="rect">
            <a:avLst/>
          </a:prstGeom>
          <a:noFill/>
          <a:ln>
            <a:noFill/>
          </a:ln>
        </p:spPr>
      </p:pic>
      <p:pic>
        <p:nvPicPr>
          <p:cNvPr id="294" name="Google Shape;294;geaac352597_0_86"/>
          <p:cNvPicPr preferRelativeResize="0"/>
          <p:nvPr/>
        </p:nvPicPr>
        <p:blipFill>
          <a:blip r:embed="rId6">
            <a:alphaModFix/>
          </a:blip>
          <a:stretch>
            <a:fillRect/>
          </a:stretch>
        </p:blipFill>
        <p:spPr>
          <a:xfrm>
            <a:off x="2918650" y="2876584"/>
            <a:ext cx="2317200" cy="1288091"/>
          </a:xfrm>
          <a:prstGeom prst="rect">
            <a:avLst/>
          </a:prstGeom>
          <a:noFill/>
          <a:ln>
            <a:noFill/>
          </a:ln>
        </p:spPr>
      </p:pic>
      <p:pic>
        <p:nvPicPr>
          <p:cNvPr id="295" name="Google Shape;295;geaac352597_0_86"/>
          <p:cNvPicPr preferRelativeResize="0"/>
          <p:nvPr/>
        </p:nvPicPr>
        <p:blipFill>
          <a:blip r:embed="rId7">
            <a:alphaModFix/>
          </a:blip>
          <a:stretch>
            <a:fillRect/>
          </a:stretch>
        </p:blipFill>
        <p:spPr>
          <a:xfrm>
            <a:off x="5733225" y="1016672"/>
            <a:ext cx="2656201" cy="21592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4</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Diseño de interfaces en Flutter: Widgets con estado</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sz="2200">
              <a:solidFill>
                <a:srgbClr val="3D63A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geaac352597_0_106"/>
          <p:cNvSpPr txBox="1"/>
          <p:nvPr/>
        </p:nvSpPr>
        <p:spPr>
          <a:xfrm>
            <a:off x="727078" y="3023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Navegación: Ejemplo</a:t>
            </a:r>
            <a:endParaRPr b="1" i="0" sz="3000" u="none" cap="none" strike="noStrike">
              <a:solidFill>
                <a:srgbClr val="E83464"/>
              </a:solidFill>
            </a:endParaRPr>
          </a:p>
        </p:txBody>
      </p:sp>
      <p:sp>
        <p:nvSpPr>
          <p:cNvPr id="301" name="Google Shape;301;geaac352597_0_106"/>
          <p:cNvSpPr txBox="1"/>
          <p:nvPr/>
        </p:nvSpPr>
        <p:spPr>
          <a:xfrm>
            <a:off x="6711863" y="2571750"/>
            <a:ext cx="2006100" cy="254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navegar a nuevo Screen</a:t>
            </a:r>
            <a:endParaRPr b="0" i="0" sz="11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02" name="Google Shape;302;geaac352597_0_106"/>
          <p:cNvSpPr txBox="1"/>
          <p:nvPr/>
        </p:nvSpPr>
        <p:spPr>
          <a:xfrm>
            <a:off x="3210075" y="3661350"/>
            <a:ext cx="3000000" cy="928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popAndPushNamed</a:t>
            </a:r>
            <a:r>
              <a:rPr lang="es" sz="1100">
                <a:solidFill>
                  <a:srgbClr val="3C63AB"/>
                </a:solidFill>
              </a:rPr>
              <a:t>(), para </a:t>
            </a:r>
            <a:r>
              <a:rPr lang="es" sz="1100">
                <a:solidFill>
                  <a:srgbClr val="3C63AB"/>
                </a:solidFill>
              </a:rPr>
              <a:t>reemplazar una ruta con una nueva ruta</a:t>
            </a:r>
            <a:r>
              <a:rPr lang="es" sz="1100">
                <a:solidFill>
                  <a:srgbClr val="3C63AB"/>
                </a:solidFill>
              </a:rPr>
              <a:t>.</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showSnackBar(), para mostrar un snackbar.</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03" name="Google Shape;303;geaac352597_0_106"/>
          <p:cNvSpPr txBox="1"/>
          <p:nvPr/>
        </p:nvSpPr>
        <p:spPr>
          <a:xfrm>
            <a:off x="428000" y="15413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3D63AB"/>
                </a:solidFill>
                <a:highlight>
                  <a:srgbClr val="FFFFFF"/>
                </a:highlight>
                <a:latin typeface="Roboto"/>
                <a:ea typeface="Roboto"/>
                <a:cs typeface="Roboto"/>
                <a:sym typeface="Roboto"/>
              </a:rPr>
              <a:t>Named </a:t>
            </a:r>
            <a:r>
              <a:rPr b="1" lang="es" sz="1300">
                <a:solidFill>
                  <a:srgbClr val="3D63AB"/>
                </a:solidFill>
                <a:highlight>
                  <a:srgbClr val="FFFFFF"/>
                </a:highlight>
                <a:latin typeface="Roboto"/>
                <a:ea typeface="Roboto"/>
                <a:cs typeface="Roboto"/>
                <a:sym typeface="Roboto"/>
              </a:rPr>
              <a:t>Navigation</a:t>
            </a:r>
            <a:endParaRPr b="1" sz="1500">
              <a:solidFill>
                <a:srgbClr val="3D63AB"/>
              </a:solidFill>
            </a:endParaRPr>
          </a:p>
        </p:txBody>
      </p:sp>
      <p:pic>
        <p:nvPicPr>
          <p:cNvPr id="304" name="Google Shape;304;geaac352597_0_106"/>
          <p:cNvPicPr preferRelativeResize="0"/>
          <p:nvPr/>
        </p:nvPicPr>
        <p:blipFill>
          <a:blip r:embed="rId4">
            <a:alphaModFix/>
          </a:blip>
          <a:stretch>
            <a:fillRect/>
          </a:stretch>
        </p:blipFill>
        <p:spPr>
          <a:xfrm>
            <a:off x="412400" y="1850050"/>
            <a:ext cx="2457951" cy="2195926"/>
          </a:xfrm>
          <a:prstGeom prst="rect">
            <a:avLst/>
          </a:prstGeom>
          <a:noFill/>
          <a:ln>
            <a:noFill/>
          </a:ln>
        </p:spPr>
      </p:pic>
      <p:pic>
        <p:nvPicPr>
          <p:cNvPr id="305" name="Google Shape;305;geaac352597_0_106"/>
          <p:cNvPicPr preferRelativeResize="0"/>
          <p:nvPr/>
        </p:nvPicPr>
        <p:blipFill>
          <a:blip r:embed="rId5">
            <a:alphaModFix/>
          </a:blip>
          <a:stretch>
            <a:fillRect/>
          </a:stretch>
        </p:blipFill>
        <p:spPr>
          <a:xfrm>
            <a:off x="428000" y="4149975"/>
            <a:ext cx="1781980" cy="752275"/>
          </a:xfrm>
          <a:prstGeom prst="rect">
            <a:avLst/>
          </a:prstGeom>
          <a:noFill/>
          <a:ln>
            <a:noFill/>
          </a:ln>
        </p:spPr>
      </p:pic>
      <p:pic>
        <p:nvPicPr>
          <p:cNvPr id="306" name="Google Shape;306;geaac352597_0_106"/>
          <p:cNvPicPr preferRelativeResize="0"/>
          <p:nvPr/>
        </p:nvPicPr>
        <p:blipFill>
          <a:blip r:embed="rId6">
            <a:alphaModFix/>
          </a:blip>
          <a:stretch>
            <a:fillRect/>
          </a:stretch>
        </p:blipFill>
        <p:spPr>
          <a:xfrm>
            <a:off x="6701288" y="1204000"/>
            <a:ext cx="2179674" cy="1274599"/>
          </a:xfrm>
          <a:prstGeom prst="rect">
            <a:avLst/>
          </a:prstGeom>
          <a:noFill/>
          <a:ln>
            <a:noFill/>
          </a:ln>
        </p:spPr>
      </p:pic>
      <p:pic>
        <p:nvPicPr>
          <p:cNvPr id="307" name="Google Shape;307;geaac352597_0_106"/>
          <p:cNvPicPr preferRelativeResize="0"/>
          <p:nvPr/>
        </p:nvPicPr>
        <p:blipFill>
          <a:blip r:embed="rId7">
            <a:alphaModFix/>
          </a:blip>
          <a:stretch>
            <a:fillRect/>
          </a:stretch>
        </p:blipFill>
        <p:spPr>
          <a:xfrm>
            <a:off x="3210076" y="1466700"/>
            <a:ext cx="2931437" cy="21184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1" name="Shape 311"/>
        <p:cNvGrpSpPr/>
        <p:nvPr/>
      </p:nvGrpSpPr>
      <p:grpSpPr>
        <a:xfrm>
          <a:off x="0" y="0"/>
          <a:ext cx="0" cy="0"/>
          <a:chOff x="0" y="0"/>
          <a:chExt cx="0" cy="0"/>
        </a:xfrm>
      </p:grpSpPr>
      <p:sp>
        <p:nvSpPr>
          <p:cNvPr id="312" name="Google Shape;312;geaac352597_0_37"/>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l">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Navegación: GetX</a:t>
            </a:r>
            <a:endParaRPr b="1" sz="2800">
              <a:solidFill>
                <a:srgbClr val="E83464"/>
              </a:solidFill>
              <a:latin typeface="Arial"/>
              <a:ea typeface="Arial"/>
              <a:cs typeface="Arial"/>
              <a:sym typeface="Arial"/>
            </a:endParaRPr>
          </a:p>
        </p:txBody>
      </p:sp>
      <p:sp>
        <p:nvSpPr>
          <p:cNvPr id="313" name="Google Shape;313;geaac352597_0_37"/>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sz="2200">
              <a:solidFill>
                <a:srgbClr val="3D63AB"/>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geaac352597_0_49"/>
          <p:cNvSpPr txBox="1"/>
          <p:nvPr/>
        </p:nvSpPr>
        <p:spPr>
          <a:xfrm>
            <a:off x="719703" y="4115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a:t>
            </a:r>
            <a:endParaRPr b="1" i="0" sz="3000" u="none" cap="none" strike="noStrike">
              <a:solidFill>
                <a:srgbClr val="E83464"/>
              </a:solidFill>
            </a:endParaRPr>
          </a:p>
        </p:txBody>
      </p:sp>
      <p:sp>
        <p:nvSpPr>
          <p:cNvPr id="319" name="Google Shape;319;geaac352597_0_49"/>
          <p:cNvSpPr txBox="1"/>
          <p:nvPr/>
        </p:nvSpPr>
        <p:spPr>
          <a:xfrm>
            <a:off x="609525" y="1729100"/>
            <a:ext cx="7543800" cy="3012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None/>
            </a:pPr>
            <a:r>
              <a:rPr lang="es" sz="1500">
                <a:solidFill>
                  <a:srgbClr val="3C63AB"/>
                </a:solidFill>
              </a:rPr>
              <a:t>GetX es una solución potente y extraligera para Flutter, donde se combina la gestión del estado de alto rendimiento, la inyección inteligente de dependencias y la gestión de rutas de forma rápida y práctica. GetX tiene 3 principios básicos:</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Rendimiento: Se centra en el rendimiento y el consumo mínimo de recursos, GetX no usa Streams ni ChangeNotifier.</a:t>
            </a:r>
            <a:endParaRPr sz="1500">
              <a:solidFill>
                <a:srgbClr val="3C63AB"/>
              </a:solidFill>
            </a:endParaRPr>
          </a:p>
          <a:p>
            <a:pPr indent="-323850" lvl="0" marL="457200" marR="0" rtl="0" algn="just">
              <a:lnSpc>
                <a:spcPct val="90000"/>
              </a:lnSpc>
              <a:spcBef>
                <a:spcPts val="0"/>
              </a:spcBef>
              <a:spcAft>
                <a:spcPts val="0"/>
              </a:spcAft>
              <a:buClr>
                <a:srgbClr val="3C63AB"/>
              </a:buClr>
              <a:buSzPts val="1500"/>
              <a:buChar char="●"/>
            </a:pPr>
            <a:r>
              <a:rPr lang="es" sz="1500">
                <a:solidFill>
                  <a:srgbClr val="3C63AB"/>
                </a:solidFill>
              </a:rPr>
              <a:t>Productividad, Utiliza una sintaxis fácil y agradable</a:t>
            </a:r>
            <a:endParaRPr sz="1500">
              <a:solidFill>
                <a:srgbClr val="3C63AB"/>
              </a:solidFill>
            </a:endParaRPr>
          </a:p>
          <a:p>
            <a:pPr indent="-323850" lvl="0" marL="457200" marR="0" rtl="0" algn="just">
              <a:lnSpc>
                <a:spcPct val="90000"/>
              </a:lnSpc>
              <a:spcBef>
                <a:spcPts val="0"/>
              </a:spcBef>
              <a:spcAft>
                <a:spcPts val="0"/>
              </a:spcAft>
              <a:buClr>
                <a:srgbClr val="3C63AB"/>
              </a:buClr>
              <a:buSzPts val="1500"/>
              <a:buChar char="●"/>
            </a:pPr>
            <a:r>
              <a:rPr lang="es" sz="1500">
                <a:solidFill>
                  <a:srgbClr val="3C63AB"/>
                </a:solidFill>
              </a:rPr>
              <a:t>Organización, Permite el desacoplamiento total de la vista, la lógica de la presentación, la lógica de negocios, la inyección de dependencias y la navegación.</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1371600" marR="0" rtl="0" algn="just">
              <a:lnSpc>
                <a:spcPct val="90000"/>
              </a:lnSpc>
              <a:spcBef>
                <a:spcPts val="900"/>
              </a:spcBef>
              <a:spcAft>
                <a:spcPts val="0"/>
              </a:spcAft>
              <a:buClr>
                <a:srgbClr val="000000"/>
              </a:buClr>
              <a:buSzPts val="1100"/>
              <a:buFont typeface="Arial"/>
              <a:buNone/>
            </a:pPr>
            <a:r>
              <a:t/>
            </a:r>
            <a:endParaRPr b="0" i="0" sz="11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3" name="Shape 323"/>
        <p:cNvGrpSpPr/>
        <p:nvPr/>
      </p:nvGrpSpPr>
      <p:grpSpPr>
        <a:xfrm>
          <a:off x="0" y="0"/>
          <a:ext cx="0" cy="0"/>
          <a:chOff x="0" y="0"/>
          <a:chExt cx="0" cy="0"/>
        </a:xfrm>
      </p:grpSpPr>
      <p:sp>
        <p:nvSpPr>
          <p:cNvPr id="324" name="Google Shape;324;ge87a8e010d_0_0"/>
          <p:cNvSpPr txBox="1"/>
          <p:nvPr/>
        </p:nvSpPr>
        <p:spPr>
          <a:xfrm>
            <a:off x="719703" y="2585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Instalación</a:t>
            </a:r>
            <a:r>
              <a:rPr b="1" lang="es" sz="3000">
                <a:solidFill>
                  <a:srgbClr val="E83464"/>
                </a:solidFill>
              </a:rPr>
              <a:t> GetX</a:t>
            </a:r>
            <a:endParaRPr b="1" i="0" sz="3000" u="none" cap="none" strike="noStrike">
              <a:solidFill>
                <a:srgbClr val="E83464"/>
              </a:solidFill>
            </a:endParaRPr>
          </a:p>
        </p:txBody>
      </p:sp>
      <p:sp>
        <p:nvSpPr>
          <p:cNvPr id="325" name="Google Shape;325;ge87a8e010d_0_0"/>
          <p:cNvSpPr txBox="1"/>
          <p:nvPr/>
        </p:nvSpPr>
        <p:spPr>
          <a:xfrm>
            <a:off x="616500" y="1346650"/>
            <a:ext cx="7543800" cy="11811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None/>
            </a:pPr>
            <a:r>
              <a:rPr lang="es">
                <a:solidFill>
                  <a:srgbClr val="3C63AB"/>
                </a:solidFill>
              </a:rPr>
              <a:t>En la </a:t>
            </a:r>
            <a:r>
              <a:rPr lang="es">
                <a:solidFill>
                  <a:srgbClr val="3C63AB"/>
                </a:solidFill>
              </a:rPr>
              <a:t>sesión</a:t>
            </a:r>
            <a:r>
              <a:rPr lang="es">
                <a:solidFill>
                  <a:srgbClr val="3C63AB"/>
                </a:solidFill>
              </a:rPr>
              <a:t> anterior usamos </a:t>
            </a:r>
            <a:r>
              <a:rPr b="1" lang="es">
                <a:solidFill>
                  <a:srgbClr val="3C63AB"/>
                </a:solidFill>
              </a:rPr>
              <a:t>GetX</a:t>
            </a:r>
            <a:r>
              <a:rPr lang="es">
                <a:solidFill>
                  <a:srgbClr val="3C63AB"/>
                </a:solidFill>
              </a:rPr>
              <a:t> para la </a:t>
            </a:r>
            <a:r>
              <a:rPr lang="es">
                <a:solidFill>
                  <a:srgbClr val="3C63AB"/>
                </a:solidFill>
              </a:rPr>
              <a:t>administración</a:t>
            </a:r>
            <a:r>
              <a:rPr lang="es">
                <a:solidFill>
                  <a:srgbClr val="3C63AB"/>
                </a:solidFill>
              </a:rPr>
              <a:t> de los temas de nuestra app, ahora, gracias a la gran versatilidad y potencia con la que cuenta GetX, ahora </a:t>
            </a:r>
            <a:r>
              <a:rPr lang="es">
                <a:solidFill>
                  <a:srgbClr val="3C63AB"/>
                </a:solidFill>
              </a:rPr>
              <a:t>también</a:t>
            </a:r>
            <a:r>
              <a:rPr lang="es">
                <a:solidFill>
                  <a:srgbClr val="3C63AB"/>
                </a:solidFill>
              </a:rPr>
              <a:t> lo usaremos para encargarnos de la </a:t>
            </a:r>
            <a:r>
              <a:rPr lang="es">
                <a:solidFill>
                  <a:srgbClr val="3C63AB"/>
                </a:solidFill>
              </a:rPr>
              <a:t>navegación</a:t>
            </a:r>
            <a:r>
              <a:rPr lang="es">
                <a:solidFill>
                  <a:srgbClr val="3C63AB"/>
                </a:solidFill>
              </a:rPr>
              <a:t> de nuestra app.</a:t>
            </a:r>
            <a:endParaRPr>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a:solidFill>
                <a:srgbClr val="3C63AB"/>
              </a:solidFill>
            </a:endParaRPr>
          </a:p>
          <a:p>
            <a:pPr indent="0" lvl="0" marL="0" marR="0" rtl="0" algn="l">
              <a:lnSpc>
                <a:spcPct val="90000"/>
              </a:lnSpc>
              <a:spcBef>
                <a:spcPts val="0"/>
              </a:spcBef>
              <a:spcAft>
                <a:spcPts val="0"/>
              </a:spcAft>
              <a:buClr>
                <a:srgbClr val="000000"/>
              </a:buClr>
              <a:buSzPts val="1600"/>
              <a:buFont typeface="Arial"/>
              <a:buNone/>
            </a:pPr>
            <a:r>
              <a:rPr lang="es">
                <a:solidFill>
                  <a:srgbClr val="3C63AB"/>
                </a:solidFill>
              </a:rPr>
              <a:t>Verifica que tu archivo </a:t>
            </a:r>
            <a:r>
              <a:rPr b="1" i="1" lang="es">
                <a:solidFill>
                  <a:srgbClr val="3C63AB"/>
                </a:solidFill>
              </a:rPr>
              <a:t>pubspec.yaml</a:t>
            </a:r>
            <a:r>
              <a:rPr lang="es">
                <a:solidFill>
                  <a:srgbClr val="3C63AB"/>
                </a:solidFill>
              </a:rPr>
              <a:t> contenga la </a:t>
            </a:r>
            <a:r>
              <a:rPr lang="es">
                <a:solidFill>
                  <a:srgbClr val="3C63AB"/>
                </a:solidFill>
              </a:rPr>
              <a:t>línea</a:t>
            </a:r>
            <a:r>
              <a:rPr lang="es">
                <a:solidFill>
                  <a:srgbClr val="3C63AB"/>
                </a:solidFill>
              </a:rPr>
              <a:t> la dependencia de get:</a:t>
            </a:r>
            <a:endParaRPr>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a:solidFill>
                <a:srgbClr val="3C63AB"/>
              </a:solidFill>
            </a:endParaRPr>
          </a:p>
        </p:txBody>
      </p:sp>
      <p:sp>
        <p:nvSpPr>
          <p:cNvPr id="326" name="Google Shape;326;ge87a8e010d_0_0"/>
          <p:cNvSpPr txBox="1"/>
          <p:nvPr/>
        </p:nvSpPr>
        <p:spPr>
          <a:xfrm>
            <a:off x="616500" y="3722825"/>
            <a:ext cx="7543800" cy="570900"/>
          </a:xfrm>
          <a:prstGeom prst="rect">
            <a:avLst/>
          </a:prstGeom>
          <a:noFill/>
          <a:ln>
            <a:noFill/>
          </a:ln>
        </p:spPr>
        <p:txBody>
          <a:bodyPr anchorCtr="0" anchor="t" bIns="34275" lIns="0" spcFirstLastPara="1" rIns="0" wrap="square" tIns="34275">
            <a:noAutofit/>
          </a:bodyPr>
          <a:lstStyle/>
          <a:p>
            <a:pPr indent="0" lvl="0" marL="0" marR="0" rtl="0" algn="l">
              <a:lnSpc>
                <a:spcPct val="90000"/>
              </a:lnSpc>
              <a:spcBef>
                <a:spcPts val="0"/>
              </a:spcBef>
              <a:spcAft>
                <a:spcPts val="0"/>
              </a:spcAft>
              <a:buClr>
                <a:srgbClr val="000000"/>
              </a:buClr>
              <a:buSzPts val="1600"/>
              <a:buFont typeface="Arial"/>
              <a:buNone/>
            </a:pPr>
            <a:r>
              <a:rPr lang="es">
                <a:solidFill>
                  <a:srgbClr val="3C63AB"/>
                </a:solidFill>
              </a:rPr>
              <a:t>Y por </a:t>
            </a:r>
            <a:r>
              <a:rPr lang="es">
                <a:solidFill>
                  <a:srgbClr val="3C63AB"/>
                </a:solidFill>
              </a:rPr>
              <a:t>último</a:t>
            </a:r>
            <a:r>
              <a:rPr lang="es">
                <a:solidFill>
                  <a:srgbClr val="3C63AB"/>
                </a:solidFill>
              </a:rPr>
              <a:t>, para poder hacer uso de GetX tendremos que darle un contexto apropiado</a:t>
            </a:r>
            <a:endParaRPr>
              <a:solidFill>
                <a:srgbClr val="3C63AB"/>
              </a:solidFill>
            </a:endParaRPr>
          </a:p>
          <a:p>
            <a:pPr indent="0" lvl="0" marL="0" marR="0" rtl="0" algn="l">
              <a:lnSpc>
                <a:spcPct val="90000"/>
              </a:lnSpc>
              <a:spcBef>
                <a:spcPts val="0"/>
              </a:spcBef>
              <a:spcAft>
                <a:spcPts val="0"/>
              </a:spcAft>
              <a:buClr>
                <a:srgbClr val="000000"/>
              </a:buClr>
              <a:buSzPts val="1600"/>
              <a:buFont typeface="Arial"/>
              <a:buNone/>
            </a:pPr>
            <a:r>
              <a:rPr lang="es">
                <a:solidFill>
                  <a:srgbClr val="3C63AB"/>
                </a:solidFill>
              </a:rPr>
              <a:t>por lo que pasaremos del widget </a:t>
            </a:r>
            <a:r>
              <a:rPr b="1" lang="es">
                <a:solidFill>
                  <a:srgbClr val="3C63AB"/>
                </a:solidFill>
              </a:rPr>
              <a:t>MaterialApp </a:t>
            </a:r>
            <a:r>
              <a:rPr lang="es">
                <a:solidFill>
                  <a:srgbClr val="3C63AB"/>
                </a:solidFill>
              </a:rPr>
              <a:t>a </a:t>
            </a:r>
            <a:r>
              <a:rPr b="1" i="1" lang="es">
                <a:solidFill>
                  <a:srgbClr val="3C63AB"/>
                </a:solidFill>
              </a:rPr>
              <a:t>GetMaterialApp</a:t>
            </a:r>
            <a:endParaRPr>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a:solidFill>
                <a:srgbClr val="3C63AB"/>
              </a:solidFill>
            </a:endParaRPr>
          </a:p>
        </p:txBody>
      </p:sp>
      <p:cxnSp>
        <p:nvCxnSpPr>
          <p:cNvPr id="327" name="Google Shape;327;ge87a8e010d_0_0"/>
          <p:cNvCxnSpPr>
            <a:stCxn id="328" idx="3"/>
            <a:endCxn id="329" idx="1"/>
          </p:cNvCxnSpPr>
          <p:nvPr/>
        </p:nvCxnSpPr>
        <p:spPr>
          <a:xfrm>
            <a:off x="2755959" y="4620450"/>
            <a:ext cx="746400" cy="0"/>
          </a:xfrm>
          <a:prstGeom prst="straightConnector1">
            <a:avLst/>
          </a:prstGeom>
          <a:noFill/>
          <a:ln cap="flat" cmpd="sng" w="9525">
            <a:solidFill>
              <a:schemeClr val="dk2"/>
            </a:solidFill>
            <a:prstDash val="solid"/>
            <a:round/>
            <a:headEnd len="med" w="med" type="none"/>
            <a:tailEnd len="med" w="med" type="triangle"/>
          </a:ln>
        </p:spPr>
      </p:cxnSp>
      <p:pic>
        <p:nvPicPr>
          <p:cNvPr id="330" name="Google Shape;330;ge87a8e010d_0_0"/>
          <p:cNvPicPr preferRelativeResize="0"/>
          <p:nvPr/>
        </p:nvPicPr>
        <p:blipFill>
          <a:blip r:embed="rId4">
            <a:alphaModFix/>
          </a:blip>
          <a:stretch>
            <a:fillRect/>
          </a:stretch>
        </p:blipFill>
        <p:spPr>
          <a:xfrm>
            <a:off x="1139875" y="4226837"/>
            <a:ext cx="1616074" cy="787225"/>
          </a:xfrm>
          <a:prstGeom prst="rect">
            <a:avLst/>
          </a:prstGeom>
          <a:noFill/>
          <a:ln>
            <a:noFill/>
          </a:ln>
        </p:spPr>
      </p:pic>
      <p:pic>
        <p:nvPicPr>
          <p:cNvPr id="331" name="Google Shape;331;ge87a8e010d_0_0"/>
          <p:cNvPicPr preferRelativeResize="0"/>
          <p:nvPr/>
        </p:nvPicPr>
        <p:blipFill>
          <a:blip r:embed="rId5">
            <a:alphaModFix/>
          </a:blip>
          <a:stretch>
            <a:fillRect/>
          </a:stretch>
        </p:blipFill>
        <p:spPr>
          <a:xfrm>
            <a:off x="3550800" y="4226825"/>
            <a:ext cx="1566140" cy="787225"/>
          </a:xfrm>
          <a:prstGeom prst="rect">
            <a:avLst/>
          </a:prstGeom>
          <a:noFill/>
          <a:ln>
            <a:noFill/>
          </a:ln>
        </p:spPr>
      </p:pic>
      <p:pic>
        <p:nvPicPr>
          <p:cNvPr id="332" name="Google Shape;332;ge87a8e010d_0_0"/>
          <p:cNvPicPr preferRelativeResize="0"/>
          <p:nvPr/>
        </p:nvPicPr>
        <p:blipFill>
          <a:blip r:embed="rId6">
            <a:alphaModFix/>
          </a:blip>
          <a:stretch>
            <a:fillRect/>
          </a:stretch>
        </p:blipFill>
        <p:spPr>
          <a:xfrm>
            <a:off x="2979516" y="2527753"/>
            <a:ext cx="1999734" cy="1181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6" name="Shape 336"/>
        <p:cNvGrpSpPr/>
        <p:nvPr/>
      </p:nvGrpSpPr>
      <p:grpSpPr>
        <a:xfrm>
          <a:off x="0" y="0"/>
          <a:ext cx="0" cy="0"/>
          <a:chOff x="0" y="0"/>
          <a:chExt cx="0" cy="0"/>
        </a:xfrm>
      </p:grpSpPr>
      <p:sp>
        <p:nvSpPr>
          <p:cNvPr id="337" name="Google Shape;337;geaac352597_0_42"/>
          <p:cNvSpPr txBox="1"/>
          <p:nvPr/>
        </p:nvSpPr>
        <p:spPr>
          <a:xfrm>
            <a:off x="727078" y="3023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gestión de rutas</a:t>
            </a:r>
            <a:endParaRPr b="1" i="0" sz="3000" u="none" cap="none" strike="noStrike">
              <a:solidFill>
                <a:srgbClr val="E83464"/>
              </a:solidFill>
            </a:endParaRPr>
          </a:p>
        </p:txBody>
      </p:sp>
      <p:sp>
        <p:nvSpPr>
          <p:cNvPr id="338" name="Google Shape;338;geaac352597_0_42"/>
          <p:cNvSpPr txBox="1"/>
          <p:nvPr/>
        </p:nvSpPr>
        <p:spPr>
          <a:xfrm>
            <a:off x="566150" y="2994450"/>
            <a:ext cx="2006100" cy="254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navegar a nuevo Screen</a:t>
            </a:r>
            <a:endParaRPr b="0" i="0" sz="11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39" name="Google Shape;339;geaac352597_0_42"/>
          <p:cNvSpPr txBox="1"/>
          <p:nvPr/>
        </p:nvSpPr>
        <p:spPr>
          <a:xfrm>
            <a:off x="5722525" y="3038975"/>
            <a:ext cx="2509500" cy="5274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Get.off(), para navegar a nuevo screen y eliminar todas las rutas previas.</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40" name="Google Shape;340;geaac352597_0_42"/>
          <p:cNvSpPr txBox="1"/>
          <p:nvPr/>
        </p:nvSpPr>
        <p:spPr>
          <a:xfrm>
            <a:off x="428000" y="13744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3D63AB"/>
                </a:solidFill>
                <a:highlight>
                  <a:srgbClr val="FFFFFF"/>
                </a:highlight>
                <a:latin typeface="Roboto"/>
                <a:ea typeface="Roboto"/>
                <a:cs typeface="Roboto"/>
                <a:sym typeface="Roboto"/>
              </a:rPr>
              <a:t>Simple Navigation</a:t>
            </a:r>
            <a:endParaRPr b="1" sz="1500">
              <a:solidFill>
                <a:srgbClr val="3D63AB"/>
              </a:solidFill>
            </a:endParaRPr>
          </a:p>
        </p:txBody>
      </p:sp>
      <p:sp>
        <p:nvSpPr>
          <p:cNvPr id="341" name="Google Shape;341;geaac352597_0_42"/>
          <p:cNvSpPr txBox="1"/>
          <p:nvPr/>
        </p:nvSpPr>
        <p:spPr>
          <a:xfrm>
            <a:off x="3064200" y="3092663"/>
            <a:ext cx="2006100" cy="254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regresar a screen previo</a:t>
            </a:r>
            <a:endParaRPr b="0" i="0" sz="11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42" name="Google Shape;342;geaac352597_0_42"/>
          <p:cNvSpPr txBox="1"/>
          <p:nvPr/>
        </p:nvSpPr>
        <p:spPr>
          <a:xfrm>
            <a:off x="2291925" y="4242550"/>
            <a:ext cx="3224400" cy="7596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usamos esta </a:t>
            </a:r>
            <a:r>
              <a:rPr lang="es" sz="1100">
                <a:solidFill>
                  <a:srgbClr val="3C63AB"/>
                </a:solidFill>
              </a:rPr>
              <a:t>notación</a:t>
            </a:r>
            <a:r>
              <a:rPr lang="es" sz="1100">
                <a:solidFill>
                  <a:srgbClr val="3C63AB"/>
                </a:solidFill>
              </a:rPr>
              <a:t> de tal manera que cada vez que nos movamos a esa ruta obtengamos una instancia nueva de la misma.</a:t>
            </a:r>
            <a:endParaRPr b="0" i="0" sz="11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43" name="Google Shape;343;geaac352597_0_42"/>
          <p:cNvPicPr preferRelativeResize="0"/>
          <p:nvPr/>
        </p:nvPicPr>
        <p:blipFill>
          <a:blip r:embed="rId4">
            <a:alphaModFix/>
          </a:blip>
          <a:stretch>
            <a:fillRect/>
          </a:stretch>
        </p:blipFill>
        <p:spPr>
          <a:xfrm>
            <a:off x="527326" y="2015225"/>
            <a:ext cx="1896295" cy="979225"/>
          </a:xfrm>
          <a:prstGeom prst="rect">
            <a:avLst/>
          </a:prstGeom>
          <a:noFill/>
          <a:ln>
            <a:noFill/>
          </a:ln>
        </p:spPr>
      </p:pic>
      <p:pic>
        <p:nvPicPr>
          <p:cNvPr id="344" name="Google Shape;344;geaac352597_0_42"/>
          <p:cNvPicPr preferRelativeResize="0"/>
          <p:nvPr/>
        </p:nvPicPr>
        <p:blipFill>
          <a:blip r:embed="rId5">
            <a:alphaModFix/>
          </a:blip>
          <a:stretch>
            <a:fillRect/>
          </a:stretch>
        </p:blipFill>
        <p:spPr>
          <a:xfrm>
            <a:off x="3132850" y="2004225"/>
            <a:ext cx="1751950" cy="1034750"/>
          </a:xfrm>
          <a:prstGeom prst="rect">
            <a:avLst/>
          </a:prstGeom>
          <a:noFill/>
          <a:ln>
            <a:noFill/>
          </a:ln>
        </p:spPr>
      </p:pic>
      <p:pic>
        <p:nvPicPr>
          <p:cNvPr id="345" name="Google Shape;345;geaac352597_0_42"/>
          <p:cNvPicPr preferRelativeResize="0"/>
          <p:nvPr/>
        </p:nvPicPr>
        <p:blipFill>
          <a:blip r:embed="rId6">
            <a:alphaModFix/>
          </a:blip>
          <a:stretch>
            <a:fillRect/>
          </a:stretch>
        </p:blipFill>
        <p:spPr>
          <a:xfrm>
            <a:off x="2225250" y="3477362"/>
            <a:ext cx="3224275" cy="629987"/>
          </a:xfrm>
          <a:prstGeom prst="rect">
            <a:avLst/>
          </a:prstGeom>
          <a:noFill/>
          <a:ln>
            <a:noFill/>
          </a:ln>
        </p:spPr>
      </p:pic>
      <p:pic>
        <p:nvPicPr>
          <p:cNvPr id="346" name="Google Shape;346;geaac352597_0_42"/>
          <p:cNvPicPr preferRelativeResize="0"/>
          <p:nvPr/>
        </p:nvPicPr>
        <p:blipFill>
          <a:blip r:embed="rId7">
            <a:alphaModFix/>
          </a:blip>
          <a:stretch>
            <a:fillRect/>
          </a:stretch>
        </p:blipFill>
        <p:spPr>
          <a:xfrm>
            <a:off x="5844678" y="1846675"/>
            <a:ext cx="2265175" cy="1147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geaac352597_0_69"/>
          <p:cNvSpPr txBox="1"/>
          <p:nvPr/>
        </p:nvSpPr>
        <p:spPr>
          <a:xfrm>
            <a:off x="2206625" y="512350"/>
            <a:ext cx="4898100" cy="464700"/>
          </a:xfrm>
          <a:prstGeom prst="rect">
            <a:avLst/>
          </a:prstGeom>
          <a:noFill/>
          <a:ln>
            <a:noFill/>
          </a:ln>
        </p:spPr>
        <p:txBody>
          <a:bodyPr anchorCtr="0" anchor="t" bIns="34275" lIns="68575" spcFirstLastPara="1" rIns="68575" wrap="square" tIns="34275">
            <a:noAutofit/>
          </a:bodyPr>
          <a:lstStyle/>
          <a:p>
            <a:pPr indent="0" lvl="0" marL="0" marR="0" rtl="0" algn="ctr">
              <a:lnSpc>
                <a:spcPct val="85000"/>
              </a:lnSpc>
              <a:spcBef>
                <a:spcPts val="0"/>
              </a:spcBef>
              <a:spcAft>
                <a:spcPts val="0"/>
              </a:spcAft>
              <a:buNone/>
            </a:pPr>
            <a:r>
              <a:rPr b="1" lang="es" sz="3000">
                <a:solidFill>
                  <a:srgbClr val="E83464"/>
                </a:solidFill>
              </a:rPr>
              <a:t>GetX: </a:t>
            </a:r>
            <a:r>
              <a:rPr b="1" lang="es" sz="3000">
                <a:solidFill>
                  <a:srgbClr val="E83464"/>
                </a:solidFill>
              </a:rPr>
              <a:t>Rutas</a:t>
            </a:r>
            <a:endParaRPr b="1" i="0" sz="3000" u="none" cap="none" strike="noStrike">
              <a:solidFill>
                <a:srgbClr val="E83464"/>
              </a:solidFill>
            </a:endParaRPr>
          </a:p>
        </p:txBody>
      </p:sp>
      <p:sp>
        <p:nvSpPr>
          <p:cNvPr id="352" name="Google Shape;352;geaac352597_0_69"/>
          <p:cNvSpPr txBox="1"/>
          <p:nvPr/>
        </p:nvSpPr>
        <p:spPr>
          <a:xfrm>
            <a:off x="926725" y="1228300"/>
            <a:ext cx="3086700" cy="26676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Debido a que ahora estamos usando </a:t>
            </a:r>
            <a:r>
              <a:rPr b="1" lang="es">
                <a:solidFill>
                  <a:srgbClr val="3C63AB"/>
                </a:solidFill>
              </a:rPr>
              <a:t>GetMaterialApp</a:t>
            </a:r>
            <a:r>
              <a:rPr lang="es">
                <a:solidFill>
                  <a:srgbClr val="3C63AB"/>
                </a:solidFill>
              </a:rPr>
              <a:t> y no MaterialApp, podemos agregar la lista de rutas de nuestra app a este widget.</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Para agregar una ruta debemos establecer el nombre de la ruta, la pagina y si </a:t>
            </a:r>
            <a:r>
              <a:rPr lang="es">
                <a:solidFill>
                  <a:srgbClr val="3C63AB"/>
                </a:solidFill>
              </a:rPr>
              <a:t>así</a:t>
            </a:r>
            <a:r>
              <a:rPr lang="es">
                <a:solidFill>
                  <a:srgbClr val="3C63AB"/>
                </a:solidFill>
              </a:rPr>
              <a:t> lo deseamos la transition que esa ruta </a:t>
            </a:r>
            <a:r>
              <a:rPr lang="es">
                <a:solidFill>
                  <a:srgbClr val="3C63AB"/>
                </a:solidFill>
              </a:rPr>
              <a:t>usará</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8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8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8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9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9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900" u="none" cap="none" strike="noStrike">
              <a:solidFill>
                <a:srgbClr val="3C63AB"/>
              </a:solidFill>
              <a:latin typeface="Arial"/>
              <a:ea typeface="Arial"/>
              <a:cs typeface="Arial"/>
              <a:sym typeface="Arial"/>
            </a:endParaRPr>
          </a:p>
        </p:txBody>
      </p:sp>
      <p:pic>
        <p:nvPicPr>
          <p:cNvPr id="353" name="Google Shape;353;geaac352597_0_69"/>
          <p:cNvPicPr preferRelativeResize="0"/>
          <p:nvPr/>
        </p:nvPicPr>
        <p:blipFill>
          <a:blip r:embed="rId4">
            <a:alphaModFix/>
          </a:blip>
          <a:stretch>
            <a:fillRect/>
          </a:stretch>
        </p:blipFill>
        <p:spPr>
          <a:xfrm>
            <a:off x="4378450" y="1169450"/>
            <a:ext cx="3836524" cy="2914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gf11ae0eae1_0_126"/>
          <p:cNvSpPr txBox="1"/>
          <p:nvPr/>
        </p:nvSpPr>
        <p:spPr>
          <a:xfrm>
            <a:off x="1103703" y="3023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gestión de rutas</a:t>
            </a:r>
            <a:endParaRPr b="1" i="0" sz="3000" u="none" cap="none" strike="noStrike">
              <a:solidFill>
                <a:srgbClr val="E83464"/>
              </a:solidFill>
            </a:endParaRPr>
          </a:p>
        </p:txBody>
      </p:sp>
      <p:sp>
        <p:nvSpPr>
          <p:cNvPr id="359" name="Google Shape;359;gf11ae0eae1_0_126"/>
          <p:cNvSpPr txBox="1"/>
          <p:nvPr/>
        </p:nvSpPr>
        <p:spPr>
          <a:xfrm>
            <a:off x="848525" y="3420450"/>
            <a:ext cx="3122100" cy="10881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navegar a una ruta solo usamos </a:t>
            </a:r>
            <a:r>
              <a:rPr b="1" lang="es" sz="1100">
                <a:solidFill>
                  <a:srgbClr val="3C63AB"/>
                </a:solidFill>
              </a:rPr>
              <a:t>toNamed</a:t>
            </a:r>
            <a:r>
              <a:rPr lang="es" sz="1100">
                <a:solidFill>
                  <a:srgbClr val="3C63AB"/>
                </a:solidFill>
              </a:rPr>
              <a:t> y proveemos el nombre de la ruta deseada.</a:t>
            </a:r>
            <a:endParaRPr i="0" sz="1100" u="none" cap="none" strike="noStrike">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60" name="Google Shape;360;gf11ae0eae1_0_126"/>
          <p:cNvSpPr txBox="1"/>
          <p:nvPr/>
        </p:nvSpPr>
        <p:spPr>
          <a:xfrm>
            <a:off x="4572000" y="3678075"/>
            <a:ext cx="3054900" cy="477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Al igual que cuando usamos la </a:t>
            </a:r>
            <a:r>
              <a:rPr lang="es" sz="1100">
                <a:solidFill>
                  <a:srgbClr val="3C63AB"/>
                </a:solidFill>
              </a:rPr>
              <a:t>navegación</a:t>
            </a:r>
            <a:r>
              <a:rPr lang="es" sz="1100">
                <a:solidFill>
                  <a:srgbClr val="3C63AB"/>
                </a:solidFill>
              </a:rPr>
              <a:t> simple podemos usar .offNamed para navegar a la nueva ruta y evitar que se pueda retornar a la ruta actual.</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61" name="Google Shape;361;gf11ae0eae1_0_126"/>
          <p:cNvSpPr txBox="1"/>
          <p:nvPr/>
        </p:nvSpPr>
        <p:spPr>
          <a:xfrm>
            <a:off x="1039025" y="12763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3D63AB"/>
                </a:solidFill>
                <a:highlight>
                  <a:srgbClr val="FFFFFF"/>
                </a:highlight>
                <a:latin typeface="Roboto"/>
                <a:ea typeface="Roboto"/>
                <a:cs typeface="Roboto"/>
                <a:sym typeface="Roboto"/>
              </a:rPr>
              <a:t>Named Navigation</a:t>
            </a:r>
            <a:endParaRPr b="1" sz="1500">
              <a:solidFill>
                <a:srgbClr val="3D63AB"/>
              </a:solidFill>
            </a:endParaRPr>
          </a:p>
        </p:txBody>
      </p:sp>
      <p:pic>
        <p:nvPicPr>
          <p:cNvPr id="362" name="Google Shape;362;gf11ae0eae1_0_126"/>
          <p:cNvPicPr preferRelativeResize="0"/>
          <p:nvPr/>
        </p:nvPicPr>
        <p:blipFill>
          <a:blip r:embed="rId4">
            <a:alphaModFix/>
          </a:blip>
          <a:stretch>
            <a:fillRect/>
          </a:stretch>
        </p:blipFill>
        <p:spPr>
          <a:xfrm>
            <a:off x="970625" y="1719121"/>
            <a:ext cx="2999999" cy="1643464"/>
          </a:xfrm>
          <a:prstGeom prst="rect">
            <a:avLst/>
          </a:prstGeom>
          <a:noFill/>
          <a:ln>
            <a:noFill/>
          </a:ln>
        </p:spPr>
      </p:pic>
      <p:pic>
        <p:nvPicPr>
          <p:cNvPr id="363" name="Google Shape;363;gf11ae0eae1_0_126"/>
          <p:cNvPicPr preferRelativeResize="0"/>
          <p:nvPr/>
        </p:nvPicPr>
        <p:blipFill>
          <a:blip r:embed="rId5">
            <a:alphaModFix/>
          </a:blip>
          <a:stretch>
            <a:fillRect/>
          </a:stretch>
        </p:blipFill>
        <p:spPr>
          <a:xfrm>
            <a:off x="4572001" y="1719125"/>
            <a:ext cx="3263250" cy="1787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Google Shape;368;ge87a8e010d_0_10"/>
          <p:cNvSpPr txBox="1"/>
          <p:nvPr/>
        </p:nvSpPr>
        <p:spPr>
          <a:xfrm>
            <a:off x="668478" y="8828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Navegación: Ejemplo </a:t>
            </a:r>
            <a:r>
              <a:rPr b="1" lang="es" sz="3000">
                <a:solidFill>
                  <a:srgbClr val="E83464"/>
                </a:solidFill>
              </a:rPr>
              <a:t>navegación</a:t>
            </a:r>
            <a:r>
              <a:rPr b="1" lang="es" sz="3000">
                <a:solidFill>
                  <a:srgbClr val="E83464"/>
                </a:solidFill>
              </a:rPr>
              <a:t> GetX</a:t>
            </a:r>
            <a:endParaRPr b="1" i="0" sz="3000" u="none" cap="none" strike="noStrike">
              <a:solidFill>
                <a:srgbClr val="E83464"/>
              </a:solidFill>
            </a:endParaRPr>
          </a:p>
        </p:txBody>
      </p:sp>
      <p:sp>
        <p:nvSpPr>
          <p:cNvPr id="369" name="Google Shape;369;ge87a8e010d_0_10"/>
          <p:cNvSpPr txBox="1"/>
          <p:nvPr/>
        </p:nvSpPr>
        <p:spPr>
          <a:xfrm>
            <a:off x="609525" y="1729100"/>
            <a:ext cx="7917600" cy="3012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rPr lang="es" sz="1700" u="sng">
                <a:solidFill>
                  <a:schemeClr val="hlink"/>
                </a:solidFill>
                <a:latin typeface="Courier New"/>
                <a:ea typeface="Courier New"/>
                <a:cs typeface="Courier New"/>
                <a:sym typeface="Courier New"/>
                <a:hlinkClick r:id="rId4"/>
              </a:rPr>
              <a:t>https://github.com/EjemplosMisionTic2022/ejemplos_navegacion</a:t>
            </a:r>
            <a:r>
              <a:rPr lang="es" sz="1700">
                <a:solidFill>
                  <a:srgbClr val="3C63AB"/>
                </a:solidFill>
                <a:latin typeface="Courier New"/>
                <a:ea typeface="Courier New"/>
                <a:cs typeface="Courier New"/>
                <a:sym typeface="Courier New"/>
              </a:rPr>
              <a:t> </a:t>
            </a:r>
            <a:endParaRPr sz="1700">
              <a:solidFill>
                <a:srgbClr val="3C63AB"/>
              </a:solidFill>
              <a:latin typeface="Courier New"/>
              <a:ea typeface="Courier New"/>
              <a:cs typeface="Courier New"/>
              <a:sym typeface="Courier New"/>
            </a:endParaRPr>
          </a:p>
          <a:p>
            <a:pPr indent="0" lvl="0" marL="1371600" marR="0" rtl="0" algn="just">
              <a:lnSpc>
                <a:spcPct val="90000"/>
              </a:lnSpc>
              <a:spcBef>
                <a:spcPts val="900"/>
              </a:spcBef>
              <a:spcAft>
                <a:spcPts val="0"/>
              </a:spcAft>
              <a:buClr>
                <a:srgbClr val="000000"/>
              </a:buClr>
              <a:buSzPts val="1100"/>
              <a:buFont typeface="Arial"/>
              <a:buNone/>
            </a:pPr>
            <a:r>
              <a:t/>
            </a:r>
            <a:endParaRPr b="0" i="0" sz="11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3" name="Shape 373"/>
        <p:cNvGrpSpPr/>
        <p:nvPr/>
      </p:nvGrpSpPr>
      <p:grpSpPr>
        <a:xfrm>
          <a:off x="0" y="0"/>
          <a:ext cx="0" cy="0"/>
          <a:chOff x="0" y="0"/>
          <a:chExt cx="0" cy="0"/>
        </a:xfrm>
      </p:grpSpPr>
      <p:sp>
        <p:nvSpPr>
          <p:cNvPr id="374" name="Google Shape;374;gf22eb29e18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de los widget con estado y su ciclo de vida</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de la navegación entre pantallas</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871f68868_0_0"/>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l">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Widgets con estado.</a:t>
            </a:r>
            <a:endParaRPr b="1" sz="2800">
              <a:solidFill>
                <a:srgbClr val="E83464"/>
              </a:solidFill>
              <a:latin typeface="Arial"/>
              <a:ea typeface="Arial"/>
              <a:cs typeface="Arial"/>
              <a:sym typeface="Arial"/>
            </a:endParaRPr>
          </a:p>
        </p:txBody>
      </p:sp>
      <p:sp>
        <p:nvSpPr>
          <p:cNvPr id="162" name="Google Shape;162;ge871f68868_0_0"/>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sz="2200">
              <a:solidFill>
                <a:srgbClr val="3D63A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4"/>
          <p:cNvSpPr txBox="1"/>
          <p:nvPr/>
        </p:nvSpPr>
        <p:spPr>
          <a:xfrm>
            <a:off x="639150" y="988100"/>
            <a:ext cx="7543800" cy="1001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None/>
            </a:pPr>
            <a:r>
              <a:t/>
            </a:r>
            <a:endParaRPr b="1" sz="2900">
              <a:solidFill>
                <a:srgbClr val="E83464"/>
              </a:solidFill>
            </a:endParaRPr>
          </a:p>
          <a:p>
            <a:pPr indent="0" lvl="0" marL="0" marR="0" rtl="0" algn="l">
              <a:lnSpc>
                <a:spcPct val="85000"/>
              </a:lnSpc>
              <a:spcBef>
                <a:spcPts val="0"/>
              </a:spcBef>
              <a:spcAft>
                <a:spcPts val="0"/>
              </a:spcAft>
              <a:buNone/>
            </a:pPr>
            <a:r>
              <a:rPr b="1" lang="es" sz="2900">
                <a:solidFill>
                  <a:srgbClr val="E83464"/>
                </a:solidFill>
              </a:rPr>
              <a:t> Manejo del estado</a:t>
            </a:r>
            <a:endParaRPr b="1" sz="29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sz="3000">
              <a:solidFill>
                <a:srgbClr val="E83464"/>
              </a:solidFill>
            </a:endParaRPr>
          </a:p>
        </p:txBody>
      </p:sp>
      <p:sp>
        <p:nvSpPr>
          <p:cNvPr id="168" name="Google Shape;168;p4"/>
          <p:cNvSpPr txBox="1"/>
          <p:nvPr/>
        </p:nvSpPr>
        <p:spPr>
          <a:xfrm>
            <a:off x="386925" y="1416900"/>
            <a:ext cx="7618500" cy="3095400"/>
          </a:xfrm>
          <a:prstGeom prst="rect">
            <a:avLst/>
          </a:prstGeom>
          <a:noFill/>
          <a:ln>
            <a:noFill/>
          </a:ln>
        </p:spPr>
        <p:txBody>
          <a:bodyPr anchorCtr="0" anchor="t" bIns="34275" lIns="0" spcFirstLastPara="1" rIns="0" wrap="square" tIns="34275">
            <a:noAutofit/>
          </a:bodyPr>
          <a:lstStyle/>
          <a:p>
            <a:pPr indent="0" lvl="0" marL="457200" marR="0" rtl="0" algn="just">
              <a:lnSpc>
                <a:spcPct val="115000"/>
              </a:lnSpc>
              <a:spcBef>
                <a:spcPts val="900"/>
              </a:spcBef>
              <a:spcAft>
                <a:spcPts val="0"/>
              </a:spcAft>
              <a:buNone/>
            </a:pPr>
            <a:r>
              <a:t/>
            </a:r>
            <a:endParaRPr sz="1300">
              <a:solidFill>
                <a:srgbClr val="3C63AB"/>
              </a:solidFill>
            </a:endParaRPr>
          </a:p>
          <a:p>
            <a:pPr indent="-311150" lvl="0" marL="457200" marR="0" rtl="0" algn="just">
              <a:lnSpc>
                <a:spcPct val="115000"/>
              </a:lnSpc>
              <a:spcBef>
                <a:spcPts val="900"/>
              </a:spcBef>
              <a:spcAft>
                <a:spcPts val="0"/>
              </a:spcAft>
              <a:buClr>
                <a:srgbClr val="3C63AB"/>
              </a:buClr>
              <a:buSzPts val="1300"/>
              <a:buChar char="●"/>
            </a:pPr>
            <a:r>
              <a:rPr lang="es" sz="1300">
                <a:solidFill>
                  <a:srgbClr val="3C63AB"/>
                </a:solidFill>
              </a:rPr>
              <a:t>Son  dinámicos: por ejemplo, puede cambiar su apariencia en respuesta a eventos desencadenados por las interacciones del usuario o cuando recibe datos. Checkbox, Radio , Slider , InkWell , Form y TextField son ejemplos de widgets con estado. </a:t>
            </a:r>
            <a:endParaRPr sz="1300">
              <a:solidFill>
                <a:srgbClr val="3C63AB"/>
              </a:solidFill>
            </a:endParaRPr>
          </a:p>
          <a:p>
            <a:pPr indent="0" lvl="0" marL="457200" marR="0" rtl="0" algn="just">
              <a:lnSpc>
                <a:spcPct val="115000"/>
              </a:lnSpc>
              <a:spcBef>
                <a:spcPts val="900"/>
              </a:spcBef>
              <a:spcAft>
                <a:spcPts val="0"/>
              </a:spcAft>
              <a:buNone/>
            </a:pPr>
            <a:r>
              <a:t/>
            </a:r>
            <a:endParaRPr sz="1300">
              <a:solidFill>
                <a:srgbClr val="3C63AB"/>
              </a:solidFill>
            </a:endParaRPr>
          </a:p>
          <a:p>
            <a:pPr indent="-311150" lvl="0" marL="457200" marR="0" rtl="0" algn="just">
              <a:lnSpc>
                <a:spcPct val="115000"/>
              </a:lnSpc>
              <a:spcBef>
                <a:spcPts val="900"/>
              </a:spcBef>
              <a:spcAft>
                <a:spcPts val="0"/>
              </a:spcAft>
              <a:buClr>
                <a:srgbClr val="3C63AB"/>
              </a:buClr>
              <a:buSzPts val="1300"/>
              <a:buChar char="●"/>
            </a:pPr>
            <a:r>
              <a:rPr lang="es" sz="1300">
                <a:solidFill>
                  <a:srgbClr val="3C63AB"/>
                </a:solidFill>
              </a:rPr>
              <a:t>Cuando el estado de un widget cambia, el widget reconstruye su descripción, que el framework difiere de la descripción anterior para determinar los cambios mínimos necesarios en el árbol de renderizado subyacente para la transición de un estado al siguiente, es decir, </a:t>
            </a:r>
            <a:r>
              <a:rPr b="1" lang="es" sz="1300">
                <a:solidFill>
                  <a:srgbClr val="3C63AB"/>
                </a:solidFill>
              </a:rPr>
              <a:t>Flutter determina cual es la cantidad </a:t>
            </a:r>
            <a:r>
              <a:rPr b="1" lang="es" sz="1300">
                <a:solidFill>
                  <a:srgbClr val="3C63AB"/>
                </a:solidFill>
              </a:rPr>
              <a:t>mínima</a:t>
            </a:r>
            <a:r>
              <a:rPr b="1" lang="es" sz="1300">
                <a:solidFill>
                  <a:srgbClr val="3C63AB"/>
                </a:solidFill>
              </a:rPr>
              <a:t> de cambios que debe aplicar a la interfaz para reflejar el cambio generado.</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9434e9fa8_0_19"/>
          <p:cNvSpPr txBox="1"/>
          <p:nvPr/>
        </p:nvSpPr>
        <p:spPr>
          <a:xfrm>
            <a:off x="671100" y="1092925"/>
            <a:ext cx="6638400" cy="5646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None/>
            </a:pPr>
            <a:r>
              <a:rPr b="1" lang="es" sz="2700">
                <a:solidFill>
                  <a:srgbClr val="E83464"/>
                </a:solidFill>
              </a:rPr>
              <a:t>Manejo del estado</a:t>
            </a:r>
            <a:endParaRPr b="1" sz="2700">
              <a:solidFill>
                <a:srgbClr val="E83464"/>
              </a:solidFill>
            </a:endParaRPr>
          </a:p>
        </p:txBody>
      </p:sp>
      <p:sp>
        <p:nvSpPr>
          <p:cNvPr id="174" name="Google Shape;174;ge9434e9fa8_0_19"/>
          <p:cNvSpPr txBox="1"/>
          <p:nvPr/>
        </p:nvSpPr>
        <p:spPr>
          <a:xfrm>
            <a:off x="701125" y="1871850"/>
            <a:ext cx="7543800" cy="3012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lang="es" sz="1500">
                <a:solidFill>
                  <a:srgbClr val="3C63AB"/>
                </a:solidFill>
              </a:rPr>
              <a:t>Ejemplo: </a:t>
            </a:r>
            <a:endParaRPr b="1" i="0" sz="1500" u="none" cap="none" strike="noStrike">
              <a:solidFill>
                <a:srgbClr val="3C63AB"/>
              </a:solidFil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175" name="Google Shape;175;ge9434e9fa8_0_19"/>
          <p:cNvPicPr preferRelativeResize="0"/>
          <p:nvPr/>
        </p:nvPicPr>
        <p:blipFill>
          <a:blip r:embed="rId4">
            <a:alphaModFix/>
          </a:blip>
          <a:stretch>
            <a:fillRect/>
          </a:stretch>
        </p:blipFill>
        <p:spPr>
          <a:xfrm>
            <a:off x="701125" y="2374676"/>
            <a:ext cx="3679426" cy="1041750"/>
          </a:xfrm>
          <a:prstGeom prst="rect">
            <a:avLst/>
          </a:prstGeom>
          <a:noFill/>
          <a:ln>
            <a:noFill/>
          </a:ln>
        </p:spPr>
      </p:pic>
      <p:pic>
        <p:nvPicPr>
          <p:cNvPr id="176" name="Google Shape;176;ge9434e9fa8_0_19"/>
          <p:cNvPicPr preferRelativeResize="0"/>
          <p:nvPr/>
        </p:nvPicPr>
        <p:blipFill>
          <a:blip r:embed="rId5">
            <a:alphaModFix/>
          </a:blip>
          <a:stretch>
            <a:fillRect/>
          </a:stretch>
        </p:blipFill>
        <p:spPr>
          <a:xfrm>
            <a:off x="4883425" y="1942475"/>
            <a:ext cx="2263526" cy="2661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ge9d8858381_0_24"/>
          <p:cNvSpPr txBox="1"/>
          <p:nvPr/>
        </p:nvSpPr>
        <p:spPr>
          <a:xfrm>
            <a:off x="712100" y="1001000"/>
            <a:ext cx="3668100" cy="10029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Ciclo de vida</a:t>
            </a:r>
            <a:endParaRPr b="1" i="0" sz="3000" u="none" cap="none" strike="noStrike">
              <a:solidFill>
                <a:srgbClr val="E83464"/>
              </a:solidFill>
            </a:endParaRPr>
          </a:p>
        </p:txBody>
      </p:sp>
      <p:sp>
        <p:nvSpPr>
          <p:cNvPr id="182" name="Google Shape;182;ge9d8858381_0_24"/>
          <p:cNvSpPr/>
          <p:nvPr/>
        </p:nvSpPr>
        <p:spPr>
          <a:xfrm>
            <a:off x="5241400" y="558525"/>
            <a:ext cx="1318200" cy="247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Constructor</a:t>
            </a:r>
            <a:endParaRPr sz="1000"/>
          </a:p>
        </p:txBody>
      </p:sp>
      <p:sp>
        <p:nvSpPr>
          <p:cNvPr id="183" name="Google Shape;183;ge9d8858381_0_24"/>
          <p:cNvSpPr/>
          <p:nvPr/>
        </p:nvSpPr>
        <p:spPr>
          <a:xfrm>
            <a:off x="5398675" y="1054309"/>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createState()</a:t>
            </a:r>
            <a:endParaRPr sz="1000"/>
          </a:p>
        </p:txBody>
      </p:sp>
      <p:sp>
        <p:nvSpPr>
          <p:cNvPr id="184" name="Google Shape;184;ge9d8858381_0_24"/>
          <p:cNvSpPr/>
          <p:nvPr/>
        </p:nvSpPr>
        <p:spPr>
          <a:xfrm>
            <a:off x="5398675" y="1488272"/>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initState()</a:t>
            </a:r>
            <a:endParaRPr sz="1000"/>
          </a:p>
        </p:txBody>
      </p:sp>
      <p:sp>
        <p:nvSpPr>
          <p:cNvPr id="185" name="Google Shape;185;ge9d8858381_0_24"/>
          <p:cNvSpPr/>
          <p:nvPr/>
        </p:nvSpPr>
        <p:spPr>
          <a:xfrm>
            <a:off x="4970200" y="1863110"/>
            <a:ext cx="18606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didChangeDependencies()</a:t>
            </a:r>
            <a:endParaRPr sz="1000"/>
          </a:p>
        </p:txBody>
      </p:sp>
      <p:sp>
        <p:nvSpPr>
          <p:cNvPr id="186" name="Google Shape;186;ge9d8858381_0_24"/>
          <p:cNvSpPr/>
          <p:nvPr/>
        </p:nvSpPr>
        <p:spPr>
          <a:xfrm>
            <a:off x="5603426" y="2183336"/>
            <a:ext cx="594300" cy="58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900"/>
              <a:t>Dirty</a:t>
            </a:r>
            <a:endParaRPr sz="900"/>
          </a:p>
        </p:txBody>
      </p:sp>
      <p:sp>
        <p:nvSpPr>
          <p:cNvPr id="187" name="Google Shape;187;ge9d8858381_0_24"/>
          <p:cNvSpPr/>
          <p:nvPr/>
        </p:nvSpPr>
        <p:spPr>
          <a:xfrm>
            <a:off x="3900175" y="2902275"/>
            <a:ext cx="13182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didUpdateWidget</a:t>
            </a:r>
            <a:r>
              <a:rPr lang="es" sz="1000"/>
              <a:t>()</a:t>
            </a:r>
            <a:endParaRPr sz="1000"/>
          </a:p>
        </p:txBody>
      </p:sp>
      <p:sp>
        <p:nvSpPr>
          <p:cNvPr id="188" name="Google Shape;188;ge9d8858381_0_24"/>
          <p:cNvSpPr/>
          <p:nvPr/>
        </p:nvSpPr>
        <p:spPr>
          <a:xfrm>
            <a:off x="5399962" y="2906009"/>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build</a:t>
            </a:r>
            <a:r>
              <a:rPr lang="es" sz="1000"/>
              <a:t>()</a:t>
            </a:r>
            <a:endParaRPr sz="1000"/>
          </a:p>
        </p:txBody>
      </p:sp>
      <p:sp>
        <p:nvSpPr>
          <p:cNvPr id="189" name="Google Shape;189;ge9d8858381_0_24"/>
          <p:cNvSpPr/>
          <p:nvPr/>
        </p:nvSpPr>
        <p:spPr>
          <a:xfrm>
            <a:off x="6729825" y="2902272"/>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setState</a:t>
            </a:r>
            <a:r>
              <a:rPr lang="es" sz="1000"/>
              <a:t>()</a:t>
            </a:r>
            <a:endParaRPr sz="1000"/>
          </a:p>
        </p:txBody>
      </p:sp>
      <p:sp>
        <p:nvSpPr>
          <p:cNvPr id="190" name="Google Shape;190;ge9d8858381_0_24"/>
          <p:cNvSpPr/>
          <p:nvPr/>
        </p:nvSpPr>
        <p:spPr>
          <a:xfrm>
            <a:off x="5603426" y="3229998"/>
            <a:ext cx="594300" cy="58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700"/>
              <a:t>Clean</a:t>
            </a:r>
            <a:endParaRPr sz="700"/>
          </a:p>
        </p:txBody>
      </p:sp>
      <p:sp>
        <p:nvSpPr>
          <p:cNvPr id="191" name="Google Shape;191;ge9d8858381_0_24"/>
          <p:cNvSpPr/>
          <p:nvPr/>
        </p:nvSpPr>
        <p:spPr>
          <a:xfrm>
            <a:off x="5398675" y="3956422"/>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deactivate</a:t>
            </a:r>
            <a:r>
              <a:rPr lang="es" sz="1000"/>
              <a:t>()</a:t>
            </a:r>
            <a:endParaRPr sz="1000"/>
          </a:p>
        </p:txBody>
      </p:sp>
      <p:sp>
        <p:nvSpPr>
          <p:cNvPr id="192" name="Google Shape;192;ge9d8858381_0_24"/>
          <p:cNvSpPr/>
          <p:nvPr/>
        </p:nvSpPr>
        <p:spPr>
          <a:xfrm>
            <a:off x="5398675" y="4316272"/>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dispose</a:t>
            </a:r>
            <a:r>
              <a:rPr lang="es" sz="1000"/>
              <a:t>()</a:t>
            </a:r>
            <a:endParaRPr sz="1000"/>
          </a:p>
        </p:txBody>
      </p:sp>
      <p:cxnSp>
        <p:nvCxnSpPr>
          <p:cNvPr id="193" name="Google Shape;193;ge9d8858381_0_24"/>
          <p:cNvCxnSpPr>
            <a:stCxn id="182" idx="2"/>
            <a:endCxn id="183" idx="0"/>
          </p:cNvCxnSpPr>
          <p:nvPr/>
        </p:nvCxnSpPr>
        <p:spPr>
          <a:xfrm>
            <a:off x="5900500" y="806325"/>
            <a:ext cx="0" cy="248100"/>
          </a:xfrm>
          <a:prstGeom prst="straightConnector1">
            <a:avLst/>
          </a:prstGeom>
          <a:noFill/>
          <a:ln cap="flat" cmpd="sng" w="9525">
            <a:solidFill>
              <a:srgbClr val="3D63AB"/>
            </a:solidFill>
            <a:prstDash val="solid"/>
            <a:round/>
            <a:headEnd len="med" w="med" type="none"/>
            <a:tailEnd len="med" w="med" type="triangle"/>
          </a:ln>
        </p:spPr>
      </p:cxnSp>
      <p:cxnSp>
        <p:nvCxnSpPr>
          <p:cNvPr id="194" name="Google Shape;194;ge9d8858381_0_24"/>
          <p:cNvCxnSpPr>
            <a:stCxn id="183" idx="2"/>
            <a:endCxn id="184" idx="0"/>
          </p:cNvCxnSpPr>
          <p:nvPr/>
        </p:nvCxnSpPr>
        <p:spPr>
          <a:xfrm>
            <a:off x="5900575" y="1240309"/>
            <a:ext cx="0" cy="248100"/>
          </a:xfrm>
          <a:prstGeom prst="straightConnector1">
            <a:avLst/>
          </a:prstGeom>
          <a:noFill/>
          <a:ln cap="flat" cmpd="sng" w="9525">
            <a:solidFill>
              <a:srgbClr val="3D63AB"/>
            </a:solidFill>
            <a:prstDash val="solid"/>
            <a:round/>
            <a:headEnd len="med" w="med" type="none"/>
            <a:tailEnd len="med" w="med" type="triangle"/>
          </a:ln>
        </p:spPr>
      </p:cxnSp>
      <p:cxnSp>
        <p:nvCxnSpPr>
          <p:cNvPr id="195" name="Google Shape;195;ge9d8858381_0_24"/>
          <p:cNvCxnSpPr>
            <a:stCxn id="184" idx="2"/>
            <a:endCxn id="185" idx="0"/>
          </p:cNvCxnSpPr>
          <p:nvPr/>
        </p:nvCxnSpPr>
        <p:spPr>
          <a:xfrm>
            <a:off x="5900575" y="1674272"/>
            <a:ext cx="0" cy="188700"/>
          </a:xfrm>
          <a:prstGeom prst="straightConnector1">
            <a:avLst/>
          </a:prstGeom>
          <a:noFill/>
          <a:ln cap="flat" cmpd="sng" w="9525">
            <a:solidFill>
              <a:srgbClr val="3D63AB"/>
            </a:solidFill>
            <a:prstDash val="solid"/>
            <a:round/>
            <a:headEnd len="med" w="med" type="none"/>
            <a:tailEnd len="med" w="med" type="triangle"/>
          </a:ln>
        </p:spPr>
      </p:cxnSp>
      <p:cxnSp>
        <p:nvCxnSpPr>
          <p:cNvPr id="196" name="Google Shape;196;ge9d8858381_0_24"/>
          <p:cNvCxnSpPr>
            <a:stCxn id="185" idx="2"/>
            <a:endCxn id="186" idx="0"/>
          </p:cNvCxnSpPr>
          <p:nvPr/>
        </p:nvCxnSpPr>
        <p:spPr>
          <a:xfrm>
            <a:off x="5900500" y="2049110"/>
            <a:ext cx="0" cy="1341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ge9d8858381_0_24"/>
          <p:cNvCxnSpPr>
            <a:stCxn id="186" idx="4"/>
            <a:endCxn id="188" idx="0"/>
          </p:cNvCxnSpPr>
          <p:nvPr/>
        </p:nvCxnSpPr>
        <p:spPr>
          <a:xfrm>
            <a:off x="5900576" y="2768036"/>
            <a:ext cx="1200" cy="138000"/>
          </a:xfrm>
          <a:prstGeom prst="straightConnector1">
            <a:avLst/>
          </a:prstGeom>
          <a:noFill/>
          <a:ln cap="flat" cmpd="sng" w="9525">
            <a:solidFill>
              <a:srgbClr val="3D63AB"/>
            </a:solidFill>
            <a:prstDash val="solid"/>
            <a:round/>
            <a:headEnd len="med" w="med" type="none"/>
            <a:tailEnd len="med" w="med" type="triangle"/>
          </a:ln>
        </p:spPr>
      </p:cxnSp>
      <p:cxnSp>
        <p:nvCxnSpPr>
          <p:cNvPr id="198" name="Google Shape;198;ge9d8858381_0_24"/>
          <p:cNvCxnSpPr>
            <a:stCxn id="188" idx="2"/>
            <a:endCxn id="190" idx="0"/>
          </p:cNvCxnSpPr>
          <p:nvPr/>
        </p:nvCxnSpPr>
        <p:spPr>
          <a:xfrm flipH="1">
            <a:off x="5900662" y="3092009"/>
            <a:ext cx="1200" cy="138000"/>
          </a:xfrm>
          <a:prstGeom prst="straightConnector1">
            <a:avLst/>
          </a:prstGeom>
          <a:noFill/>
          <a:ln cap="flat" cmpd="sng" w="9525">
            <a:solidFill>
              <a:srgbClr val="3D63AB"/>
            </a:solidFill>
            <a:prstDash val="solid"/>
            <a:round/>
            <a:headEnd len="med" w="med" type="none"/>
            <a:tailEnd len="med" w="med" type="triangle"/>
          </a:ln>
        </p:spPr>
      </p:cxnSp>
      <p:cxnSp>
        <p:nvCxnSpPr>
          <p:cNvPr id="199" name="Google Shape;199;ge9d8858381_0_24"/>
          <p:cNvCxnSpPr>
            <a:endCxn id="191" idx="0"/>
          </p:cNvCxnSpPr>
          <p:nvPr/>
        </p:nvCxnSpPr>
        <p:spPr>
          <a:xfrm>
            <a:off x="5900575" y="3814822"/>
            <a:ext cx="0" cy="141600"/>
          </a:xfrm>
          <a:prstGeom prst="straightConnector1">
            <a:avLst/>
          </a:prstGeom>
          <a:noFill/>
          <a:ln cap="flat" cmpd="sng" w="9525">
            <a:solidFill>
              <a:srgbClr val="3D63AB"/>
            </a:solidFill>
            <a:prstDash val="solid"/>
            <a:round/>
            <a:headEnd len="med" w="med" type="none"/>
            <a:tailEnd len="med" w="med" type="triangle"/>
          </a:ln>
        </p:spPr>
      </p:cxnSp>
      <p:cxnSp>
        <p:nvCxnSpPr>
          <p:cNvPr id="200" name="Google Shape;200;ge9d8858381_0_24"/>
          <p:cNvCxnSpPr>
            <a:stCxn id="191" idx="2"/>
            <a:endCxn id="192" idx="0"/>
          </p:cNvCxnSpPr>
          <p:nvPr/>
        </p:nvCxnSpPr>
        <p:spPr>
          <a:xfrm>
            <a:off x="5900575" y="4142422"/>
            <a:ext cx="0" cy="174000"/>
          </a:xfrm>
          <a:prstGeom prst="straightConnector1">
            <a:avLst/>
          </a:prstGeom>
          <a:noFill/>
          <a:ln cap="flat" cmpd="sng" w="9525">
            <a:solidFill>
              <a:srgbClr val="3D63AB"/>
            </a:solidFill>
            <a:prstDash val="solid"/>
            <a:round/>
            <a:headEnd len="med" w="med" type="none"/>
            <a:tailEnd len="med" w="med" type="triangle"/>
          </a:ln>
        </p:spPr>
      </p:cxnSp>
      <p:cxnSp>
        <p:nvCxnSpPr>
          <p:cNvPr id="201" name="Google Shape;201;ge9d8858381_0_24"/>
          <p:cNvCxnSpPr>
            <a:stCxn id="187" idx="0"/>
            <a:endCxn id="186" idx="2"/>
          </p:cNvCxnSpPr>
          <p:nvPr/>
        </p:nvCxnSpPr>
        <p:spPr>
          <a:xfrm rot="-5400000">
            <a:off x="4868125" y="2166825"/>
            <a:ext cx="426600" cy="1044300"/>
          </a:xfrm>
          <a:prstGeom prst="curvedConnector2">
            <a:avLst/>
          </a:prstGeom>
          <a:noFill/>
          <a:ln cap="flat" cmpd="sng" w="9525">
            <a:solidFill>
              <a:srgbClr val="3C63AB"/>
            </a:solidFill>
            <a:prstDash val="solid"/>
            <a:round/>
            <a:headEnd len="med" w="med" type="none"/>
            <a:tailEnd len="med" w="med" type="triangle"/>
          </a:ln>
        </p:spPr>
      </p:cxnSp>
      <p:cxnSp>
        <p:nvCxnSpPr>
          <p:cNvPr id="202" name="Google Shape;202;ge9d8858381_0_24"/>
          <p:cNvCxnSpPr>
            <a:stCxn id="189" idx="0"/>
            <a:endCxn id="186" idx="6"/>
          </p:cNvCxnSpPr>
          <p:nvPr/>
        </p:nvCxnSpPr>
        <p:spPr>
          <a:xfrm flipH="1" rot="5400000">
            <a:off x="6501375" y="2171922"/>
            <a:ext cx="426600" cy="1034100"/>
          </a:xfrm>
          <a:prstGeom prst="curvedConnector2">
            <a:avLst/>
          </a:prstGeom>
          <a:noFill/>
          <a:ln cap="flat" cmpd="sng" w="9525">
            <a:solidFill>
              <a:srgbClr val="3D63AB"/>
            </a:solidFill>
            <a:prstDash val="solid"/>
            <a:round/>
            <a:headEnd len="med" w="med" type="none"/>
            <a:tailEnd len="med" w="med" type="triangle"/>
          </a:ln>
        </p:spPr>
      </p:cxnSp>
      <p:cxnSp>
        <p:nvCxnSpPr>
          <p:cNvPr id="203" name="Google Shape;203;ge9d8858381_0_24"/>
          <p:cNvCxnSpPr>
            <a:stCxn id="190" idx="2"/>
            <a:endCxn id="187" idx="2"/>
          </p:cNvCxnSpPr>
          <p:nvPr/>
        </p:nvCxnSpPr>
        <p:spPr>
          <a:xfrm rot="10800000">
            <a:off x="4559126" y="3088248"/>
            <a:ext cx="1044300" cy="434100"/>
          </a:xfrm>
          <a:prstGeom prst="curvedConnector2">
            <a:avLst/>
          </a:prstGeom>
          <a:noFill/>
          <a:ln cap="flat" cmpd="sng" w="9525">
            <a:solidFill>
              <a:srgbClr val="3D63AB"/>
            </a:solidFill>
            <a:prstDash val="solid"/>
            <a:round/>
            <a:headEnd len="med" w="med" type="none"/>
            <a:tailEnd len="med" w="med" type="triangle"/>
          </a:ln>
        </p:spPr>
      </p:cxnSp>
      <p:cxnSp>
        <p:nvCxnSpPr>
          <p:cNvPr id="204" name="Google Shape;204;ge9d8858381_0_24"/>
          <p:cNvCxnSpPr>
            <a:stCxn id="190" idx="6"/>
            <a:endCxn id="189" idx="2"/>
          </p:cNvCxnSpPr>
          <p:nvPr/>
        </p:nvCxnSpPr>
        <p:spPr>
          <a:xfrm flipH="1" rot="10800000">
            <a:off x="6197726" y="3088248"/>
            <a:ext cx="1034100" cy="434100"/>
          </a:xfrm>
          <a:prstGeom prst="curvedConnector2">
            <a:avLst/>
          </a:prstGeom>
          <a:noFill/>
          <a:ln cap="flat" cmpd="sng" w="9525">
            <a:solidFill>
              <a:srgbClr val="3D63AB"/>
            </a:solidFill>
            <a:prstDash val="solid"/>
            <a:round/>
            <a:headEnd len="med" w="med" type="none"/>
            <a:tailEnd len="med" w="med" type="triangle"/>
          </a:ln>
        </p:spPr>
      </p:cxnSp>
      <p:sp>
        <p:nvSpPr>
          <p:cNvPr id="205" name="Google Shape;205;ge9d8858381_0_24"/>
          <p:cNvSpPr txBox="1"/>
          <p:nvPr/>
        </p:nvSpPr>
        <p:spPr>
          <a:xfrm>
            <a:off x="712100" y="2254325"/>
            <a:ext cx="3035700" cy="2323800"/>
          </a:xfrm>
          <a:prstGeom prst="rect">
            <a:avLst/>
          </a:prstGeom>
          <a:noFill/>
          <a:ln>
            <a:noFill/>
          </a:ln>
        </p:spPr>
        <p:txBody>
          <a:bodyPr anchorCtr="0" anchor="t" bIns="34275" lIns="0" spcFirstLastPara="1" rIns="0" wrap="square" tIns="34275">
            <a:noAutofit/>
          </a:bodyPr>
          <a:lstStyle/>
          <a:p>
            <a:pPr indent="0" lvl="0" marL="0" marR="0" rtl="0" algn="l">
              <a:lnSpc>
                <a:spcPct val="90000"/>
              </a:lnSpc>
              <a:spcBef>
                <a:spcPts val="900"/>
              </a:spcBef>
              <a:spcAft>
                <a:spcPts val="0"/>
              </a:spcAft>
              <a:buNone/>
            </a:pPr>
            <a:r>
              <a:rPr lang="es">
                <a:solidFill>
                  <a:srgbClr val="3C63AB"/>
                </a:solidFill>
              </a:rPr>
              <a:t>Con el </a:t>
            </a:r>
            <a:r>
              <a:rPr lang="es">
                <a:solidFill>
                  <a:srgbClr val="3C63AB"/>
                </a:solidFill>
              </a:rPr>
              <a:t>gráfico</a:t>
            </a:r>
            <a:r>
              <a:rPr lang="es">
                <a:solidFill>
                  <a:srgbClr val="3C63AB"/>
                </a:solidFill>
              </a:rPr>
              <a:t> podemos ver los estados por los que pasa un </a:t>
            </a:r>
            <a:r>
              <a:rPr b="1" lang="es">
                <a:solidFill>
                  <a:srgbClr val="3C63AB"/>
                </a:solidFill>
              </a:rPr>
              <a:t>widget con estado</a:t>
            </a:r>
            <a:r>
              <a:rPr lang="es">
                <a:solidFill>
                  <a:srgbClr val="3C63AB"/>
                </a:solidFill>
              </a:rPr>
              <a:t>, la </a:t>
            </a:r>
            <a:r>
              <a:rPr lang="es">
                <a:solidFill>
                  <a:srgbClr val="3C63AB"/>
                </a:solidFill>
              </a:rPr>
              <a:t>mayoría</a:t>
            </a:r>
            <a:r>
              <a:rPr lang="es">
                <a:solidFill>
                  <a:srgbClr val="3C63AB"/>
                </a:solidFill>
              </a:rPr>
              <a:t> de estos estados ocurren dentro del entorno de </a:t>
            </a:r>
            <a:r>
              <a:rPr lang="es">
                <a:solidFill>
                  <a:srgbClr val="3C63AB"/>
                </a:solidFill>
              </a:rPr>
              <a:t>ejecución</a:t>
            </a:r>
            <a:r>
              <a:rPr lang="es">
                <a:solidFill>
                  <a:srgbClr val="3C63AB"/>
                </a:solidFill>
              </a:rPr>
              <a:t> y no necesitan de nuestra </a:t>
            </a:r>
            <a:r>
              <a:rPr lang="es">
                <a:solidFill>
                  <a:srgbClr val="3C63AB"/>
                </a:solidFill>
              </a:rPr>
              <a:t>intervención</a:t>
            </a:r>
            <a:r>
              <a:rPr lang="es">
                <a:solidFill>
                  <a:srgbClr val="3C63AB"/>
                </a:solidFill>
              </a:rPr>
              <a:t>.</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0" rtl="0" algn="l">
              <a:lnSpc>
                <a:spcPct val="90000"/>
              </a:lnSpc>
              <a:spcBef>
                <a:spcPts val="900"/>
              </a:spcBef>
              <a:spcAft>
                <a:spcPts val="0"/>
              </a:spcAft>
              <a:buNone/>
            </a:pPr>
            <a:r>
              <a:rPr lang="es">
                <a:solidFill>
                  <a:srgbClr val="3C63AB"/>
                </a:solidFill>
              </a:rPr>
              <a:t>A continuacion tenemos la </a:t>
            </a:r>
            <a:r>
              <a:rPr lang="es">
                <a:solidFill>
                  <a:srgbClr val="3C63AB"/>
                </a:solidFill>
              </a:rPr>
              <a:t>definición</a:t>
            </a:r>
            <a:r>
              <a:rPr lang="es">
                <a:solidFill>
                  <a:srgbClr val="3C63AB"/>
                </a:solidFill>
              </a:rPr>
              <a:t> de alguno de los estados:</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457200" marR="0" rtl="0" algn="l">
              <a:lnSpc>
                <a:spcPct val="90000"/>
              </a:lnSpc>
              <a:spcBef>
                <a:spcPts val="900"/>
              </a:spcBef>
              <a:spcAft>
                <a:spcPts val="0"/>
              </a:spcAft>
              <a:buNone/>
            </a:pPr>
            <a:r>
              <a:t/>
            </a:r>
            <a:endParaRPr sz="1100">
              <a:solidFill>
                <a:srgbClr val="3C63AB"/>
              </a:solidFill>
              <a:latin typeface="Courier New"/>
              <a:ea typeface="Courier New"/>
              <a:cs typeface="Courier New"/>
              <a:sym typeface="Courier New"/>
            </a:endParaRPr>
          </a:p>
          <a:p>
            <a:pPr indent="0" lvl="0" marL="457200" marR="0" rtl="0" algn="l">
              <a:lnSpc>
                <a:spcPct val="90000"/>
              </a:lnSpc>
              <a:spcBef>
                <a:spcPts val="900"/>
              </a:spcBef>
              <a:spcAft>
                <a:spcPts val="0"/>
              </a:spcAft>
              <a:buNone/>
            </a:pPr>
            <a:r>
              <a:t/>
            </a:r>
            <a:endParaRPr sz="1100">
              <a:solidFill>
                <a:srgbClr val="3C63AB"/>
              </a:solidFill>
              <a:latin typeface="Courier New"/>
              <a:ea typeface="Courier New"/>
              <a:cs typeface="Courier New"/>
              <a:sym typeface="Courier New"/>
            </a:endParaRPr>
          </a:p>
          <a:p>
            <a:pPr indent="0" lvl="0" marL="0" marR="0" rtl="0" algn="l">
              <a:lnSpc>
                <a:spcPct val="90000"/>
              </a:lnSpc>
              <a:spcBef>
                <a:spcPts val="90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ge933c05854_0_10"/>
          <p:cNvSpPr txBox="1"/>
          <p:nvPr/>
        </p:nvSpPr>
        <p:spPr>
          <a:xfrm>
            <a:off x="749303" y="2783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Ciclo de vida</a:t>
            </a:r>
            <a:endParaRPr b="1" i="0" sz="3000" u="none" cap="none" strike="noStrike">
              <a:solidFill>
                <a:srgbClr val="E83464"/>
              </a:solidFill>
            </a:endParaRPr>
          </a:p>
        </p:txBody>
      </p:sp>
      <p:sp>
        <p:nvSpPr>
          <p:cNvPr id="211" name="Google Shape;211;ge933c05854_0_10"/>
          <p:cNvSpPr txBox="1"/>
          <p:nvPr/>
        </p:nvSpPr>
        <p:spPr>
          <a:xfrm>
            <a:off x="491125" y="1366450"/>
            <a:ext cx="7514400" cy="30123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Char char="●"/>
            </a:pPr>
            <a:r>
              <a:rPr b="1" lang="es">
                <a:solidFill>
                  <a:srgbClr val="3C63AB"/>
                </a:solidFill>
              </a:rPr>
              <a:t>createState()</a:t>
            </a:r>
            <a:r>
              <a:rPr lang="es">
                <a:solidFill>
                  <a:srgbClr val="3C63AB"/>
                </a:solidFill>
              </a:rPr>
              <a:t>, es el método para crear State en StatefulWidget. Cuando se crea un nuevo StatefulWidget, createState se ejecutará inmediatamente y solo una vez.</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b="1" lang="es">
                <a:solidFill>
                  <a:srgbClr val="3C63AB"/>
                </a:solidFill>
              </a:rPr>
              <a:t>initState()</a:t>
            </a:r>
            <a:r>
              <a:rPr lang="es">
                <a:solidFill>
                  <a:srgbClr val="3C63AB"/>
                </a:solidFill>
              </a:rPr>
              <a:t>, Cuando el objeto se inserta en el árbol este método se ejecuta automáticamente, después del constructor de la clase. initState()se llama solo una vez , cuando el objeto de estado se crea.</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 </a:t>
            </a:r>
            <a:r>
              <a:rPr b="1" lang="es">
                <a:solidFill>
                  <a:srgbClr val="3C63AB"/>
                </a:solidFill>
              </a:rPr>
              <a:t>didChangeDependencies()</a:t>
            </a:r>
            <a:r>
              <a:rPr lang="es">
                <a:solidFill>
                  <a:srgbClr val="3C63AB"/>
                </a:solidFill>
              </a:rPr>
              <a:t>, este método se llama inmediatamente después de initState y cuando la dependencia del objeto State cambia a través de InheritedWidget.</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El </a:t>
            </a:r>
            <a:r>
              <a:rPr lang="es">
                <a:solidFill>
                  <a:srgbClr val="3C63AB"/>
                </a:solidFill>
              </a:rPr>
              <a:t>método</a:t>
            </a:r>
            <a:r>
              <a:rPr lang="es">
                <a:solidFill>
                  <a:srgbClr val="3C63AB"/>
                </a:solidFill>
              </a:rPr>
              <a:t> </a:t>
            </a:r>
            <a:r>
              <a:rPr b="1" lang="es">
                <a:solidFill>
                  <a:srgbClr val="3C63AB"/>
                </a:solidFill>
              </a:rPr>
              <a:t>build()</a:t>
            </a:r>
            <a:r>
              <a:rPr lang="es">
                <a:solidFill>
                  <a:srgbClr val="3C63AB"/>
                </a:solidFill>
              </a:rPr>
              <a:t> se llama siempre después del initState(), se utiliza cada vez que se reconstruye el widget.</a:t>
            </a:r>
            <a:endParaRPr>
              <a:solidFill>
                <a:srgbClr val="3C63AB"/>
              </a:solidFill>
            </a:endParaRPr>
          </a:p>
          <a:p>
            <a:pPr indent="0" lvl="0" marL="1371600" marR="0" rtl="0" algn="just">
              <a:lnSpc>
                <a:spcPct val="90000"/>
              </a:lnSpc>
              <a:spcBef>
                <a:spcPts val="900"/>
              </a:spcBef>
              <a:spcAft>
                <a:spcPts val="0"/>
              </a:spcAft>
              <a:buClr>
                <a:srgbClr val="000000"/>
              </a:buClr>
              <a:buSzPts val="1100"/>
              <a:buFont typeface="Arial"/>
              <a:buNone/>
            </a:pPr>
            <a:r>
              <a:t/>
            </a:r>
            <a:endParaRPr b="0" i="0" sz="10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ge9d8858381_0_16"/>
          <p:cNvSpPr txBox="1"/>
          <p:nvPr/>
        </p:nvSpPr>
        <p:spPr>
          <a:xfrm>
            <a:off x="719703" y="4115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Ciclo de vida</a:t>
            </a:r>
            <a:endParaRPr b="1" i="0" sz="3000" u="none" cap="none" strike="noStrike">
              <a:solidFill>
                <a:srgbClr val="E83464"/>
              </a:solidFill>
            </a:endParaRPr>
          </a:p>
        </p:txBody>
      </p:sp>
      <p:sp>
        <p:nvSpPr>
          <p:cNvPr id="217" name="Google Shape;217;ge9d8858381_0_16"/>
          <p:cNvSpPr txBox="1"/>
          <p:nvPr/>
        </p:nvSpPr>
        <p:spPr>
          <a:xfrm>
            <a:off x="609525" y="1729100"/>
            <a:ext cx="7543800" cy="30123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C63AB"/>
              </a:buClr>
              <a:buSzPts val="1500"/>
              <a:buChar char="●"/>
            </a:pPr>
            <a:r>
              <a:rPr b="1" lang="es" sz="1500">
                <a:solidFill>
                  <a:srgbClr val="3C63AB"/>
                </a:solidFill>
              </a:rPr>
              <a:t>didUpdateWidget()</a:t>
            </a:r>
            <a:r>
              <a:rPr lang="es" sz="1500">
                <a:solidFill>
                  <a:srgbClr val="3C63AB"/>
                </a:solidFill>
              </a:rPr>
              <a:t>,  este método se llama siempre que cambia la configuración del widget. Un caso típico es cuando un padre pasa alguna variable al widget children  a través del constructor.</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b="1" lang="es" sz="1500">
                <a:solidFill>
                  <a:srgbClr val="3C63AB"/>
                </a:solidFill>
              </a:rPr>
              <a:t>D</a:t>
            </a:r>
            <a:r>
              <a:rPr b="1" lang="es" sz="1500">
                <a:solidFill>
                  <a:srgbClr val="3C63AB"/>
                </a:solidFill>
              </a:rPr>
              <a:t>eactivate():</a:t>
            </a:r>
            <a:r>
              <a:rPr lang="es" sz="1500">
                <a:solidFill>
                  <a:srgbClr val="3C63AB"/>
                </a:solidFill>
              </a:rPr>
              <a:t> Este método se llama cuando el widget es removido del árbol de widgets, pero puede ser reinsertado antes de que finalicen los cambios del marco actual, cuando el estado se mueve de un punto a otro en un árbol.</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b="1" lang="es" sz="1500">
                <a:solidFill>
                  <a:srgbClr val="3C63AB"/>
                </a:solidFill>
              </a:rPr>
              <a:t>dispose()</a:t>
            </a:r>
            <a:r>
              <a:rPr lang="es" sz="1500">
                <a:solidFill>
                  <a:srgbClr val="3C63AB"/>
                </a:solidFill>
              </a:rPr>
              <a:t>, se usa para eliminar permanentemente del </a:t>
            </a:r>
            <a:r>
              <a:rPr lang="es" sz="1500">
                <a:solidFill>
                  <a:srgbClr val="3C63AB"/>
                </a:solidFill>
              </a:rPr>
              <a:t>árbol</a:t>
            </a:r>
            <a:r>
              <a:rPr lang="es" sz="1500">
                <a:solidFill>
                  <a:srgbClr val="3C63AB"/>
                </a:solidFill>
              </a:rPr>
              <a:t> de renderizado un state cuando no es necesario volver a mostrar la vista.</a:t>
            </a:r>
            <a:endParaRPr sz="1500">
              <a:solidFill>
                <a:srgbClr val="3C63AB"/>
              </a:solidFill>
            </a:endParaRPr>
          </a:p>
          <a:p>
            <a:pPr indent="0" lvl="0" marL="1371600" marR="0" rtl="0" algn="just">
              <a:lnSpc>
                <a:spcPct val="90000"/>
              </a:lnSpc>
              <a:spcBef>
                <a:spcPts val="900"/>
              </a:spcBef>
              <a:spcAft>
                <a:spcPts val="0"/>
              </a:spcAft>
              <a:buClr>
                <a:srgbClr val="000000"/>
              </a:buClr>
              <a:buSzPts val="1100"/>
              <a:buFont typeface="Arial"/>
              <a:buNone/>
            </a:pPr>
            <a:r>
              <a:t/>
            </a:r>
            <a:endParaRPr b="0" i="0" sz="11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