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oboto"/>
      <p:regular r:id="rId44"/>
      <p:bold r:id="rId45"/>
      <p:italic r:id="rId46"/>
      <p:boldItalic r:id="rId47"/>
    </p:embeddedFont>
    <p:embeddedFont>
      <p:font typeface="Roboto Mon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2" roundtripDataSignature="AMtx7mhIdZDOyCJicj90I1PuvXbFNflr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regular.fntdata"/><Relationship Id="rId43" Type="http://schemas.openxmlformats.org/officeDocument/2006/relationships/slide" Target="slides/slide38.xml"/><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ono-regular.fntdata"/><Relationship Id="rId47" Type="http://schemas.openxmlformats.org/officeDocument/2006/relationships/font" Target="fonts/Roboto-boldItalic.fntdata"/><Relationship Id="rId49" Type="http://schemas.openxmlformats.org/officeDocument/2006/relationships/font" Target="fonts/RobotoMon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ono-boldItalic.fntdata"/><Relationship Id="rId50" Type="http://schemas.openxmlformats.org/officeDocument/2006/relationships/font" Target="fonts/RobotoMono-italic.fntdata"/><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90e94eabd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User</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name;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email;</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User</a:t>
            </a:r>
            <a:r>
              <a:rPr lang="es" sz="1050">
                <a:solidFill>
                  <a:srgbClr val="D4D4D4"/>
                </a:solidFill>
                <a:highlight>
                  <a:srgbClr val="1E1E1E"/>
                </a:highlight>
                <a:latin typeface="Courier New"/>
                <a:ea typeface="Courier New"/>
                <a:cs typeface="Courier New"/>
                <a:sym typeface="Courier New"/>
              </a:rPr>
              <a:t>(</a:t>
            </a:r>
            <a:r>
              <a:rPr lang="es" sz="1050">
                <a:solidFill>
                  <a:srgbClr val="569CD6"/>
                </a:solidFill>
                <a:highlight>
                  <a:srgbClr val="1E1E1E"/>
                </a:highlight>
                <a:latin typeface="Courier New"/>
                <a:ea typeface="Courier New"/>
                <a:cs typeface="Courier New"/>
                <a:sym typeface="Courier New"/>
              </a:rPr>
              <a:t>this</a:t>
            </a:r>
            <a:r>
              <a:rPr lang="es" sz="1050">
                <a:solidFill>
                  <a:srgbClr val="D4D4D4"/>
                </a:solidFill>
                <a:highlight>
                  <a:srgbClr val="1E1E1E"/>
                </a:highlight>
                <a:latin typeface="Courier New"/>
                <a:ea typeface="Courier New"/>
                <a:cs typeface="Courier New"/>
                <a:sym typeface="Courier New"/>
              </a:rPr>
              <a:t>.name, </a:t>
            </a:r>
            <a:r>
              <a:rPr lang="es" sz="1050">
                <a:solidFill>
                  <a:srgbClr val="569CD6"/>
                </a:solidFill>
                <a:highlight>
                  <a:srgbClr val="1E1E1E"/>
                </a:highlight>
                <a:latin typeface="Courier New"/>
                <a:ea typeface="Courier New"/>
                <a:cs typeface="Courier New"/>
                <a:sym typeface="Courier New"/>
              </a:rPr>
              <a:t>this</a:t>
            </a:r>
            <a:r>
              <a:rPr lang="es" sz="1050">
                <a:solidFill>
                  <a:srgbClr val="D4D4D4"/>
                </a:solidFill>
                <a:highlight>
                  <a:srgbClr val="1E1E1E"/>
                </a:highlight>
                <a:latin typeface="Courier New"/>
                <a:ea typeface="Courier New"/>
                <a:cs typeface="Courier New"/>
                <a:sym typeface="Courier New"/>
              </a:rPr>
              <a:t>.email);</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User</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fromJson</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Map</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dynamic</a:t>
            </a:r>
            <a:r>
              <a:rPr lang="es" sz="1050">
                <a:solidFill>
                  <a:srgbClr val="D4D4D4"/>
                </a:solidFill>
                <a:highlight>
                  <a:srgbClr val="1E1E1E"/>
                </a:highlight>
                <a:latin typeface="Courier New"/>
                <a:ea typeface="Courier New"/>
                <a:cs typeface="Courier New"/>
                <a:sym typeface="Courier New"/>
              </a:rPr>
              <a:t>&gt; json)</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name = json[</a:t>
            </a:r>
            <a:r>
              <a:rPr lang="es" sz="1050">
                <a:solidFill>
                  <a:srgbClr val="CE9178"/>
                </a:solidFill>
                <a:highlight>
                  <a:srgbClr val="1E1E1E"/>
                </a:highlight>
                <a:latin typeface="Courier New"/>
                <a:ea typeface="Courier New"/>
                <a:cs typeface="Courier New"/>
                <a:sym typeface="Courier New"/>
              </a:rPr>
              <a:t>'name'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email = json[</a:t>
            </a:r>
            <a:r>
              <a:rPr lang="es" sz="1050">
                <a:solidFill>
                  <a:srgbClr val="CE9178"/>
                </a:solidFill>
                <a:highlight>
                  <a:srgbClr val="1E1E1E"/>
                </a:highlight>
                <a:latin typeface="Courier New"/>
                <a:ea typeface="Courier New"/>
                <a:cs typeface="Courier New"/>
                <a:sym typeface="Courier New"/>
              </a:rPr>
              <a:t>'email'</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Map</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dynamic</a:t>
            </a:r>
            <a:r>
              <a:rPr lang="es" sz="1050">
                <a:solidFill>
                  <a:srgbClr val="D4D4D4"/>
                </a:solidFill>
                <a:highlight>
                  <a:srgbClr val="1E1E1E"/>
                </a:highlight>
                <a:latin typeface="Courier New"/>
                <a:ea typeface="Courier New"/>
                <a:cs typeface="Courier New"/>
                <a:sym typeface="Courier New"/>
              </a:rPr>
              <a:t>&gt; </a:t>
            </a:r>
            <a:r>
              <a:rPr lang="es" sz="1050">
                <a:solidFill>
                  <a:srgbClr val="DCDCAA"/>
                </a:solidFill>
                <a:highlight>
                  <a:srgbClr val="1E1E1E"/>
                </a:highlight>
                <a:latin typeface="Courier New"/>
                <a:ea typeface="Courier New"/>
                <a:cs typeface="Courier New"/>
                <a:sym typeface="Courier New"/>
              </a:rPr>
              <a:t>toJson</a:t>
            </a:r>
            <a:r>
              <a:rPr lang="es" sz="1050">
                <a:solidFill>
                  <a:srgbClr val="D4D4D4"/>
                </a:solidFill>
                <a:highlight>
                  <a:srgbClr val="1E1E1E"/>
                </a:highlight>
                <a:latin typeface="Courier New"/>
                <a:ea typeface="Courier New"/>
                <a:cs typeface="Courier New"/>
                <a:sym typeface="Courier New"/>
              </a:rPr>
              <a:t>() =&gt;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'name'</a:t>
            </a:r>
            <a:r>
              <a:rPr lang="es" sz="1050">
                <a:solidFill>
                  <a:srgbClr val="D4D4D4"/>
                </a:solidFill>
                <a:highlight>
                  <a:srgbClr val="1E1E1E"/>
                </a:highlight>
                <a:latin typeface="Courier New"/>
                <a:ea typeface="Courier New"/>
                <a:cs typeface="Courier New"/>
                <a:sym typeface="Courier New"/>
              </a:rPr>
              <a:t>: name,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'email'</a:t>
            </a:r>
            <a:r>
              <a:rPr lang="es" sz="1050">
                <a:solidFill>
                  <a:srgbClr val="D4D4D4"/>
                </a:solidFill>
                <a:highlight>
                  <a:srgbClr val="1E1E1E"/>
                </a:highlight>
                <a:latin typeface="Courier New"/>
                <a:ea typeface="Courier New"/>
                <a:cs typeface="Courier New"/>
                <a:sym typeface="Courier New"/>
              </a:rPr>
              <a:t>: email,</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198" name="Google Shape;198;ge90e94eabd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c8e3d99fe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ec8e3d99fe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c8e3d99f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gec8e3d99fe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4de8ef42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gf4de8ef42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c8e3d99fe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ec8e3d99fe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c8e3d99fe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dependencies: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http: &lt;latest_version&gt;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28" name="Google Shape;228;gec8e3d99fe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c8e3d99fe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Future</a:t>
            </a:r>
            <a:r>
              <a:rPr lang="es" sz="1050">
                <a:solidFill>
                  <a:srgbClr val="D4D4D4"/>
                </a:solidFill>
                <a:highlight>
                  <a:srgbClr val="1E1E1E"/>
                </a:highlight>
                <a:latin typeface="Courier New"/>
                <a:ea typeface="Courier New"/>
                <a:cs typeface="Courier New"/>
                <a:sym typeface="Courier New"/>
              </a:rPr>
              <a:t>&lt;http.</a:t>
            </a:r>
            <a:r>
              <a:rPr lang="es" sz="1050">
                <a:solidFill>
                  <a:srgbClr val="4EC9B0"/>
                </a:solidFill>
                <a:highlight>
                  <a:srgbClr val="1E1E1E"/>
                </a:highlight>
                <a:latin typeface="Courier New"/>
                <a:ea typeface="Courier New"/>
                <a:cs typeface="Courier New"/>
                <a:sym typeface="Courier New"/>
              </a:rPr>
              <a:t>Response</a:t>
            </a:r>
            <a:r>
              <a:rPr lang="es" sz="1050">
                <a:solidFill>
                  <a:srgbClr val="D4D4D4"/>
                </a:solidFill>
                <a:highlight>
                  <a:srgbClr val="1E1E1E"/>
                </a:highlight>
                <a:latin typeface="Courier New"/>
                <a:ea typeface="Courier New"/>
                <a:cs typeface="Courier New"/>
                <a:sym typeface="Courier New"/>
              </a:rPr>
              <a:t>&gt; </a:t>
            </a:r>
            <a:r>
              <a:rPr lang="es" sz="1050">
                <a:solidFill>
                  <a:srgbClr val="DCDCAA"/>
                </a:solidFill>
                <a:highlight>
                  <a:srgbClr val="1E1E1E"/>
                </a:highlight>
                <a:latin typeface="Courier New"/>
                <a:ea typeface="Courier New"/>
                <a:cs typeface="Courier New"/>
                <a:sym typeface="Courier New"/>
              </a:rPr>
              <a:t>fetchPost</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http.</a:t>
            </a:r>
            <a:r>
              <a:rPr lang="es" sz="1050">
                <a:solidFill>
                  <a:srgbClr val="569CD6"/>
                </a:solidFill>
                <a:highlight>
                  <a:srgbClr val="1E1E1E"/>
                </a:highlight>
                <a:latin typeface="Courier New"/>
                <a:ea typeface="Courier New"/>
                <a:cs typeface="Courier New"/>
                <a:sym typeface="Courier New"/>
              </a:rPr>
              <a:t>get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'https://jsonplaceholder.typicode.com/posts/1'</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35" name="Google Shape;235;gec8e3d99fe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c8e3d99fe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gec8e3d99fe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c8e3d99fe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int</a:t>
            </a:r>
            <a:r>
              <a:rPr lang="es" sz="1050">
                <a:solidFill>
                  <a:srgbClr val="D4D4D4"/>
                </a:solidFill>
                <a:highlight>
                  <a:srgbClr val="1E1E1E"/>
                </a:highlight>
                <a:latin typeface="Courier New"/>
                <a:ea typeface="Courier New"/>
                <a:cs typeface="Courier New"/>
                <a:sym typeface="Courier New"/>
              </a:rPr>
              <a:t> userId;</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int</a:t>
            </a:r>
            <a:r>
              <a:rPr lang="es" sz="1050">
                <a:solidFill>
                  <a:srgbClr val="D4D4D4"/>
                </a:solidFill>
                <a:highlight>
                  <a:srgbClr val="1E1E1E"/>
                </a:highlight>
                <a:latin typeface="Courier New"/>
                <a:ea typeface="Courier New"/>
                <a:cs typeface="Courier New"/>
                <a:sym typeface="Courier New"/>
              </a:rPr>
              <a:t> id;</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title;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body;</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a:t>
            </a:r>
            <a:r>
              <a:rPr lang="es" sz="1050">
                <a:solidFill>
                  <a:srgbClr val="569CD6"/>
                </a:solidFill>
                <a:highlight>
                  <a:srgbClr val="1E1E1E"/>
                </a:highlight>
                <a:latin typeface="Courier New"/>
                <a:ea typeface="Courier New"/>
                <a:cs typeface="Courier New"/>
                <a:sym typeface="Courier New"/>
              </a:rPr>
              <a:t>this</a:t>
            </a:r>
            <a:r>
              <a:rPr lang="es" sz="1050">
                <a:solidFill>
                  <a:srgbClr val="D4D4D4"/>
                </a:solidFill>
                <a:highlight>
                  <a:srgbClr val="1E1E1E"/>
                </a:highlight>
                <a:latin typeface="Courier New"/>
                <a:ea typeface="Courier New"/>
                <a:cs typeface="Courier New"/>
                <a:sym typeface="Courier New"/>
              </a:rPr>
              <a:t>.userId, </a:t>
            </a:r>
            <a:r>
              <a:rPr lang="es" sz="1050">
                <a:solidFill>
                  <a:srgbClr val="569CD6"/>
                </a:solidFill>
                <a:highlight>
                  <a:srgbClr val="1E1E1E"/>
                </a:highlight>
                <a:latin typeface="Courier New"/>
                <a:ea typeface="Courier New"/>
                <a:cs typeface="Courier New"/>
                <a:sym typeface="Courier New"/>
              </a:rPr>
              <a:t>this</a:t>
            </a:r>
            <a:r>
              <a:rPr lang="es" sz="1050">
                <a:solidFill>
                  <a:srgbClr val="D4D4D4"/>
                </a:solidFill>
                <a:highlight>
                  <a:srgbClr val="1E1E1E"/>
                </a:highlight>
                <a:latin typeface="Courier New"/>
                <a:ea typeface="Courier New"/>
                <a:cs typeface="Courier New"/>
                <a:sym typeface="Courier New"/>
              </a:rPr>
              <a:t>.id, </a:t>
            </a:r>
            <a:r>
              <a:rPr lang="es" sz="1050">
                <a:solidFill>
                  <a:srgbClr val="569CD6"/>
                </a:solidFill>
                <a:highlight>
                  <a:srgbClr val="1E1E1E"/>
                </a:highlight>
                <a:latin typeface="Courier New"/>
                <a:ea typeface="Courier New"/>
                <a:cs typeface="Courier New"/>
                <a:sym typeface="Courier New"/>
              </a:rPr>
              <a:t>this</a:t>
            </a:r>
            <a:r>
              <a:rPr lang="es" sz="1050">
                <a:solidFill>
                  <a:srgbClr val="D4D4D4"/>
                </a:solidFill>
                <a:highlight>
                  <a:srgbClr val="1E1E1E"/>
                </a:highlight>
                <a:latin typeface="Courier New"/>
                <a:ea typeface="Courier New"/>
                <a:cs typeface="Courier New"/>
                <a:sym typeface="Courier New"/>
              </a:rPr>
              <a:t>.title, </a:t>
            </a:r>
            <a:r>
              <a:rPr lang="es" sz="1050">
                <a:solidFill>
                  <a:srgbClr val="569CD6"/>
                </a:solidFill>
                <a:highlight>
                  <a:srgbClr val="1E1E1E"/>
                </a:highlight>
                <a:latin typeface="Courier New"/>
                <a:ea typeface="Courier New"/>
                <a:cs typeface="Courier New"/>
                <a:sym typeface="Courier New"/>
              </a:rPr>
              <a:t>this</a:t>
            </a:r>
            <a:r>
              <a:rPr lang="es" sz="1050">
                <a:solidFill>
                  <a:srgbClr val="D4D4D4"/>
                </a:solidFill>
                <a:highlight>
                  <a:srgbClr val="1E1E1E"/>
                </a:highlight>
                <a:latin typeface="Courier New"/>
                <a:ea typeface="Courier New"/>
                <a:cs typeface="Courier New"/>
                <a:sym typeface="Courier New"/>
              </a:rPr>
              <a:t>.body});</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factory</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fromJson</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Map</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dynamic</a:t>
            </a:r>
            <a:r>
              <a:rPr lang="es" sz="1050">
                <a:solidFill>
                  <a:srgbClr val="D4D4D4"/>
                </a:solidFill>
                <a:highlight>
                  <a:srgbClr val="1E1E1E"/>
                </a:highlight>
                <a:latin typeface="Courier New"/>
                <a:ea typeface="Courier New"/>
                <a:cs typeface="Courier New"/>
                <a:sym typeface="Courier New"/>
              </a:rPr>
              <a:t>&gt; json)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userId; json[</a:t>
            </a:r>
            <a:r>
              <a:rPr lang="es" sz="1050">
                <a:solidFill>
                  <a:srgbClr val="CE9178"/>
                </a:solidFill>
                <a:highlight>
                  <a:srgbClr val="1E1E1E"/>
                </a:highlight>
                <a:latin typeface="Courier New"/>
                <a:ea typeface="Courier New"/>
                <a:cs typeface="Courier New"/>
                <a:sym typeface="Courier New"/>
              </a:rPr>
              <a:t>'userId'</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id: json[</a:t>
            </a:r>
            <a:r>
              <a:rPr lang="es" sz="1050">
                <a:solidFill>
                  <a:srgbClr val="CE9178"/>
                </a:solidFill>
                <a:highlight>
                  <a:srgbClr val="1E1E1E"/>
                </a:highlight>
                <a:latin typeface="Courier New"/>
                <a:ea typeface="Courier New"/>
                <a:cs typeface="Courier New"/>
                <a:sym typeface="Courier New"/>
              </a:rPr>
              <a:t>'id'</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title: json[</a:t>
            </a:r>
            <a:r>
              <a:rPr lang="es" sz="1050">
                <a:solidFill>
                  <a:srgbClr val="CE9178"/>
                </a:solidFill>
                <a:highlight>
                  <a:srgbClr val="1E1E1E"/>
                </a:highlight>
                <a:latin typeface="Courier New"/>
                <a:ea typeface="Courier New"/>
                <a:cs typeface="Courier New"/>
                <a:sym typeface="Courier New"/>
              </a:rPr>
              <a:t>'title'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body: json[</a:t>
            </a:r>
            <a:r>
              <a:rPr lang="es" sz="1050">
                <a:solidFill>
                  <a:srgbClr val="CE9178"/>
                </a:solidFill>
                <a:highlight>
                  <a:srgbClr val="1E1E1E"/>
                </a:highlight>
                <a:latin typeface="Courier New"/>
                <a:ea typeface="Courier New"/>
                <a:cs typeface="Courier New"/>
                <a:sym typeface="Courier New"/>
              </a:rPr>
              <a:t>'body'</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48" name="Google Shape;248;gec8e3d99fe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c8e3d99fe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gec8e3d99fe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c8e3d99fe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Future</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&gt; </a:t>
            </a:r>
            <a:r>
              <a:rPr lang="es" sz="1050">
                <a:solidFill>
                  <a:srgbClr val="DCDCAA"/>
                </a:solidFill>
                <a:highlight>
                  <a:srgbClr val="1E1E1E"/>
                </a:highlight>
                <a:latin typeface="Courier New"/>
                <a:ea typeface="Courier New"/>
                <a:cs typeface="Courier New"/>
                <a:sym typeface="Courier New"/>
              </a:rPr>
              <a:t>fetchPost</a:t>
            </a: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async</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response = </a:t>
            </a:r>
            <a:r>
              <a:rPr lang="es" sz="1050">
                <a:solidFill>
                  <a:srgbClr val="C586C0"/>
                </a:solidFill>
                <a:highlight>
                  <a:srgbClr val="1E1E1E"/>
                </a:highlight>
                <a:latin typeface="Courier New"/>
                <a:ea typeface="Courier New"/>
                <a:cs typeface="Courier New"/>
                <a:sym typeface="Courier New"/>
              </a:rPr>
              <a:t>await</a:t>
            </a:r>
            <a:r>
              <a:rPr lang="es" sz="1050">
                <a:solidFill>
                  <a:srgbClr val="D4D4D4"/>
                </a:solidFill>
                <a:highlight>
                  <a:srgbClr val="1E1E1E"/>
                </a:highlight>
                <a:latin typeface="Courier New"/>
                <a:ea typeface="Courier New"/>
                <a:cs typeface="Courier New"/>
                <a:sym typeface="Courier New"/>
              </a:rPr>
              <a:t> http.</a:t>
            </a:r>
            <a:r>
              <a:rPr lang="es" sz="1050">
                <a:solidFill>
                  <a:srgbClr val="569CD6"/>
                </a:solidFill>
                <a:highlight>
                  <a:srgbClr val="1E1E1E"/>
                </a:highlight>
                <a:latin typeface="Courier New"/>
                <a:ea typeface="Courier New"/>
                <a:cs typeface="Courier New"/>
                <a:sym typeface="Courier New"/>
              </a:rPr>
              <a:t>get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'https://jsonplaceholder.typicode.com/posts/1'</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(response.statusCode == </a:t>
            </a:r>
            <a:r>
              <a:rPr lang="es" sz="1050">
                <a:solidFill>
                  <a:srgbClr val="B5CEA8"/>
                </a:solidFill>
                <a:highlight>
                  <a:srgbClr val="1E1E1E"/>
                </a:highlight>
                <a:latin typeface="Courier New"/>
                <a:ea typeface="Courier New"/>
                <a:cs typeface="Courier New"/>
                <a:sym typeface="Courier New"/>
              </a:rPr>
              <a:t>200</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Si el servidor devuelve una respuesta OK, parseamos el JSON</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fromJson</a:t>
            </a:r>
            <a:r>
              <a:rPr lang="es" sz="1050">
                <a:solidFill>
                  <a:srgbClr val="D4D4D4"/>
                </a:solidFill>
                <a:highlight>
                  <a:srgbClr val="1E1E1E"/>
                </a:highlight>
                <a:latin typeface="Courier New"/>
                <a:ea typeface="Courier New"/>
                <a:cs typeface="Courier New"/>
                <a:sym typeface="Courier New"/>
              </a:rPr>
              <a:t>(json.</a:t>
            </a:r>
            <a:r>
              <a:rPr lang="es" sz="1050">
                <a:solidFill>
                  <a:srgbClr val="DCDCAA"/>
                </a:solidFill>
                <a:highlight>
                  <a:srgbClr val="1E1E1E"/>
                </a:highlight>
                <a:latin typeface="Courier New"/>
                <a:ea typeface="Courier New"/>
                <a:cs typeface="Courier New"/>
                <a:sym typeface="Courier New"/>
              </a:rPr>
              <a:t>decode</a:t>
            </a:r>
            <a:r>
              <a:rPr lang="es" sz="1050">
                <a:solidFill>
                  <a:srgbClr val="D4D4D4"/>
                </a:solidFill>
                <a:highlight>
                  <a:srgbClr val="1E1E1E"/>
                </a:highlight>
                <a:latin typeface="Courier New"/>
                <a:ea typeface="Courier New"/>
                <a:cs typeface="Courier New"/>
                <a:sym typeface="Courier New"/>
              </a:rPr>
              <a:t>(response.body));</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else</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Si esta respuesta no fue OK, lanza un error.</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throw</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Exception</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'Failed to load post'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61" name="Google Shape;261;gec8e3d99fe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c8e3d99fe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gec8e3d99fe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c8e3d99fe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FutureBuilder</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future: </a:t>
            </a:r>
            <a:r>
              <a:rPr lang="es" sz="1050">
                <a:solidFill>
                  <a:srgbClr val="DCDCAA"/>
                </a:solidFill>
                <a:highlight>
                  <a:srgbClr val="1E1E1E"/>
                </a:highlight>
                <a:latin typeface="Courier New"/>
                <a:ea typeface="Courier New"/>
                <a:cs typeface="Courier New"/>
                <a:sym typeface="Courier New"/>
              </a:rPr>
              <a:t>fetchPost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builder: (context, snapshot)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(snapshot.hasData)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(snapshot.data.title);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a:t>
            </a:r>
            <a:r>
              <a:rPr lang="es" sz="1050">
                <a:solidFill>
                  <a:srgbClr val="C586C0"/>
                </a:solidFill>
                <a:highlight>
                  <a:srgbClr val="1E1E1E"/>
                </a:highlight>
                <a:latin typeface="Courier New"/>
                <a:ea typeface="Courier New"/>
                <a:cs typeface="Courier New"/>
                <a:sym typeface="Courier New"/>
              </a:rPr>
              <a:t>else</a:t>
            </a: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(snapshot.hasError)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a:t>
            </a:r>
            <a:r>
              <a:rPr lang="es" sz="1050">
                <a:solidFill>
                  <a:srgbClr val="9CDCFE"/>
                </a:solidFill>
                <a:highlight>
                  <a:srgbClr val="1E1E1E"/>
                </a:highlight>
                <a:latin typeface="Courier New"/>
                <a:ea typeface="Courier New"/>
                <a:cs typeface="Courier New"/>
                <a:sym typeface="Courier New"/>
              </a:rPr>
              <a:t>snapshot.error</a:t>
            </a:r>
            <a:r>
              <a:rPr lang="es" sz="1050">
                <a:solidFill>
                  <a:srgbClr val="CE9178"/>
                </a:solidFill>
                <a:highlight>
                  <a:srgbClr val="1E1E1E"/>
                </a:highlight>
                <a:latin typeface="Courier New"/>
                <a:ea typeface="Courier New"/>
                <a:cs typeface="Courier New"/>
                <a:sym typeface="Courier New"/>
              </a:rPr>
              <a: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Por defecto, muestra un loading spinner</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CircularProgressIndicator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74" name="Google Shape;274;gec8e3d99fe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c8e3d99fe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gec8e3d99fe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c8e3d99fe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MyApp</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extends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StatelessWidget</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Future</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&gt; post;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MyApp</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Key</a:t>
            </a:r>
            <a:r>
              <a:rPr lang="es" sz="1050">
                <a:solidFill>
                  <a:srgbClr val="D4D4D4"/>
                </a:solidFill>
                <a:highlight>
                  <a:srgbClr val="1E1E1E"/>
                </a:highlight>
                <a:latin typeface="Courier New"/>
                <a:ea typeface="Courier New"/>
                <a:cs typeface="Courier New"/>
                <a:sym typeface="Courier New"/>
              </a:rPr>
              <a:t> key, </a:t>
            </a:r>
            <a:r>
              <a:rPr lang="es" sz="1050">
                <a:solidFill>
                  <a:srgbClr val="569CD6"/>
                </a:solidFill>
                <a:highlight>
                  <a:srgbClr val="1E1E1E"/>
                </a:highlight>
                <a:latin typeface="Courier New"/>
                <a:ea typeface="Courier New"/>
                <a:cs typeface="Courier New"/>
                <a:sym typeface="Courier New"/>
              </a:rPr>
              <a:t>this</a:t>
            </a:r>
            <a:r>
              <a:rPr lang="es" sz="1050">
                <a:solidFill>
                  <a:srgbClr val="D4D4D4"/>
                </a:solidFill>
                <a:highlight>
                  <a:srgbClr val="1E1E1E"/>
                </a:highlight>
                <a:latin typeface="Courier New"/>
                <a:ea typeface="Courier New"/>
                <a:cs typeface="Courier New"/>
                <a:sym typeface="Courier New"/>
              </a:rPr>
              <a:t>.post}) : </a:t>
            </a:r>
            <a:r>
              <a:rPr lang="es" sz="1050">
                <a:solidFill>
                  <a:srgbClr val="569CD6"/>
                </a:solidFill>
                <a:highlight>
                  <a:srgbClr val="1E1E1E"/>
                </a:highlight>
                <a:latin typeface="Courier New"/>
                <a:ea typeface="Courier New"/>
                <a:cs typeface="Courier New"/>
                <a:sym typeface="Courier New"/>
              </a:rPr>
              <a:t>super</a:t>
            </a:r>
            <a:r>
              <a:rPr lang="es" sz="1050">
                <a:solidFill>
                  <a:srgbClr val="D4D4D4"/>
                </a:solidFill>
                <a:highlight>
                  <a:srgbClr val="1E1E1E"/>
                </a:highlight>
                <a:latin typeface="Courier New"/>
                <a:ea typeface="Courier New"/>
                <a:cs typeface="Courier New"/>
                <a:sym typeface="Courier New"/>
              </a:rPr>
              <a:t>(key: key);</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87" name="Google Shape;287;gec8e3d99fe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c8e3d99fe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_MyAppState</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extends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State</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MyApp</a:t>
            </a:r>
            <a:r>
              <a:rPr lang="es" sz="1050">
                <a:solidFill>
                  <a:srgbClr val="D4D4D4"/>
                </a:solidFill>
                <a:highlight>
                  <a:srgbClr val="1E1E1E"/>
                </a:highlight>
                <a:latin typeface="Courier New"/>
                <a:ea typeface="Courier New"/>
                <a:cs typeface="Courier New"/>
                <a:sym typeface="Courier New"/>
              </a:rPr>
              <a:t>&gt;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Future</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&gt; post;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@override</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void</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initState</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super</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initState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post = </a:t>
            </a:r>
            <a:r>
              <a:rPr lang="es" sz="1050">
                <a:solidFill>
                  <a:srgbClr val="DCDCAA"/>
                </a:solidFill>
                <a:highlight>
                  <a:srgbClr val="1E1E1E"/>
                </a:highlight>
                <a:latin typeface="Courier New"/>
                <a:ea typeface="Courier New"/>
                <a:cs typeface="Courier New"/>
                <a:sym typeface="Courier New"/>
              </a:rPr>
              <a:t>fetchPost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294" name="Google Shape;294;gec8e3d99fe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c8e3d99fe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import</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'dart:async'</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import</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'dart:convert'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import</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'package:flutter/material.dart'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import</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'package:http/http.dart'</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as</a:t>
            </a:r>
            <a:r>
              <a:rPr lang="es" sz="1050">
                <a:solidFill>
                  <a:srgbClr val="D4D4D4"/>
                </a:solidFill>
                <a:highlight>
                  <a:srgbClr val="1E1E1E"/>
                </a:highlight>
                <a:latin typeface="Courier New"/>
                <a:ea typeface="Courier New"/>
                <a:cs typeface="Courier New"/>
                <a:sym typeface="Courier New"/>
              </a:rPr>
              <a:t> http;</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Future</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&gt; </a:t>
            </a:r>
            <a:r>
              <a:rPr lang="es" sz="1050">
                <a:solidFill>
                  <a:srgbClr val="DCDCAA"/>
                </a:solidFill>
                <a:highlight>
                  <a:srgbClr val="1E1E1E"/>
                </a:highlight>
                <a:latin typeface="Courier New"/>
                <a:ea typeface="Courier New"/>
                <a:cs typeface="Courier New"/>
                <a:sym typeface="Courier New"/>
              </a:rPr>
              <a:t>fetchPost</a:t>
            </a: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async</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response = </a:t>
            </a:r>
            <a:r>
              <a:rPr lang="es" sz="1050">
                <a:solidFill>
                  <a:srgbClr val="C586C0"/>
                </a:solidFill>
                <a:highlight>
                  <a:srgbClr val="1E1E1E"/>
                </a:highlight>
                <a:latin typeface="Courier New"/>
                <a:ea typeface="Courier New"/>
                <a:cs typeface="Courier New"/>
                <a:sym typeface="Courier New"/>
              </a:rPr>
              <a:t>await</a:t>
            </a:r>
            <a:r>
              <a:rPr lang="es" sz="1050">
                <a:solidFill>
                  <a:srgbClr val="D4D4D4"/>
                </a:solidFill>
                <a:highlight>
                  <a:srgbClr val="1E1E1E"/>
                </a:highlight>
                <a:latin typeface="Courier New"/>
                <a:ea typeface="Courier New"/>
                <a:cs typeface="Courier New"/>
                <a:sym typeface="Courier New"/>
              </a:rPr>
              <a:t> http.</a:t>
            </a:r>
            <a:r>
              <a:rPr lang="es" sz="1050">
                <a:solidFill>
                  <a:srgbClr val="569CD6"/>
                </a:solidFill>
                <a:highlight>
                  <a:srgbClr val="1E1E1E"/>
                </a:highlight>
                <a:latin typeface="Courier New"/>
                <a:ea typeface="Courier New"/>
                <a:cs typeface="Courier New"/>
                <a:sym typeface="Courier New"/>
              </a:rPr>
              <a:t>get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'https://jsonplaceholder.typicode.com/posts/1'</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(response.statusCode == </a:t>
            </a:r>
            <a:r>
              <a:rPr lang="es" sz="1050">
                <a:solidFill>
                  <a:srgbClr val="B5CEA8"/>
                </a:solidFill>
                <a:highlight>
                  <a:srgbClr val="1E1E1E"/>
                </a:highlight>
                <a:latin typeface="Courier New"/>
                <a:ea typeface="Courier New"/>
                <a:cs typeface="Courier New"/>
                <a:sym typeface="Courier New"/>
              </a:rPr>
              <a:t>200</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Si el servidor devuelve una respuesta OK, parseamos el JSON</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fromJson</a:t>
            </a:r>
            <a:r>
              <a:rPr lang="es" sz="1050">
                <a:solidFill>
                  <a:srgbClr val="D4D4D4"/>
                </a:solidFill>
                <a:highlight>
                  <a:srgbClr val="1E1E1E"/>
                </a:highlight>
                <a:latin typeface="Courier New"/>
                <a:ea typeface="Courier New"/>
                <a:cs typeface="Courier New"/>
                <a:sym typeface="Courier New"/>
              </a:rPr>
              <a:t>(json.</a:t>
            </a:r>
            <a:r>
              <a:rPr lang="es" sz="1050">
                <a:solidFill>
                  <a:srgbClr val="DCDCAA"/>
                </a:solidFill>
                <a:highlight>
                  <a:srgbClr val="1E1E1E"/>
                </a:highlight>
                <a:latin typeface="Courier New"/>
                <a:ea typeface="Courier New"/>
                <a:cs typeface="Courier New"/>
                <a:sym typeface="Courier New"/>
              </a:rPr>
              <a:t>decode</a:t>
            </a:r>
            <a:r>
              <a:rPr lang="es" sz="1050">
                <a:solidFill>
                  <a:srgbClr val="D4D4D4"/>
                </a:solidFill>
                <a:highlight>
                  <a:srgbClr val="1E1E1E"/>
                </a:highlight>
                <a:latin typeface="Courier New"/>
                <a:ea typeface="Courier New"/>
                <a:cs typeface="Courier New"/>
                <a:sym typeface="Courier New"/>
              </a:rPr>
              <a:t>(response.body));</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else</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Si esta respuesta no fue OK, lanza un error.</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throw</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Exception</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'Failed to load post'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int</a:t>
            </a:r>
            <a:r>
              <a:rPr lang="es" sz="1050">
                <a:solidFill>
                  <a:srgbClr val="D4D4D4"/>
                </a:solidFill>
                <a:highlight>
                  <a:srgbClr val="1E1E1E"/>
                </a:highlight>
                <a:latin typeface="Courier New"/>
                <a:ea typeface="Courier New"/>
                <a:cs typeface="Courier New"/>
                <a:sym typeface="Courier New"/>
              </a:rPr>
              <a:t> userId;</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int</a:t>
            </a:r>
            <a:r>
              <a:rPr lang="es" sz="1050">
                <a:solidFill>
                  <a:srgbClr val="D4D4D4"/>
                </a:solidFill>
                <a:highlight>
                  <a:srgbClr val="1E1E1E"/>
                </a:highlight>
                <a:latin typeface="Courier New"/>
                <a:ea typeface="Courier New"/>
                <a:cs typeface="Courier New"/>
                <a:sym typeface="Courier New"/>
              </a:rPr>
              <a:t> id;</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title;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body;</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a:t>
            </a:r>
            <a:r>
              <a:rPr lang="es" sz="1050">
                <a:solidFill>
                  <a:srgbClr val="569CD6"/>
                </a:solidFill>
                <a:highlight>
                  <a:srgbClr val="1E1E1E"/>
                </a:highlight>
                <a:latin typeface="Courier New"/>
                <a:ea typeface="Courier New"/>
                <a:cs typeface="Courier New"/>
                <a:sym typeface="Courier New"/>
              </a:rPr>
              <a:t>this</a:t>
            </a:r>
            <a:r>
              <a:rPr lang="es" sz="1050">
                <a:solidFill>
                  <a:srgbClr val="D4D4D4"/>
                </a:solidFill>
                <a:highlight>
                  <a:srgbClr val="1E1E1E"/>
                </a:highlight>
                <a:latin typeface="Courier New"/>
                <a:ea typeface="Courier New"/>
                <a:cs typeface="Courier New"/>
                <a:sym typeface="Courier New"/>
              </a:rPr>
              <a:t>.userId, </a:t>
            </a:r>
            <a:r>
              <a:rPr lang="es" sz="1050">
                <a:solidFill>
                  <a:srgbClr val="569CD6"/>
                </a:solidFill>
                <a:highlight>
                  <a:srgbClr val="1E1E1E"/>
                </a:highlight>
                <a:latin typeface="Courier New"/>
                <a:ea typeface="Courier New"/>
                <a:cs typeface="Courier New"/>
                <a:sym typeface="Courier New"/>
              </a:rPr>
              <a:t>this</a:t>
            </a:r>
            <a:r>
              <a:rPr lang="es" sz="1050">
                <a:solidFill>
                  <a:srgbClr val="D4D4D4"/>
                </a:solidFill>
                <a:highlight>
                  <a:srgbClr val="1E1E1E"/>
                </a:highlight>
                <a:latin typeface="Courier New"/>
                <a:ea typeface="Courier New"/>
                <a:cs typeface="Courier New"/>
                <a:sym typeface="Courier New"/>
              </a:rPr>
              <a:t>.id, </a:t>
            </a:r>
            <a:r>
              <a:rPr lang="es" sz="1050">
                <a:solidFill>
                  <a:srgbClr val="569CD6"/>
                </a:solidFill>
                <a:highlight>
                  <a:srgbClr val="1E1E1E"/>
                </a:highlight>
                <a:latin typeface="Courier New"/>
                <a:ea typeface="Courier New"/>
                <a:cs typeface="Courier New"/>
                <a:sym typeface="Courier New"/>
              </a:rPr>
              <a:t>this</a:t>
            </a:r>
            <a:r>
              <a:rPr lang="es" sz="1050">
                <a:solidFill>
                  <a:srgbClr val="D4D4D4"/>
                </a:solidFill>
                <a:highlight>
                  <a:srgbClr val="1E1E1E"/>
                </a:highlight>
                <a:latin typeface="Courier New"/>
                <a:ea typeface="Courier New"/>
                <a:cs typeface="Courier New"/>
                <a:sym typeface="Courier New"/>
              </a:rPr>
              <a:t>.title, </a:t>
            </a:r>
            <a:r>
              <a:rPr lang="es" sz="1050">
                <a:solidFill>
                  <a:srgbClr val="569CD6"/>
                </a:solidFill>
                <a:highlight>
                  <a:srgbClr val="1E1E1E"/>
                </a:highlight>
                <a:latin typeface="Courier New"/>
                <a:ea typeface="Courier New"/>
                <a:cs typeface="Courier New"/>
                <a:sym typeface="Courier New"/>
              </a:rPr>
              <a:t>this</a:t>
            </a:r>
            <a:r>
              <a:rPr lang="es" sz="1050">
                <a:solidFill>
                  <a:srgbClr val="D4D4D4"/>
                </a:solidFill>
                <a:highlight>
                  <a:srgbClr val="1E1E1E"/>
                </a:highlight>
                <a:latin typeface="Courier New"/>
                <a:ea typeface="Courier New"/>
                <a:cs typeface="Courier New"/>
                <a:sym typeface="Courier New"/>
              </a:rPr>
              <a:t>.body});</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factory</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fromJson</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Map</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dynamic</a:t>
            </a:r>
            <a:r>
              <a:rPr lang="es" sz="1050">
                <a:solidFill>
                  <a:srgbClr val="D4D4D4"/>
                </a:solidFill>
                <a:highlight>
                  <a:srgbClr val="1E1E1E"/>
                </a:highlight>
                <a:latin typeface="Courier New"/>
                <a:ea typeface="Courier New"/>
                <a:cs typeface="Courier New"/>
                <a:sym typeface="Courier New"/>
              </a:rPr>
              <a:t>&gt; json)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userId; json[</a:t>
            </a:r>
            <a:r>
              <a:rPr lang="es" sz="1050">
                <a:solidFill>
                  <a:srgbClr val="CE9178"/>
                </a:solidFill>
                <a:highlight>
                  <a:srgbClr val="1E1E1E"/>
                </a:highlight>
                <a:latin typeface="Courier New"/>
                <a:ea typeface="Courier New"/>
                <a:cs typeface="Courier New"/>
                <a:sym typeface="Courier New"/>
              </a:rPr>
              <a:t>'userId'</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id: json[</a:t>
            </a:r>
            <a:r>
              <a:rPr lang="es" sz="1050">
                <a:solidFill>
                  <a:srgbClr val="CE9178"/>
                </a:solidFill>
                <a:highlight>
                  <a:srgbClr val="1E1E1E"/>
                </a:highlight>
                <a:latin typeface="Courier New"/>
                <a:ea typeface="Courier New"/>
                <a:cs typeface="Courier New"/>
                <a:sym typeface="Courier New"/>
              </a:rPr>
              <a:t>'id'</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title: json[</a:t>
            </a:r>
            <a:r>
              <a:rPr lang="es" sz="1050">
                <a:solidFill>
                  <a:srgbClr val="CE9178"/>
                </a:solidFill>
                <a:highlight>
                  <a:srgbClr val="1E1E1E"/>
                </a:highlight>
                <a:latin typeface="Courier New"/>
                <a:ea typeface="Courier New"/>
                <a:cs typeface="Courier New"/>
                <a:sym typeface="Courier New"/>
              </a:rPr>
              <a:t>'title'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body: json[</a:t>
            </a:r>
            <a:r>
              <a:rPr lang="es" sz="1050">
                <a:solidFill>
                  <a:srgbClr val="CE9178"/>
                </a:solidFill>
                <a:highlight>
                  <a:srgbClr val="1E1E1E"/>
                </a:highlight>
                <a:latin typeface="Courier New"/>
                <a:ea typeface="Courier New"/>
                <a:cs typeface="Courier New"/>
                <a:sym typeface="Courier New"/>
              </a:rPr>
              <a:t>'body'</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void</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main</a:t>
            </a:r>
            <a:r>
              <a:rPr lang="es" sz="1050">
                <a:solidFill>
                  <a:srgbClr val="D4D4D4"/>
                </a:solidFill>
                <a:highlight>
                  <a:srgbClr val="1E1E1E"/>
                </a:highlight>
                <a:latin typeface="Courier New"/>
                <a:ea typeface="Courier New"/>
                <a:cs typeface="Courier New"/>
                <a:sym typeface="Courier New"/>
              </a:rPr>
              <a:t>() =&gt; </a:t>
            </a:r>
            <a:r>
              <a:rPr lang="es" sz="1050">
                <a:solidFill>
                  <a:srgbClr val="DCDCAA"/>
                </a:solidFill>
                <a:highlight>
                  <a:srgbClr val="1E1E1E"/>
                </a:highlight>
                <a:latin typeface="Courier New"/>
                <a:ea typeface="Courier New"/>
                <a:cs typeface="Courier New"/>
                <a:sym typeface="Courier New"/>
              </a:rPr>
              <a:t>runApp</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MyApp</a:t>
            </a:r>
            <a:r>
              <a:rPr lang="es" sz="1050">
                <a:solidFill>
                  <a:srgbClr val="D4D4D4"/>
                </a:solidFill>
                <a:highlight>
                  <a:srgbClr val="1E1E1E"/>
                </a:highlight>
                <a:latin typeface="Courier New"/>
                <a:ea typeface="Courier New"/>
                <a:cs typeface="Courier New"/>
                <a:sym typeface="Courier New"/>
              </a:rPr>
              <a:t>(post: </a:t>
            </a:r>
            <a:r>
              <a:rPr lang="es" sz="1050">
                <a:solidFill>
                  <a:srgbClr val="DCDCAA"/>
                </a:solidFill>
                <a:highlight>
                  <a:srgbClr val="1E1E1E"/>
                </a:highlight>
                <a:latin typeface="Courier New"/>
                <a:ea typeface="Courier New"/>
                <a:cs typeface="Courier New"/>
                <a:sym typeface="Courier New"/>
              </a:rPr>
              <a:t>fetchPost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class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MyApp</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extends</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StatelessWidget</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Future</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&gt; post;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MyApp</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Key</a:t>
            </a:r>
            <a:r>
              <a:rPr lang="es" sz="1050">
                <a:solidFill>
                  <a:srgbClr val="D4D4D4"/>
                </a:solidFill>
                <a:highlight>
                  <a:srgbClr val="1E1E1E"/>
                </a:highlight>
                <a:latin typeface="Courier New"/>
                <a:ea typeface="Courier New"/>
                <a:cs typeface="Courier New"/>
                <a:sym typeface="Courier New"/>
              </a:rPr>
              <a:t> key, </a:t>
            </a:r>
            <a:r>
              <a:rPr lang="es" sz="1050">
                <a:solidFill>
                  <a:srgbClr val="569CD6"/>
                </a:solidFill>
                <a:highlight>
                  <a:srgbClr val="1E1E1E"/>
                </a:highlight>
                <a:latin typeface="Courier New"/>
                <a:ea typeface="Courier New"/>
                <a:cs typeface="Courier New"/>
                <a:sym typeface="Courier New"/>
              </a:rPr>
              <a:t>this</a:t>
            </a:r>
            <a:r>
              <a:rPr lang="es" sz="1050">
                <a:solidFill>
                  <a:srgbClr val="D4D4D4"/>
                </a:solidFill>
                <a:highlight>
                  <a:srgbClr val="1E1E1E"/>
                </a:highlight>
                <a:latin typeface="Courier New"/>
                <a:ea typeface="Courier New"/>
                <a:cs typeface="Courier New"/>
                <a:sym typeface="Courier New"/>
              </a:rPr>
              <a:t>.post}): </a:t>
            </a:r>
            <a:r>
              <a:rPr lang="es" sz="1050">
                <a:solidFill>
                  <a:srgbClr val="569CD6"/>
                </a:solidFill>
                <a:highlight>
                  <a:srgbClr val="1E1E1E"/>
                </a:highlight>
                <a:latin typeface="Courier New"/>
                <a:ea typeface="Courier New"/>
                <a:cs typeface="Courier New"/>
                <a:sym typeface="Courier New"/>
              </a:rPr>
              <a:t>super</a:t>
            </a:r>
            <a:r>
              <a:rPr lang="es" sz="1050">
                <a:solidFill>
                  <a:srgbClr val="D4D4D4"/>
                </a:solidFill>
                <a:highlight>
                  <a:srgbClr val="1E1E1E"/>
                </a:highlight>
                <a:latin typeface="Courier New"/>
                <a:ea typeface="Courier New"/>
                <a:cs typeface="Courier New"/>
                <a:sym typeface="Courier New"/>
              </a:rPr>
              <a:t>(key: key);</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@override</a:t>
            </a:r>
            <a:endParaRPr sz="105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Widget</a:t>
            </a:r>
            <a:r>
              <a:rPr lang="es" sz="1050">
                <a:solidFill>
                  <a:srgbClr val="D4D4D4"/>
                </a:solidFill>
                <a:highlight>
                  <a:srgbClr val="1E1E1E"/>
                </a:highlight>
                <a:latin typeface="Courier New"/>
                <a:ea typeface="Courier New"/>
                <a:cs typeface="Courier New"/>
                <a:sym typeface="Courier New"/>
              </a:rPr>
              <a:t> </a:t>
            </a:r>
            <a:r>
              <a:rPr lang="es" sz="1050">
                <a:solidFill>
                  <a:srgbClr val="DCDCAA"/>
                </a:solidFill>
                <a:highlight>
                  <a:srgbClr val="1E1E1E"/>
                </a:highlight>
                <a:latin typeface="Courier New"/>
                <a:ea typeface="Courier New"/>
                <a:cs typeface="Courier New"/>
                <a:sym typeface="Courier New"/>
              </a:rPr>
              <a:t>build</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BuildContext</a:t>
            </a:r>
            <a:r>
              <a:rPr lang="es" sz="1050">
                <a:solidFill>
                  <a:srgbClr val="D4D4D4"/>
                </a:solidFill>
                <a:highlight>
                  <a:srgbClr val="1E1E1E"/>
                </a:highlight>
                <a:latin typeface="Courier New"/>
                <a:ea typeface="Courier New"/>
                <a:cs typeface="Courier New"/>
                <a:sym typeface="Courier New"/>
              </a:rPr>
              <a:t> context)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MaterialApp</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title: </a:t>
            </a:r>
            <a:r>
              <a:rPr lang="es" sz="1050">
                <a:solidFill>
                  <a:srgbClr val="CE9178"/>
                </a:solidFill>
                <a:highlight>
                  <a:srgbClr val="1E1E1E"/>
                </a:highlight>
                <a:latin typeface="Courier New"/>
                <a:ea typeface="Courier New"/>
                <a:cs typeface="Courier New"/>
                <a:sym typeface="Courier New"/>
              </a:rPr>
              <a:t>'Fetch Data Example'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theme: </a:t>
            </a:r>
            <a:r>
              <a:rPr lang="es" sz="1050">
                <a:solidFill>
                  <a:srgbClr val="4EC9B0"/>
                </a:solidFill>
                <a:highlight>
                  <a:srgbClr val="1E1E1E"/>
                </a:highlight>
                <a:latin typeface="Courier New"/>
                <a:ea typeface="Courier New"/>
                <a:cs typeface="Courier New"/>
                <a:sym typeface="Courier New"/>
              </a:rPr>
              <a:t>ThemeData</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primarySwatch: </a:t>
            </a:r>
            <a:r>
              <a:rPr lang="es" sz="1050">
                <a:solidFill>
                  <a:srgbClr val="4EC9B0"/>
                </a:solidFill>
                <a:highlight>
                  <a:srgbClr val="1E1E1E"/>
                </a:highlight>
                <a:latin typeface="Courier New"/>
                <a:ea typeface="Courier New"/>
                <a:cs typeface="Courier New"/>
                <a:sym typeface="Courier New"/>
              </a:rPr>
              <a:t>Colors</a:t>
            </a:r>
            <a:r>
              <a:rPr lang="es" sz="1050">
                <a:solidFill>
                  <a:srgbClr val="D4D4D4"/>
                </a:solidFill>
                <a:highlight>
                  <a:srgbClr val="1E1E1E"/>
                </a:highlight>
                <a:latin typeface="Courier New"/>
                <a:ea typeface="Courier New"/>
                <a:cs typeface="Courier New"/>
                <a:sym typeface="Courier New"/>
              </a:rPr>
              <a:t>.blue,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home: </a:t>
            </a:r>
            <a:r>
              <a:rPr lang="es" sz="1050">
                <a:solidFill>
                  <a:srgbClr val="4EC9B0"/>
                </a:solidFill>
                <a:highlight>
                  <a:srgbClr val="1E1E1E"/>
                </a:highlight>
                <a:latin typeface="Courier New"/>
                <a:ea typeface="Courier New"/>
                <a:cs typeface="Courier New"/>
                <a:sym typeface="Courier New"/>
              </a:rPr>
              <a:t>Scaffold</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appBar: </a:t>
            </a:r>
            <a:r>
              <a:rPr lang="es" sz="1050">
                <a:solidFill>
                  <a:srgbClr val="4EC9B0"/>
                </a:solidFill>
                <a:highlight>
                  <a:srgbClr val="1E1E1E"/>
                </a:highlight>
                <a:latin typeface="Courier New"/>
                <a:ea typeface="Courier New"/>
                <a:cs typeface="Courier New"/>
                <a:sym typeface="Courier New"/>
              </a:rPr>
              <a:t>AppBar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title: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'Fetch Data Example'</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body: </a:t>
            </a:r>
            <a:r>
              <a:rPr lang="es" sz="1050">
                <a:solidFill>
                  <a:srgbClr val="4EC9B0"/>
                </a:solidFill>
                <a:highlight>
                  <a:srgbClr val="1E1E1E"/>
                </a:highlight>
                <a:latin typeface="Courier New"/>
                <a:ea typeface="Courier New"/>
                <a:cs typeface="Courier New"/>
                <a:sym typeface="Courier New"/>
              </a:rPr>
              <a:t>Center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child: </a:t>
            </a:r>
            <a:r>
              <a:rPr lang="es" sz="1050">
                <a:solidFill>
                  <a:srgbClr val="4EC9B0"/>
                </a:solidFill>
                <a:highlight>
                  <a:srgbClr val="1E1E1E"/>
                </a:highlight>
                <a:latin typeface="Courier New"/>
                <a:ea typeface="Courier New"/>
                <a:cs typeface="Courier New"/>
                <a:sym typeface="Courier New"/>
              </a:rPr>
              <a:t>FutureBuilder</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future: post,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builder: (context, snapshot)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(snapshot.hasData)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(snapshot.data.title);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a:t>
            </a:r>
            <a:r>
              <a:rPr lang="es" sz="1050">
                <a:solidFill>
                  <a:srgbClr val="C586C0"/>
                </a:solidFill>
                <a:highlight>
                  <a:srgbClr val="1E1E1E"/>
                </a:highlight>
                <a:latin typeface="Courier New"/>
                <a:ea typeface="Courier New"/>
                <a:cs typeface="Courier New"/>
                <a:sym typeface="Courier New"/>
              </a:rPr>
              <a:t>else</a:t>
            </a: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(snapshot.hasError)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a:t>
            </a:r>
            <a:r>
              <a:rPr lang="es" sz="1050">
                <a:solidFill>
                  <a:srgbClr val="9CDCFE"/>
                </a:solidFill>
                <a:highlight>
                  <a:srgbClr val="1E1E1E"/>
                </a:highlight>
                <a:latin typeface="Courier New"/>
                <a:ea typeface="Courier New"/>
                <a:cs typeface="Courier New"/>
                <a:sym typeface="Courier New"/>
              </a:rPr>
              <a:t>snapchot.error</a:t>
            </a:r>
            <a:r>
              <a:rPr lang="es" sz="1050">
                <a:solidFill>
                  <a:srgbClr val="CE9178"/>
                </a:solidFill>
                <a:highlight>
                  <a:srgbClr val="1E1E1E"/>
                </a:highlight>
                <a:latin typeface="Courier New"/>
                <a:ea typeface="Courier New"/>
                <a:cs typeface="Courier New"/>
                <a:sym typeface="Courier New"/>
              </a:rPr>
              <a: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Por defecto, muestra un loading spinner</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CircularPorgressIndicator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301" name="Google Shape;301;gec8e3d99fe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c8e3d99fe_0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ec8e3d99fe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c8e3d99fe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gec8e3d99fe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c8e3d99fe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Future</a:t>
            </a:r>
            <a:r>
              <a:rPr lang="es" sz="1050">
                <a:solidFill>
                  <a:srgbClr val="D4D4D4"/>
                </a:solidFill>
                <a:highlight>
                  <a:srgbClr val="1E1E1E"/>
                </a:highlight>
                <a:latin typeface="Courier New"/>
                <a:ea typeface="Courier New"/>
                <a:cs typeface="Courier New"/>
                <a:sym typeface="Courier New"/>
              </a:rPr>
              <a:t>&lt;http.</a:t>
            </a:r>
            <a:r>
              <a:rPr lang="es" sz="1050">
                <a:solidFill>
                  <a:srgbClr val="4EC9B0"/>
                </a:solidFill>
                <a:highlight>
                  <a:srgbClr val="1E1E1E"/>
                </a:highlight>
                <a:latin typeface="Courier New"/>
                <a:ea typeface="Courier New"/>
                <a:cs typeface="Courier New"/>
                <a:sym typeface="Courier New"/>
              </a:rPr>
              <a:t>Response</a:t>
            </a:r>
            <a:r>
              <a:rPr lang="es" sz="1050">
                <a:solidFill>
                  <a:srgbClr val="D4D4D4"/>
                </a:solidFill>
                <a:highlight>
                  <a:srgbClr val="1E1E1E"/>
                </a:highlight>
                <a:latin typeface="Courier New"/>
                <a:ea typeface="Courier New"/>
                <a:cs typeface="Courier New"/>
                <a:sym typeface="Courier New"/>
              </a:rPr>
              <a:t>&gt; </a:t>
            </a:r>
            <a:r>
              <a:rPr lang="es" sz="1050">
                <a:solidFill>
                  <a:srgbClr val="DCDCAA"/>
                </a:solidFill>
                <a:highlight>
                  <a:srgbClr val="1E1E1E"/>
                </a:highlight>
                <a:latin typeface="Courier New"/>
                <a:ea typeface="Courier New"/>
                <a:cs typeface="Courier New"/>
                <a:sym typeface="Courier New"/>
              </a:rPr>
              <a:t>createAlbum</a:t>
            </a:r>
            <a:r>
              <a:rPr lang="es" sz="1050">
                <a:solidFill>
                  <a:srgbClr val="D4D4D4"/>
                </a:solidFill>
                <a:highlight>
                  <a:srgbClr val="1E1E1E"/>
                </a:highlight>
                <a:latin typeface="Courier New"/>
                <a:ea typeface="Courier New"/>
                <a:cs typeface="Courier New"/>
                <a:sym typeface="Courier New"/>
              </a:rPr>
              <a:t>(string title)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http.</a:t>
            </a:r>
            <a:r>
              <a:rPr lang="es" sz="1050">
                <a:solidFill>
                  <a:srgbClr val="DCDCAA"/>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Uri</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parse</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'https://jsonplaceholder.typicode.com/albums'</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headers: &lt;</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'Content-Type'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'application/json; charset=UTF-8'</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body: </a:t>
            </a:r>
            <a:r>
              <a:rPr lang="es" sz="1050">
                <a:solidFill>
                  <a:srgbClr val="DCDCAA"/>
                </a:solidFill>
                <a:highlight>
                  <a:srgbClr val="1E1E1E"/>
                </a:highlight>
                <a:latin typeface="Courier New"/>
                <a:ea typeface="Courier New"/>
                <a:cs typeface="Courier New"/>
                <a:sym typeface="Courier New"/>
              </a:rPr>
              <a:t>jsonEncode</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'title'</a:t>
            </a:r>
            <a:r>
              <a:rPr lang="es" sz="1050">
                <a:solidFill>
                  <a:srgbClr val="D4D4D4"/>
                </a:solidFill>
                <a:highlight>
                  <a:srgbClr val="1E1E1E"/>
                </a:highlight>
                <a:latin typeface="Courier New"/>
                <a:ea typeface="Courier New"/>
                <a:cs typeface="Courier New"/>
                <a:sym typeface="Courier New"/>
              </a:rPr>
              <a:t>: title,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319" name="Google Shape;319;gec8e3d99fe_0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c8e3d99fe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6" name="Google Shape;326;gec8e3d99fe_0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c8e3d99fe_0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Future</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Album</a:t>
            </a:r>
            <a:r>
              <a:rPr lang="es" sz="1050">
                <a:solidFill>
                  <a:srgbClr val="D4D4D4"/>
                </a:solidFill>
                <a:highlight>
                  <a:srgbClr val="1E1E1E"/>
                </a:highlight>
                <a:latin typeface="Courier New"/>
                <a:ea typeface="Courier New"/>
                <a:cs typeface="Courier New"/>
                <a:sym typeface="Courier New"/>
              </a:rPr>
              <a:t>&gt; </a:t>
            </a:r>
            <a:r>
              <a:rPr lang="es" sz="1050">
                <a:solidFill>
                  <a:srgbClr val="DCDCAA"/>
                </a:solidFill>
                <a:highlight>
                  <a:srgbClr val="1E1E1E"/>
                </a:highlight>
                <a:latin typeface="Courier New"/>
                <a:ea typeface="Courier New"/>
                <a:cs typeface="Courier New"/>
                <a:sym typeface="Courier New"/>
              </a:rPr>
              <a:t>createAlbum</a:t>
            </a:r>
            <a:r>
              <a:rPr lang="es" sz="1050">
                <a:solidFill>
                  <a:srgbClr val="D4D4D4"/>
                </a:solidFill>
                <a:highlight>
                  <a:srgbClr val="1E1E1E"/>
                </a:highlight>
                <a:latin typeface="Courier New"/>
                <a:ea typeface="Courier New"/>
                <a:cs typeface="Courier New"/>
                <a:sym typeface="Courier New"/>
              </a:rPr>
              <a:t>(</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title) </a:t>
            </a:r>
            <a:r>
              <a:rPr lang="es" sz="1050">
                <a:solidFill>
                  <a:srgbClr val="C586C0"/>
                </a:solidFill>
                <a:highlight>
                  <a:srgbClr val="1E1E1E"/>
                </a:highlight>
                <a:latin typeface="Courier New"/>
                <a:ea typeface="Courier New"/>
                <a:cs typeface="Courier New"/>
                <a:sym typeface="Courier New"/>
              </a:rPr>
              <a:t>async</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final</a:t>
            </a:r>
            <a:r>
              <a:rPr lang="es" sz="1050">
                <a:solidFill>
                  <a:srgbClr val="D4D4D4"/>
                </a:solidFill>
                <a:highlight>
                  <a:srgbClr val="1E1E1E"/>
                </a:highlight>
                <a:latin typeface="Courier New"/>
                <a:ea typeface="Courier New"/>
                <a:cs typeface="Courier New"/>
                <a:sym typeface="Courier New"/>
              </a:rPr>
              <a:t> response = </a:t>
            </a:r>
            <a:r>
              <a:rPr lang="es" sz="1050">
                <a:solidFill>
                  <a:srgbClr val="C586C0"/>
                </a:solidFill>
                <a:highlight>
                  <a:srgbClr val="1E1E1E"/>
                </a:highlight>
                <a:latin typeface="Courier New"/>
                <a:ea typeface="Courier New"/>
                <a:cs typeface="Courier New"/>
                <a:sym typeface="Courier New"/>
              </a:rPr>
              <a:t>await</a:t>
            </a:r>
            <a:r>
              <a:rPr lang="es" sz="1050">
                <a:solidFill>
                  <a:srgbClr val="D4D4D4"/>
                </a:solidFill>
                <a:highlight>
                  <a:srgbClr val="1E1E1E"/>
                </a:highlight>
                <a:latin typeface="Courier New"/>
                <a:ea typeface="Courier New"/>
                <a:cs typeface="Courier New"/>
                <a:sym typeface="Courier New"/>
              </a:rPr>
              <a:t> http.</a:t>
            </a:r>
            <a:r>
              <a:rPr lang="es" sz="1050">
                <a:solidFill>
                  <a:srgbClr val="DCDCAA"/>
                </a:solidFill>
                <a:highlight>
                  <a:srgbClr val="1E1E1E"/>
                </a:highlight>
                <a:latin typeface="Courier New"/>
                <a:ea typeface="Courier New"/>
                <a:cs typeface="Courier New"/>
                <a:sym typeface="Courier New"/>
              </a:rPr>
              <a:t>post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Uri</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parse</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'http://jsonplaceholder.typicode.com/albums'</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headers: &lt;</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'Content-Type'</a:t>
            </a:r>
            <a:r>
              <a:rPr lang="es" sz="1050">
                <a:solidFill>
                  <a:srgbClr val="D4D4D4"/>
                </a:solidFill>
                <a:highlight>
                  <a:srgbClr val="1E1E1E"/>
                </a:highlight>
                <a:latin typeface="Courier New"/>
                <a:ea typeface="Courier New"/>
                <a:cs typeface="Courier New"/>
                <a:sym typeface="Courier New"/>
              </a:rPr>
              <a:t> : </a:t>
            </a:r>
            <a:r>
              <a:rPr lang="es" sz="1050">
                <a:solidFill>
                  <a:srgbClr val="CE9178"/>
                </a:solidFill>
                <a:highlight>
                  <a:srgbClr val="1E1E1E"/>
                </a:highlight>
                <a:latin typeface="Courier New"/>
                <a:ea typeface="Courier New"/>
                <a:cs typeface="Courier New"/>
                <a:sym typeface="Courier New"/>
              </a:rPr>
              <a:t>'application/json; charset=UTF-8'</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body: </a:t>
            </a:r>
            <a:r>
              <a:rPr lang="es" sz="1050">
                <a:solidFill>
                  <a:srgbClr val="DCDCAA"/>
                </a:solidFill>
                <a:highlight>
                  <a:srgbClr val="1E1E1E"/>
                </a:highlight>
                <a:latin typeface="Courier New"/>
                <a:ea typeface="Courier New"/>
                <a:cs typeface="Courier New"/>
                <a:sym typeface="Courier New"/>
              </a:rPr>
              <a:t>jsonEncode</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'title'</a:t>
            </a:r>
            <a:r>
              <a:rPr lang="es" sz="1050">
                <a:solidFill>
                  <a:srgbClr val="D4D4D4"/>
                </a:solidFill>
                <a:highlight>
                  <a:srgbClr val="1E1E1E"/>
                </a:highlight>
                <a:latin typeface="Courier New"/>
                <a:ea typeface="Courier New"/>
                <a:cs typeface="Courier New"/>
                <a:sym typeface="Courier New"/>
              </a:rPr>
              <a:t>: title,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(response.statusCode == </a:t>
            </a:r>
            <a:r>
              <a:rPr lang="es" sz="1050">
                <a:solidFill>
                  <a:srgbClr val="B5CEA8"/>
                </a:solidFill>
                <a:highlight>
                  <a:srgbClr val="1E1E1E"/>
                </a:highlight>
                <a:latin typeface="Courier New"/>
                <a:ea typeface="Courier New"/>
                <a:cs typeface="Courier New"/>
                <a:sym typeface="Courier New"/>
              </a:rPr>
              <a:t>201</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If the server did return a 201 CREATED response,</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//the parse the JSON.</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Album</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fromJson</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jsonDecode</a:t>
            </a:r>
            <a:r>
              <a:rPr lang="es" sz="1050">
                <a:solidFill>
                  <a:srgbClr val="D4D4D4"/>
                </a:solidFill>
                <a:highlight>
                  <a:srgbClr val="1E1E1E"/>
                </a:highlight>
                <a:latin typeface="Courier New"/>
                <a:ea typeface="Courier New"/>
                <a:cs typeface="Courier New"/>
                <a:sym typeface="Courier New"/>
              </a:rPr>
              <a:t>(reponse.body));</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a:t>
            </a:r>
            <a:r>
              <a:rPr lang="es" sz="1050">
                <a:solidFill>
                  <a:srgbClr val="C586C0"/>
                </a:solidFill>
                <a:highlight>
                  <a:srgbClr val="1E1E1E"/>
                </a:highlight>
                <a:latin typeface="Courier New"/>
                <a:ea typeface="Courier New"/>
                <a:cs typeface="Courier New"/>
                <a:sym typeface="Courier New"/>
              </a:rPr>
              <a:t>else</a:t>
            </a: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If the server did not return a 201 CREATED response</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then throw an exception</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throw</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Exception</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'Failed to create album.'</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332" name="Google Shape;332;gec8e3d99fe_0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c8e3d99fe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FutureBuilder</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Album</a:t>
            </a:r>
            <a:r>
              <a:rPr lang="es" sz="1050">
                <a:solidFill>
                  <a:srgbClr val="D4D4D4"/>
                </a:solidFill>
                <a:highlight>
                  <a:srgbClr val="1E1E1E"/>
                </a:highlight>
                <a:latin typeface="Courier New"/>
                <a:ea typeface="Courier New"/>
                <a:cs typeface="Courier New"/>
                <a:sym typeface="Courier New"/>
              </a:rPr>
              <a:t>&gt;(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future: _futureAlbum,</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builder: (context, snapshot)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(snapshot.hasData)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(snapshot.data!.title);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 </a:t>
            </a:r>
            <a:r>
              <a:rPr lang="es" sz="1050">
                <a:solidFill>
                  <a:srgbClr val="C586C0"/>
                </a:solidFill>
                <a:highlight>
                  <a:srgbClr val="1E1E1E"/>
                </a:highlight>
                <a:latin typeface="Courier New"/>
                <a:ea typeface="Courier New"/>
                <a:cs typeface="Courier New"/>
                <a:sym typeface="Courier New"/>
              </a:rPr>
              <a:t>else</a:t>
            </a: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(snapshot.hasError)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Text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a:t>
            </a:r>
            <a:r>
              <a:rPr lang="es" sz="1050">
                <a:solidFill>
                  <a:srgbClr val="9CDCFE"/>
                </a:solidFill>
                <a:highlight>
                  <a:srgbClr val="1E1E1E"/>
                </a:highlight>
                <a:latin typeface="Courier New"/>
                <a:ea typeface="Courier New"/>
                <a:cs typeface="Courier New"/>
                <a:sym typeface="Courier New"/>
              </a:rPr>
              <a:t>snapshot.error</a:t>
            </a:r>
            <a:r>
              <a:rPr lang="es" sz="1050">
                <a:solidFill>
                  <a:srgbClr val="CE9178"/>
                </a:solidFill>
                <a:highlight>
                  <a:srgbClr val="1E1E1E"/>
                </a:highlight>
                <a:latin typeface="Courier New"/>
                <a:ea typeface="Courier New"/>
                <a:cs typeface="Courier New"/>
                <a:sym typeface="Courier New"/>
              </a:rPr>
              <a: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return</a:t>
            </a:r>
            <a:r>
              <a:rPr lang="es" sz="1050">
                <a:solidFill>
                  <a:srgbClr val="D4D4D4"/>
                </a:solidFill>
                <a:highlight>
                  <a:srgbClr val="1E1E1E"/>
                </a:highlight>
                <a:latin typeface="Courier New"/>
                <a:ea typeface="Courier New"/>
                <a:cs typeface="Courier New"/>
                <a:sym typeface="Courier New"/>
              </a:rPr>
              <a:t> </a:t>
            </a:r>
            <a:r>
              <a:rPr lang="es" sz="1050">
                <a:solidFill>
                  <a:srgbClr val="569CD6"/>
                </a:solidFill>
                <a:highlight>
                  <a:srgbClr val="1E1E1E"/>
                </a:highlight>
                <a:latin typeface="Courier New"/>
                <a:ea typeface="Courier New"/>
                <a:cs typeface="Courier New"/>
                <a:sym typeface="Courier New"/>
              </a:rPr>
              <a:t>const</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CircularProgressIndicator</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339" name="Google Shape;339;gec8e3d99fe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f23f9a8910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f23f9a8910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f4de8ef422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dependencies: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connectivity_plus: ^</a:t>
            </a:r>
            <a:r>
              <a:rPr lang="es" sz="1050">
                <a:solidFill>
                  <a:srgbClr val="B5CEA8"/>
                </a:solidFill>
                <a:highlight>
                  <a:srgbClr val="1E1E1E"/>
                </a:highlight>
                <a:latin typeface="Courier New"/>
                <a:ea typeface="Courier New"/>
                <a:cs typeface="Courier New"/>
                <a:sym typeface="Courier New"/>
              </a:rPr>
              <a:t>1.1</a:t>
            </a:r>
            <a:r>
              <a:rPr lang="es" sz="1050">
                <a:solidFill>
                  <a:srgbClr val="D4D4D4"/>
                </a:solidFill>
                <a:highlight>
                  <a:srgbClr val="1E1E1E"/>
                </a:highlight>
                <a:latin typeface="Courier New"/>
                <a:ea typeface="Courier New"/>
                <a:cs typeface="Courier New"/>
                <a:sym typeface="Courier New"/>
              </a:rPr>
              <a:t>.</a:t>
            </a:r>
            <a:r>
              <a:rPr lang="es" sz="1050">
                <a:solidFill>
                  <a:srgbClr val="B5CEA8"/>
                </a:solidFill>
                <a:highlight>
                  <a:srgbClr val="1E1E1E"/>
                </a:highlight>
                <a:latin typeface="Courier New"/>
                <a:ea typeface="Courier New"/>
                <a:cs typeface="Courier New"/>
                <a:sym typeface="Courier New"/>
              </a:rPr>
              <a:t>0</a:t>
            </a:r>
            <a:endParaRPr sz="1050">
              <a:solidFill>
                <a:srgbClr val="B5CEA8"/>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352" name="Google Shape;352;gf4de8ef422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f4de8ef422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569CD6"/>
                </a:solidFill>
                <a:highlight>
                  <a:srgbClr val="1E1E1E"/>
                </a:highlight>
                <a:latin typeface="Courier New"/>
                <a:ea typeface="Courier New"/>
                <a:cs typeface="Courier New"/>
                <a:sym typeface="Courier New"/>
              </a:rPr>
              <a:t>var</a:t>
            </a:r>
            <a:r>
              <a:rPr lang="es" sz="1050">
                <a:solidFill>
                  <a:srgbClr val="D4D4D4"/>
                </a:solidFill>
                <a:highlight>
                  <a:srgbClr val="1E1E1E"/>
                </a:highlight>
                <a:latin typeface="Courier New"/>
                <a:ea typeface="Courier New"/>
                <a:cs typeface="Courier New"/>
                <a:sym typeface="Courier New"/>
              </a:rPr>
              <a:t> connectivityResult = </a:t>
            </a:r>
            <a:r>
              <a:rPr lang="es" sz="1050">
                <a:solidFill>
                  <a:srgbClr val="C586C0"/>
                </a:solidFill>
                <a:highlight>
                  <a:srgbClr val="1E1E1E"/>
                </a:highlight>
                <a:latin typeface="Courier New"/>
                <a:ea typeface="Courier New"/>
                <a:cs typeface="Courier New"/>
                <a:sym typeface="Courier New"/>
              </a:rPr>
              <a:t>await</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Connectivity</a:t>
            </a:r>
            <a:r>
              <a:rPr lang="es" sz="1050">
                <a:solidFill>
                  <a:srgbClr val="D4D4D4"/>
                </a:solidFill>
                <a:highlight>
                  <a:srgbClr val="1E1E1E"/>
                </a:highlight>
                <a:latin typeface="Courier New"/>
                <a:ea typeface="Courier New"/>
                <a:cs typeface="Courier New"/>
                <a:sym typeface="Courier New"/>
              </a:rPr>
              <a:t>().</a:t>
            </a:r>
            <a:r>
              <a:rPr lang="es" sz="1050">
                <a:solidFill>
                  <a:srgbClr val="DCDCAA"/>
                </a:solidFill>
                <a:highlight>
                  <a:srgbClr val="1E1E1E"/>
                </a:highlight>
                <a:latin typeface="Courier New"/>
                <a:ea typeface="Courier New"/>
                <a:cs typeface="Courier New"/>
                <a:sym typeface="Courier New"/>
              </a:rPr>
              <a:t>checkConnectivity</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(connectivityResult == </a:t>
            </a:r>
            <a:r>
              <a:rPr lang="es" sz="1050">
                <a:solidFill>
                  <a:srgbClr val="4EC9B0"/>
                </a:solidFill>
                <a:highlight>
                  <a:srgbClr val="1E1E1E"/>
                </a:highlight>
                <a:latin typeface="Courier New"/>
                <a:ea typeface="Courier New"/>
                <a:cs typeface="Courier New"/>
                <a:sym typeface="Courier New"/>
              </a:rPr>
              <a:t>ConnectivityResult</a:t>
            </a:r>
            <a:r>
              <a:rPr lang="es" sz="1050">
                <a:solidFill>
                  <a:srgbClr val="D4D4D4"/>
                </a:solidFill>
                <a:highlight>
                  <a:srgbClr val="1E1E1E"/>
                </a:highlight>
                <a:latin typeface="Courier New"/>
                <a:ea typeface="Courier New"/>
                <a:cs typeface="Courier New"/>
                <a:sym typeface="Courier New"/>
              </a:rPr>
              <a:t>.mobile)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I am connected to a mobile network.</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else</a:t>
            </a:r>
            <a:r>
              <a:rPr lang="es" sz="1050">
                <a:solidFill>
                  <a:srgbClr val="D4D4D4"/>
                </a:solidFill>
                <a:highlight>
                  <a:srgbClr val="1E1E1E"/>
                </a:highlight>
                <a:latin typeface="Courier New"/>
                <a:ea typeface="Courier New"/>
                <a:cs typeface="Courier New"/>
                <a:sym typeface="Courier New"/>
              </a:rPr>
              <a:t> </a:t>
            </a:r>
            <a:r>
              <a:rPr lang="es" sz="1050">
                <a:solidFill>
                  <a:srgbClr val="C586C0"/>
                </a:solidFill>
                <a:highlight>
                  <a:srgbClr val="1E1E1E"/>
                </a:highlight>
                <a:latin typeface="Courier New"/>
                <a:ea typeface="Courier New"/>
                <a:cs typeface="Courier New"/>
                <a:sym typeface="Courier New"/>
              </a:rPr>
              <a:t>if</a:t>
            </a:r>
            <a:r>
              <a:rPr lang="es" sz="1050">
                <a:solidFill>
                  <a:srgbClr val="D4D4D4"/>
                </a:solidFill>
                <a:highlight>
                  <a:srgbClr val="1E1E1E"/>
                </a:highlight>
                <a:latin typeface="Courier New"/>
                <a:ea typeface="Courier New"/>
                <a:cs typeface="Courier New"/>
                <a:sym typeface="Courier New"/>
              </a:rPr>
              <a:t> (connectivityResult == </a:t>
            </a:r>
            <a:r>
              <a:rPr lang="es" sz="1050">
                <a:solidFill>
                  <a:srgbClr val="4EC9B0"/>
                </a:solidFill>
                <a:highlight>
                  <a:srgbClr val="1E1E1E"/>
                </a:highlight>
                <a:latin typeface="Courier New"/>
                <a:ea typeface="Courier New"/>
                <a:cs typeface="Courier New"/>
                <a:sym typeface="Courier New"/>
              </a:rPr>
              <a:t>ConnectivityResult</a:t>
            </a:r>
            <a:r>
              <a:rPr lang="es" sz="1050">
                <a:solidFill>
                  <a:srgbClr val="D4D4D4"/>
                </a:solidFill>
                <a:highlight>
                  <a:srgbClr val="1E1E1E"/>
                </a:highlight>
                <a:latin typeface="Courier New"/>
                <a:ea typeface="Courier New"/>
                <a:cs typeface="Courier New"/>
                <a:sym typeface="Courier New"/>
              </a:rPr>
              <a:t>.wifi)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6A9955"/>
                </a:solidFill>
                <a:highlight>
                  <a:srgbClr val="1E1E1E"/>
                </a:highlight>
                <a:latin typeface="Courier New"/>
                <a:ea typeface="Courier New"/>
                <a:cs typeface="Courier New"/>
                <a:sym typeface="Courier New"/>
              </a:rPr>
              <a:t>// I am connected to a wifi network.</a:t>
            </a:r>
            <a:endParaRPr sz="105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Connectivity</a:t>
            </a:r>
            <a:r>
              <a:rPr lang="es" sz="1050">
                <a:solidFill>
                  <a:srgbClr val="D4D4D4"/>
                </a:solidFill>
                <a:highlight>
                  <a:srgbClr val="1E1E1E"/>
                </a:highlight>
                <a:latin typeface="Courier New"/>
                <a:ea typeface="Courier New"/>
                <a:cs typeface="Courier New"/>
                <a:sym typeface="Courier New"/>
              </a:rPr>
              <a:t>().onConnectivityChanged</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359" name="Google Shape;359;gf4de8ef422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f244eeaa8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8" name="Google Shape;368;gf244eeaa8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00396537c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3" name="Google Shape;373;g100396537c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0" name="Google Shape;38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c8e3d99fe_0_1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ec8e3d99fe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90e94eabd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90e94eabd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90e94eabd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"id"</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"487349"</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"name"</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"Pooja Bhaumik"</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"score"</a:t>
            </a:r>
            <a:r>
              <a:rPr lang="es" sz="1050">
                <a:solidFill>
                  <a:srgbClr val="D4D4D4"/>
                </a:solidFill>
                <a:highlight>
                  <a:srgbClr val="1E1E1E"/>
                </a:highlight>
                <a:latin typeface="Courier New"/>
                <a:ea typeface="Courier New"/>
                <a:cs typeface="Courier New"/>
                <a:sym typeface="Courier New"/>
              </a:rPr>
              <a:t> : </a:t>
            </a:r>
            <a:r>
              <a:rPr lang="es" sz="1050">
                <a:solidFill>
                  <a:srgbClr val="B5CEA8"/>
                </a:solidFill>
                <a:highlight>
                  <a:srgbClr val="1E1E1E"/>
                </a:highlight>
                <a:latin typeface="Courier New"/>
                <a:ea typeface="Courier New"/>
                <a:cs typeface="Courier New"/>
                <a:sym typeface="Courier New"/>
              </a:rPr>
              <a:t>1000</a:t>
            </a:r>
            <a:endParaRPr sz="105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171" name="Google Shape;171;ge90e94eabd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90e94eabd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"name"</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"John Smith"</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"email"</a:t>
            </a:r>
            <a:r>
              <a:rPr lang="es" sz="1050">
                <a:solidFill>
                  <a:srgbClr val="D4D4D4"/>
                </a:solidFill>
                <a:highlight>
                  <a:srgbClr val="1E1E1E"/>
                </a:highlight>
                <a:latin typeface="Courier New"/>
                <a:ea typeface="Courier New"/>
                <a:cs typeface="Courier New"/>
                <a:sym typeface="Courier New"/>
              </a:rPr>
              <a:t>: </a:t>
            </a:r>
            <a:r>
              <a:rPr lang="es" sz="1050">
                <a:solidFill>
                  <a:srgbClr val="CE9178"/>
                </a:solidFill>
                <a:highlight>
                  <a:srgbClr val="1E1E1E"/>
                </a:highlight>
                <a:latin typeface="Courier New"/>
                <a:ea typeface="Courier New"/>
                <a:cs typeface="Courier New"/>
                <a:sym typeface="Courier New"/>
              </a:rPr>
              <a:t>"john@example.com"</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178" name="Google Shape;178;ge90e94eabd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90e94eabd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s" sz="1050">
                <a:solidFill>
                  <a:srgbClr val="4EC9B0"/>
                </a:solidFill>
                <a:highlight>
                  <a:srgbClr val="1E1E1E"/>
                </a:highlight>
                <a:latin typeface="Courier New"/>
                <a:ea typeface="Courier New"/>
                <a:cs typeface="Courier New"/>
                <a:sym typeface="Courier New"/>
              </a:rPr>
              <a:t>Map</a:t>
            </a:r>
            <a:r>
              <a:rPr lang="es" sz="1050">
                <a:solidFill>
                  <a:srgbClr val="D4D4D4"/>
                </a:solidFill>
                <a:highlight>
                  <a:srgbClr val="1E1E1E"/>
                </a:highlight>
                <a:latin typeface="Courier New"/>
                <a:ea typeface="Courier New"/>
                <a:cs typeface="Courier New"/>
                <a:sym typeface="Courier New"/>
              </a:rPr>
              <a:t>&lt;</a:t>
            </a:r>
            <a:r>
              <a:rPr lang="es" sz="1050">
                <a:solidFill>
                  <a:srgbClr val="4EC9B0"/>
                </a:solidFill>
                <a:highlight>
                  <a:srgbClr val="1E1E1E"/>
                </a:highlight>
                <a:latin typeface="Courier New"/>
                <a:ea typeface="Courier New"/>
                <a:cs typeface="Courier New"/>
                <a:sym typeface="Courier New"/>
              </a:rPr>
              <a:t>String</a:t>
            </a:r>
            <a:r>
              <a:rPr lang="es" sz="1050">
                <a:solidFill>
                  <a:srgbClr val="D4D4D4"/>
                </a:solidFill>
                <a:highlight>
                  <a:srgbClr val="1E1E1E"/>
                </a:highlight>
                <a:latin typeface="Courier New"/>
                <a:ea typeface="Courier New"/>
                <a:cs typeface="Courier New"/>
                <a:sym typeface="Courier New"/>
              </a:rPr>
              <a:t>, </a:t>
            </a:r>
            <a:r>
              <a:rPr lang="es" sz="1050">
                <a:solidFill>
                  <a:srgbClr val="4EC9B0"/>
                </a:solidFill>
                <a:highlight>
                  <a:srgbClr val="1E1E1E"/>
                </a:highlight>
                <a:latin typeface="Courier New"/>
                <a:ea typeface="Courier New"/>
                <a:cs typeface="Courier New"/>
                <a:sym typeface="Courier New"/>
              </a:rPr>
              <a:t>dynamic</a:t>
            </a:r>
            <a:r>
              <a:rPr lang="es" sz="1050">
                <a:solidFill>
                  <a:srgbClr val="D4D4D4"/>
                </a:solidFill>
                <a:highlight>
                  <a:srgbClr val="1E1E1E"/>
                </a:highlight>
                <a:latin typeface="Courier New"/>
                <a:ea typeface="Courier New"/>
                <a:cs typeface="Courier New"/>
                <a:sym typeface="Courier New"/>
              </a:rPr>
              <a:t>&gt; user = </a:t>
            </a:r>
            <a:r>
              <a:rPr lang="es" sz="1050">
                <a:solidFill>
                  <a:srgbClr val="DCDCAA"/>
                </a:solidFill>
                <a:highlight>
                  <a:srgbClr val="1E1E1E"/>
                </a:highlight>
                <a:latin typeface="Courier New"/>
                <a:ea typeface="Courier New"/>
                <a:cs typeface="Courier New"/>
                <a:sym typeface="Courier New"/>
              </a:rPr>
              <a:t>jsonDecode</a:t>
            </a:r>
            <a:r>
              <a:rPr lang="es" sz="1050">
                <a:solidFill>
                  <a:srgbClr val="D4D4D4"/>
                </a:solidFill>
                <a:highlight>
                  <a:srgbClr val="1E1E1E"/>
                </a:highlight>
                <a:latin typeface="Courier New"/>
                <a:ea typeface="Courier New"/>
                <a:cs typeface="Courier New"/>
                <a:sym typeface="Courier New"/>
              </a:rPr>
              <a:t>(jsonString);</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CDCAA"/>
                </a:solidFill>
                <a:highlight>
                  <a:srgbClr val="1E1E1E"/>
                </a:highlight>
                <a:latin typeface="Courier New"/>
                <a:ea typeface="Courier New"/>
                <a:cs typeface="Courier New"/>
                <a:sym typeface="Courier New"/>
              </a:rPr>
              <a:t>print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"Howdy, ${</a:t>
            </a:r>
            <a:r>
              <a:rPr lang="es" sz="1050">
                <a:solidFill>
                  <a:srgbClr val="9CDCFE"/>
                </a:solidFill>
                <a:highlight>
                  <a:srgbClr val="1E1E1E"/>
                </a:highlight>
                <a:latin typeface="Courier New"/>
                <a:ea typeface="Courier New"/>
                <a:cs typeface="Courier New"/>
                <a:sym typeface="Courier New"/>
              </a:rPr>
              <a:t>user['name']</a:t>
            </a:r>
            <a:r>
              <a:rPr lang="es" sz="1050">
                <a:solidFill>
                  <a:srgbClr val="CE9178"/>
                </a:solidFill>
                <a:highlight>
                  <a:srgbClr val="1E1E1E"/>
                </a:highlight>
                <a:latin typeface="Courier New"/>
                <a:ea typeface="Courier New"/>
                <a:cs typeface="Courier New"/>
                <a:sym typeface="Courier New"/>
              </a:rPr>
              <a: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s" sz="1050">
                <a:solidFill>
                  <a:srgbClr val="DCDCAA"/>
                </a:solidFill>
                <a:highlight>
                  <a:srgbClr val="1E1E1E"/>
                </a:highlight>
                <a:latin typeface="Courier New"/>
                <a:ea typeface="Courier New"/>
                <a:cs typeface="Courier New"/>
                <a:sym typeface="Courier New"/>
              </a:rPr>
              <a:t>print</a:t>
            </a:r>
            <a:r>
              <a:rPr lang="es" sz="1050">
                <a:solidFill>
                  <a:srgbClr val="D4D4D4"/>
                </a:solidFill>
                <a:highlight>
                  <a:srgbClr val="1E1E1E"/>
                </a:highlight>
                <a:latin typeface="Courier New"/>
                <a:ea typeface="Courier New"/>
                <a:cs typeface="Courier New"/>
                <a:sym typeface="Courier New"/>
              </a:rPr>
              <a:t>(</a:t>
            </a:r>
            <a:r>
              <a:rPr lang="es" sz="1050">
                <a:solidFill>
                  <a:srgbClr val="CE9178"/>
                </a:solidFill>
                <a:highlight>
                  <a:srgbClr val="1E1E1E"/>
                </a:highlight>
                <a:latin typeface="Courier New"/>
                <a:ea typeface="Courier New"/>
                <a:cs typeface="Courier New"/>
                <a:sym typeface="Courier New"/>
              </a:rPr>
              <a:t>"We sent the verification link to ${</a:t>
            </a:r>
            <a:r>
              <a:rPr lang="es" sz="1050">
                <a:solidFill>
                  <a:srgbClr val="9CDCFE"/>
                </a:solidFill>
                <a:highlight>
                  <a:srgbClr val="1E1E1E"/>
                </a:highlight>
                <a:latin typeface="Courier New"/>
                <a:ea typeface="Courier New"/>
                <a:cs typeface="Courier New"/>
                <a:sym typeface="Courier New"/>
              </a:rPr>
              <a:t>user['email']</a:t>
            </a:r>
            <a:r>
              <a:rPr lang="es" sz="1050">
                <a:solidFill>
                  <a:srgbClr val="CE9178"/>
                </a:solidFill>
                <a:highlight>
                  <a:srgbClr val="1E1E1E"/>
                </a:highlight>
                <a:latin typeface="Courier New"/>
                <a:ea typeface="Courier New"/>
                <a:cs typeface="Courier New"/>
                <a:sym typeface="Courier New"/>
              </a:rPr>
              <a:t>}."</a:t>
            </a:r>
            <a:r>
              <a:rPr lang="es"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a:p>
        </p:txBody>
      </p:sp>
      <p:sp>
        <p:nvSpPr>
          <p:cNvPr id="185" name="Google Shape;185;ge90e94eabd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90e94eabd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ge90e94eabd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3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103" name="Shape 103"/>
        <p:cNvGrpSpPr/>
        <p:nvPr/>
      </p:nvGrpSpPr>
      <p:grpSpPr>
        <a:xfrm>
          <a:off x="0" y="0"/>
          <a:ext cx="0" cy="0"/>
          <a:chOff x="0" y="0"/>
          <a:chExt cx="0" cy="0"/>
        </a:xfrm>
      </p:grpSpPr>
      <p:sp>
        <p:nvSpPr>
          <p:cNvPr id="104" name="Google Shape;104;p4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7"/>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47"/>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9" name="Google Shape;109;p47"/>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4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11" name="Shape 111"/>
        <p:cNvGrpSpPr/>
        <p:nvPr/>
      </p:nvGrpSpPr>
      <p:grpSpPr>
        <a:xfrm>
          <a:off x="0" y="0"/>
          <a:ext cx="0" cy="0"/>
          <a:chOff x="0" y="0"/>
          <a:chExt cx="0" cy="0"/>
        </a:xfrm>
      </p:grpSpPr>
      <p:sp>
        <p:nvSpPr>
          <p:cNvPr id="112" name="Google Shape;112;p48"/>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8"/>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6" name="Google Shape;116;p4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7" name="Shape 117"/>
        <p:cNvGrpSpPr/>
        <p:nvPr/>
      </p:nvGrpSpPr>
      <p:grpSpPr>
        <a:xfrm>
          <a:off x="0" y="0"/>
          <a:ext cx="0" cy="0"/>
          <a:chOff x="0" y="0"/>
          <a:chExt cx="0" cy="0"/>
        </a:xfrm>
      </p:grpSpPr>
      <p:sp>
        <p:nvSpPr>
          <p:cNvPr id="118" name="Google Shape;118;p49"/>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49"/>
          <p:cNvGrpSpPr/>
          <p:nvPr/>
        </p:nvGrpSpPr>
        <p:grpSpPr>
          <a:xfrm>
            <a:off x="5959221" y="4119576"/>
            <a:ext cx="2520950" cy="1024165"/>
            <a:chOff x="6917201" y="0"/>
            <a:chExt cx="2227777" cy="863400"/>
          </a:xfrm>
        </p:grpSpPr>
        <p:sp>
          <p:nvSpPr>
            <p:cNvPr id="120" name="Google Shape;120;p4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49"/>
          <p:cNvGrpSpPr/>
          <p:nvPr/>
        </p:nvGrpSpPr>
        <p:grpSpPr>
          <a:xfrm>
            <a:off x="199148" y="2"/>
            <a:ext cx="2795412" cy="1083308"/>
            <a:chOff x="6917201" y="0"/>
            <a:chExt cx="2227777" cy="863400"/>
          </a:xfrm>
        </p:grpSpPr>
        <p:sp>
          <p:nvSpPr>
            <p:cNvPr id="124" name="Google Shape;124;p4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49"/>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8" name="Google Shape;128;p49"/>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9" name="Google Shape;129;p4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30" name="Shape 130"/>
        <p:cNvGrpSpPr/>
        <p:nvPr/>
      </p:nvGrpSpPr>
      <p:grpSpPr>
        <a:xfrm>
          <a:off x="0" y="0"/>
          <a:ext cx="0" cy="0"/>
          <a:chOff x="0" y="0"/>
          <a:chExt cx="0" cy="0"/>
        </a:xfrm>
      </p:grpSpPr>
      <p:pic>
        <p:nvPicPr>
          <p:cNvPr descr="OBJETO DE ESTUDIO DE LA LÓGICA" id="131" name="Google Shape;131;p50"/>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32" name="Google Shape;132;p50"/>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0"/>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0"/>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Arial"/>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5" name="Google Shape;135;p50"/>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Arial"/>
                <a:ea typeface="Arial"/>
                <a:cs typeface="Arial"/>
                <a:sym typeface="Arial"/>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6" name="Google Shape;136;p5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7" name="Google Shape;137;p5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5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cxnSp>
        <p:nvCxnSpPr>
          <p:cNvPr id="139" name="Google Shape;139;p50"/>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9"/>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9"/>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9"/>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9"/>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9"/>
          <p:cNvGrpSpPr/>
          <p:nvPr/>
        </p:nvGrpSpPr>
        <p:grpSpPr>
          <a:xfrm>
            <a:off x="255200" y="592"/>
            <a:ext cx="2250363" cy="1044300"/>
            <a:chOff x="255200" y="592"/>
            <a:chExt cx="2250363" cy="1044300"/>
          </a:xfrm>
        </p:grpSpPr>
        <p:sp>
          <p:nvSpPr>
            <p:cNvPr id="17" name="Google Shape;17;p39"/>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9"/>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9"/>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9"/>
          <p:cNvGrpSpPr/>
          <p:nvPr/>
        </p:nvGrpSpPr>
        <p:grpSpPr>
          <a:xfrm>
            <a:off x="905395" y="592"/>
            <a:ext cx="2250363" cy="1044300"/>
            <a:chOff x="905395" y="592"/>
            <a:chExt cx="2250363" cy="1044300"/>
          </a:xfrm>
        </p:grpSpPr>
        <p:sp>
          <p:nvSpPr>
            <p:cNvPr id="21" name="Google Shape;21;p3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9"/>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9"/>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9"/>
          <p:cNvGrpSpPr/>
          <p:nvPr/>
        </p:nvGrpSpPr>
        <p:grpSpPr>
          <a:xfrm>
            <a:off x="7057468" y="5088"/>
            <a:ext cx="1851282" cy="752108"/>
            <a:chOff x="6917201" y="0"/>
            <a:chExt cx="2227777" cy="863400"/>
          </a:xfrm>
        </p:grpSpPr>
        <p:sp>
          <p:nvSpPr>
            <p:cNvPr id="25" name="Google Shape;25;p3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9"/>
          <p:cNvGrpSpPr/>
          <p:nvPr/>
        </p:nvGrpSpPr>
        <p:grpSpPr>
          <a:xfrm>
            <a:off x="6553032" y="4217852"/>
            <a:ext cx="2389068" cy="925737"/>
            <a:chOff x="6917201" y="0"/>
            <a:chExt cx="2227777" cy="863400"/>
          </a:xfrm>
        </p:grpSpPr>
        <p:sp>
          <p:nvSpPr>
            <p:cNvPr id="29" name="Google Shape;29;p39"/>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9"/>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9"/>
          <p:cNvGrpSpPr/>
          <p:nvPr/>
        </p:nvGrpSpPr>
        <p:grpSpPr>
          <a:xfrm>
            <a:off x="199148" y="4055652"/>
            <a:ext cx="2795412" cy="1083308"/>
            <a:chOff x="6917201" y="0"/>
            <a:chExt cx="2227777" cy="863400"/>
          </a:xfrm>
        </p:grpSpPr>
        <p:sp>
          <p:nvSpPr>
            <p:cNvPr id="33" name="Google Shape;33;p3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9"/>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9"/>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45" name="Shape 45"/>
        <p:cNvGrpSpPr/>
        <p:nvPr/>
      </p:nvGrpSpPr>
      <p:grpSpPr>
        <a:xfrm>
          <a:off x="0" y="0"/>
          <a:ext cx="0" cy="0"/>
          <a:chOff x="0" y="0"/>
          <a:chExt cx="0" cy="0"/>
        </a:xfrm>
      </p:grpSpPr>
      <p:sp>
        <p:nvSpPr>
          <p:cNvPr id="46" name="Google Shape;46;p4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1"/>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8" name="Google Shape;48;p4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9" name="Google Shape;49;p4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0" name="Google Shape;50;p4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800"/>
              <a:buFont typeface="Arial"/>
              <a:buNone/>
              <a:defRPr b="0" i="0" sz="8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51" name="Shape 51"/>
        <p:cNvGrpSpPr/>
        <p:nvPr/>
      </p:nvGrpSpPr>
      <p:grpSpPr>
        <a:xfrm>
          <a:off x="0" y="0"/>
          <a:ext cx="0" cy="0"/>
          <a:chOff x="0" y="0"/>
          <a:chExt cx="0" cy="0"/>
        </a:xfrm>
      </p:grpSpPr>
      <p:sp>
        <p:nvSpPr>
          <p:cNvPr id="52" name="Google Shape;52;p42"/>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2"/>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42"/>
          <p:cNvGrpSpPr/>
          <p:nvPr/>
        </p:nvGrpSpPr>
        <p:grpSpPr>
          <a:xfrm>
            <a:off x="255991" y="-118"/>
            <a:ext cx="2251347" cy="1043408"/>
            <a:chOff x="3961956" y="4383950"/>
            <a:chExt cx="1160548" cy="548700"/>
          </a:xfrm>
        </p:grpSpPr>
        <p:sp>
          <p:nvSpPr>
            <p:cNvPr id="55" name="Google Shape;55;p42"/>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2"/>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4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p42"/>
          <p:cNvGrpSpPr/>
          <p:nvPr/>
        </p:nvGrpSpPr>
        <p:grpSpPr>
          <a:xfrm>
            <a:off x="34934" y="4522125"/>
            <a:ext cx="1593306" cy="617072"/>
            <a:chOff x="6917201" y="0"/>
            <a:chExt cx="2227777" cy="863400"/>
          </a:xfrm>
        </p:grpSpPr>
        <p:sp>
          <p:nvSpPr>
            <p:cNvPr id="60" name="Google Shape;60;p42"/>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2"/>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2"/>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42"/>
          <p:cNvGrpSpPr/>
          <p:nvPr/>
        </p:nvGrpSpPr>
        <p:grpSpPr>
          <a:xfrm>
            <a:off x="5886352" y="1243"/>
            <a:ext cx="3257447" cy="1261514"/>
            <a:chOff x="6917201" y="0"/>
            <a:chExt cx="2227777" cy="863400"/>
          </a:xfrm>
        </p:grpSpPr>
        <p:sp>
          <p:nvSpPr>
            <p:cNvPr id="64" name="Google Shape;64;p4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2"/>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8" name="Google Shape;68;p4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9" name="Shape 69"/>
        <p:cNvGrpSpPr/>
        <p:nvPr/>
      </p:nvGrpSpPr>
      <p:grpSpPr>
        <a:xfrm>
          <a:off x="0" y="0"/>
          <a:ext cx="0" cy="0"/>
          <a:chOff x="0" y="0"/>
          <a:chExt cx="0" cy="0"/>
        </a:xfrm>
      </p:grpSpPr>
      <p:sp>
        <p:nvSpPr>
          <p:cNvPr id="70" name="Google Shape;70;p4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 name="Google Shape;71;p43"/>
          <p:cNvGrpSpPr/>
          <p:nvPr/>
        </p:nvGrpSpPr>
        <p:grpSpPr>
          <a:xfrm>
            <a:off x="5594190" y="3961115"/>
            <a:ext cx="2910144" cy="1182340"/>
            <a:chOff x="6917201" y="0"/>
            <a:chExt cx="2227777" cy="863400"/>
          </a:xfrm>
        </p:grpSpPr>
        <p:sp>
          <p:nvSpPr>
            <p:cNvPr id="72" name="Google Shape;72;p4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43"/>
          <p:cNvGrpSpPr/>
          <p:nvPr/>
        </p:nvGrpSpPr>
        <p:grpSpPr>
          <a:xfrm>
            <a:off x="199148" y="2"/>
            <a:ext cx="2795412" cy="1083308"/>
            <a:chOff x="6917201" y="0"/>
            <a:chExt cx="2227777" cy="863400"/>
          </a:xfrm>
        </p:grpSpPr>
        <p:sp>
          <p:nvSpPr>
            <p:cNvPr id="76" name="Google Shape;76;p4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43"/>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80" name="Google Shape;80;p4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81" name="Shape 81"/>
        <p:cNvGrpSpPr/>
        <p:nvPr/>
      </p:nvGrpSpPr>
      <p:grpSpPr>
        <a:xfrm>
          <a:off x="0" y="0"/>
          <a:ext cx="0" cy="0"/>
          <a:chOff x="0" y="0"/>
          <a:chExt cx="0" cy="0"/>
        </a:xfrm>
      </p:grpSpPr>
      <p:sp>
        <p:nvSpPr>
          <p:cNvPr id="82" name="Google Shape;82;p4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4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7" name="Google Shape;87;p4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8" name="Shape 88"/>
        <p:cNvGrpSpPr/>
        <p:nvPr/>
      </p:nvGrpSpPr>
      <p:grpSpPr>
        <a:xfrm>
          <a:off x="0" y="0"/>
          <a:ext cx="0" cy="0"/>
          <a:chOff x="0" y="0"/>
          <a:chExt cx="0" cy="0"/>
        </a:xfrm>
      </p:grpSpPr>
      <p:sp>
        <p:nvSpPr>
          <p:cNvPr id="89" name="Google Shape;89;p4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4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4" name="Google Shape;94;p45"/>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5" name="Google Shape;95;p4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6" name="Shape 96"/>
        <p:cNvGrpSpPr/>
        <p:nvPr/>
      </p:nvGrpSpPr>
      <p:grpSpPr>
        <a:xfrm>
          <a:off x="0" y="0"/>
          <a:ext cx="0" cy="0"/>
          <a:chOff x="0" y="0"/>
          <a:chExt cx="0" cy="0"/>
        </a:xfrm>
      </p:grpSpPr>
      <p:sp>
        <p:nvSpPr>
          <p:cNvPr id="97" name="Google Shape;97;p4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6"/>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6"/>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46"/>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4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2800"/>
              <a:buFont typeface="Arial"/>
              <a:buNone/>
              <a:defRPr b="0" i="0" sz="2800" u="none" cap="none" strike="noStrike">
                <a:solidFill>
                  <a:schemeClr val="lt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Arial"/>
              <a:buChar char="●"/>
              <a:defRPr b="0" i="0" sz="1300" u="none" cap="none" strike="noStrike">
                <a:solidFill>
                  <a:schemeClr val="dk2"/>
                </a:solidFill>
                <a:latin typeface="Arial"/>
                <a:ea typeface="Arial"/>
                <a:cs typeface="Arial"/>
                <a:sym typeface="Arial"/>
              </a:defRPr>
            </a:lvl1pPr>
            <a:lvl2pPr indent="-298450" lvl="1" marL="914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2pPr>
            <a:lvl3pPr indent="-298450" lvl="2" marL="1371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3pPr>
            <a:lvl4pPr indent="-298450" lvl="3" marL="18288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4pPr>
            <a:lvl5pPr indent="-298450" lvl="4" marL="22860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5pPr>
            <a:lvl6pPr indent="-298450" lvl="5" marL="27432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6pPr>
            <a:lvl7pPr indent="-298450" lvl="6" marL="32004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7pPr>
            <a:lvl8pPr indent="-298450" lvl="7" marL="3657600" marR="0" rtl="0" algn="l">
              <a:lnSpc>
                <a:spcPct val="115000"/>
              </a:lnSpc>
              <a:spcBef>
                <a:spcPts val="1600"/>
              </a:spcBef>
              <a:spcAft>
                <a:spcPts val="0"/>
              </a:spcAft>
              <a:buClr>
                <a:schemeClr val="dk2"/>
              </a:buClr>
              <a:buSzPts val="1100"/>
              <a:buFont typeface="Arial"/>
              <a:buChar char="○"/>
              <a:defRPr b="0" i="0" sz="1100" u="none" cap="none" strike="noStrike">
                <a:solidFill>
                  <a:schemeClr val="dk2"/>
                </a:solidFill>
                <a:latin typeface="Arial"/>
                <a:ea typeface="Arial"/>
                <a:cs typeface="Arial"/>
                <a:sym typeface="Arial"/>
              </a:defRPr>
            </a:lvl8pPr>
            <a:lvl9pPr indent="-298450" lvl="8" marL="4114800" marR="0" rtl="0" algn="l">
              <a:lnSpc>
                <a:spcPct val="115000"/>
              </a:lnSpc>
              <a:spcBef>
                <a:spcPts val="1600"/>
              </a:spcBef>
              <a:spcAft>
                <a:spcPts val="1600"/>
              </a:spcAft>
              <a:buClr>
                <a:schemeClr val="dk2"/>
              </a:buClr>
              <a:buSzPts val="1100"/>
              <a:buFont typeface="Arial"/>
              <a:buChar char="■"/>
              <a:defRPr b="0" i="0" sz="11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hyperlink" Target="https://pub.dev/packages/http" TargetMode="External"/><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hyperlink" Target="https://jsonplaceholder.typicode.com/" TargetMode="External"/><Relationship Id="rId5"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 Id="rId4" Type="http://schemas.openxmlformats.org/officeDocument/2006/relationships/image" Target="../media/image19.png"/><Relationship Id="rId5"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4.jpg"/><Relationship Id="rId4" Type="http://schemas.openxmlformats.org/officeDocument/2006/relationships/hyperlink" Target="https://www.questionpro.com/t/ALw8TZlxOJ" TargetMode="External"/><Relationship Id="rId5"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Arial"/>
              <a:buNone/>
            </a:pPr>
            <a:r>
              <a:rPr b="1" i="0" lang="es" sz="3200" u="none" cap="none" strike="noStrike">
                <a:solidFill>
                  <a:srgbClr val="E83464"/>
                </a:solidFill>
                <a:latin typeface="Arial"/>
                <a:ea typeface="Arial"/>
                <a:cs typeface="Arial"/>
                <a:sym typeface="Arial"/>
              </a:rPr>
              <a:t>CICLO IV B:</a:t>
            </a:r>
            <a:br>
              <a:rPr b="1" i="0" lang="es" sz="3200" u="none" cap="none" strike="noStrike">
                <a:solidFill>
                  <a:srgbClr val="E83464"/>
                </a:solidFill>
                <a:latin typeface="Arial"/>
                <a:ea typeface="Arial"/>
                <a:cs typeface="Arial"/>
                <a:sym typeface="Arial"/>
              </a:rPr>
            </a:br>
            <a:r>
              <a:rPr b="0" i="0" lang="es" sz="2400" u="none" cap="none" strike="noStrike">
                <a:solidFill>
                  <a:srgbClr val="3D63AB"/>
                </a:solidFill>
                <a:latin typeface="Arial"/>
                <a:ea typeface="Arial"/>
                <a:cs typeface="Arial"/>
                <a:sym typeface="Arial"/>
              </a:rPr>
              <a:t>Desarrollo de aplicaciones móviles</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ge90e94eabd_0_57"/>
          <p:cNvSpPr txBox="1"/>
          <p:nvPr>
            <p:ph type="title"/>
          </p:nvPr>
        </p:nvSpPr>
        <p:spPr>
          <a:xfrm>
            <a:off x="874800" y="895625"/>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JSON y serialización con Flutter.</a:t>
            </a:r>
            <a:endParaRPr b="1">
              <a:solidFill>
                <a:srgbClr val="E83464"/>
              </a:solidFill>
            </a:endParaRPr>
          </a:p>
        </p:txBody>
      </p:sp>
      <p:sp>
        <p:nvSpPr>
          <p:cNvPr id="201" name="Google Shape;201;ge90e94eabd_0_57"/>
          <p:cNvSpPr txBox="1"/>
          <p:nvPr>
            <p:ph idx="4294967295" type="body"/>
          </p:nvPr>
        </p:nvSpPr>
        <p:spPr>
          <a:xfrm>
            <a:off x="917700" y="1624650"/>
            <a:ext cx="6201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600">
                <a:solidFill>
                  <a:srgbClr val="3C63AB"/>
                </a:solidFill>
              </a:rPr>
              <a:t>Serialización manual en una clase modelo: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p:txBody>
      </p:sp>
      <p:pic>
        <p:nvPicPr>
          <p:cNvPr id="202" name="Google Shape;202;ge90e94eabd_0_57"/>
          <p:cNvPicPr preferRelativeResize="0"/>
          <p:nvPr/>
        </p:nvPicPr>
        <p:blipFill>
          <a:blip r:embed="rId4">
            <a:alphaModFix/>
          </a:blip>
          <a:stretch>
            <a:fillRect/>
          </a:stretch>
        </p:blipFill>
        <p:spPr>
          <a:xfrm>
            <a:off x="2209075" y="1926400"/>
            <a:ext cx="3733874" cy="293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6" name="Shape 206"/>
        <p:cNvGrpSpPr/>
        <p:nvPr/>
      </p:nvGrpSpPr>
      <p:grpSpPr>
        <a:xfrm>
          <a:off x="0" y="0"/>
          <a:ext cx="0" cy="0"/>
          <a:chOff x="0" y="0"/>
          <a:chExt cx="0" cy="0"/>
        </a:xfrm>
      </p:grpSpPr>
      <p:sp>
        <p:nvSpPr>
          <p:cNvPr id="207" name="Google Shape;207;gec8e3d99fe_0_79"/>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500">
                <a:solidFill>
                  <a:srgbClr val="E83464"/>
                </a:solidFill>
              </a:rPr>
              <a:t>Peticiones HTTP</a:t>
            </a:r>
            <a:endParaRPr b="1" sz="3500">
              <a:solidFill>
                <a:srgbClr val="E83464"/>
              </a:solidFill>
            </a:endParaRPr>
          </a:p>
          <a:p>
            <a:pPr indent="0" lvl="0" marL="0" rtl="0" algn="ctr">
              <a:lnSpc>
                <a:spcPct val="85000"/>
              </a:lnSpc>
              <a:spcBef>
                <a:spcPts val="0"/>
              </a:spcBef>
              <a:spcAft>
                <a:spcPts val="0"/>
              </a:spcAft>
              <a:buSzPts val="3800"/>
              <a:buNone/>
            </a:pPr>
            <a:r>
              <a:rPr b="1" lang="es" sz="3500">
                <a:solidFill>
                  <a:srgbClr val="E83464"/>
                </a:solidFill>
              </a:rPr>
              <a:t>GET</a:t>
            </a:r>
            <a:endParaRPr b="1" sz="3500">
              <a:solidFill>
                <a:srgbClr val="E8346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gec8e3d99fe_0_2"/>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a:t>
            </a:r>
            <a:r>
              <a:rPr b="1" lang="es">
                <a:solidFill>
                  <a:srgbClr val="E83464"/>
                </a:solidFill>
              </a:rPr>
              <a:t>eticiones HTTP</a:t>
            </a:r>
            <a:endParaRPr b="1">
              <a:solidFill>
                <a:srgbClr val="E83464"/>
              </a:solidFill>
            </a:endParaRPr>
          </a:p>
        </p:txBody>
      </p:sp>
      <p:sp>
        <p:nvSpPr>
          <p:cNvPr id="213" name="Google Shape;213;gec8e3d99fe_0_2"/>
          <p:cNvSpPr txBox="1"/>
          <p:nvPr>
            <p:ph idx="4294967295" type="body"/>
          </p:nvPr>
        </p:nvSpPr>
        <p:spPr>
          <a:xfrm>
            <a:off x="939900" y="1724375"/>
            <a:ext cx="7311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Las peticiones HTTP (Hypertext Transfer Protocol)  son mensajes enviados por un cliente, para iniciar una acción en el servidor, son protocolo de respuesta de solicitud, lo que significa que su computadora envía una solicitud de algún archivo, y el servidor web devuelve una respuesta con el archivo solicitado.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Estas </a:t>
            </a:r>
            <a:r>
              <a:rPr lang="es" sz="1400">
                <a:solidFill>
                  <a:srgbClr val="3C63AB"/>
                </a:solidFill>
              </a:rPr>
              <a:t>están</a:t>
            </a:r>
            <a:r>
              <a:rPr lang="es" sz="1400">
                <a:solidFill>
                  <a:srgbClr val="3C63AB"/>
                </a:solidFill>
              </a:rPr>
              <a:t> conformadas por cinco elementos: </a:t>
            </a:r>
            <a:endParaRPr sz="1400">
              <a:solidFill>
                <a:srgbClr val="3C63AB"/>
              </a:solidFill>
            </a:endParaRPr>
          </a:p>
          <a:p>
            <a:pPr indent="0" lvl="0" marL="0" rtl="0" algn="just">
              <a:lnSpc>
                <a:spcPct val="115000"/>
              </a:lnSpc>
              <a:spcBef>
                <a:spcPts val="600"/>
              </a:spcBef>
              <a:spcAft>
                <a:spcPts val="0"/>
              </a:spcAft>
              <a:buNone/>
            </a:pPr>
            <a:r>
              <a:t/>
            </a:r>
            <a:endParaRPr sz="1400">
              <a:solidFill>
                <a:srgbClr val="3C63AB"/>
              </a:solidFill>
            </a:endParaRPr>
          </a:p>
          <a:p>
            <a:pPr indent="-317500" lvl="0" marL="914400" rtl="0" algn="just">
              <a:lnSpc>
                <a:spcPct val="115000"/>
              </a:lnSpc>
              <a:spcBef>
                <a:spcPts val="600"/>
              </a:spcBef>
              <a:spcAft>
                <a:spcPts val="0"/>
              </a:spcAft>
              <a:buClr>
                <a:srgbClr val="3C63AB"/>
              </a:buClr>
              <a:buSzPts val="1400"/>
              <a:buChar char="●"/>
            </a:pPr>
            <a:r>
              <a:rPr lang="es" sz="1400">
                <a:solidFill>
                  <a:srgbClr val="3C63AB"/>
                </a:solidFill>
              </a:rPr>
              <a:t>Método</a:t>
            </a:r>
            <a:r>
              <a:rPr lang="es" sz="1400">
                <a:solidFill>
                  <a:srgbClr val="3C63AB"/>
                </a:solidFill>
              </a:rPr>
              <a:t> HTTP</a:t>
            </a:r>
            <a:endParaRPr sz="1400">
              <a:solidFill>
                <a:srgbClr val="3C63AB"/>
              </a:solidFill>
            </a:endParaRPr>
          </a:p>
          <a:p>
            <a:pPr indent="-317500" lvl="0" marL="914400" rtl="0" algn="just">
              <a:lnSpc>
                <a:spcPct val="115000"/>
              </a:lnSpc>
              <a:spcBef>
                <a:spcPts val="0"/>
              </a:spcBef>
              <a:spcAft>
                <a:spcPts val="0"/>
              </a:spcAft>
              <a:buClr>
                <a:srgbClr val="3C63AB"/>
              </a:buClr>
              <a:buSzPts val="1400"/>
              <a:buChar char="●"/>
            </a:pPr>
            <a:r>
              <a:rPr lang="es" sz="1400">
                <a:solidFill>
                  <a:srgbClr val="3C63AB"/>
                </a:solidFill>
              </a:rPr>
              <a:t>Cuerpo (POST, PUT)</a:t>
            </a:r>
            <a:endParaRPr sz="1400">
              <a:solidFill>
                <a:srgbClr val="3C63AB"/>
              </a:solidFill>
            </a:endParaRPr>
          </a:p>
          <a:p>
            <a:pPr indent="-317500" lvl="0" marL="914400" rtl="0" algn="just">
              <a:lnSpc>
                <a:spcPct val="115000"/>
              </a:lnSpc>
              <a:spcBef>
                <a:spcPts val="0"/>
              </a:spcBef>
              <a:spcAft>
                <a:spcPts val="0"/>
              </a:spcAft>
              <a:buClr>
                <a:srgbClr val="3C63AB"/>
              </a:buClr>
              <a:buSzPts val="1400"/>
              <a:buChar char="●"/>
            </a:pPr>
            <a:r>
              <a:rPr lang="es" sz="1400">
                <a:solidFill>
                  <a:srgbClr val="3C63AB"/>
                </a:solidFill>
              </a:rPr>
              <a:t>Query</a:t>
            </a:r>
            <a:endParaRPr sz="1400">
              <a:solidFill>
                <a:srgbClr val="3C63AB"/>
              </a:solidFill>
            </a:endParaRPr>
          </a:p>
          <a:p>
            <a:pPr indent="-317500" lvl="0" marL="914400" rtl="0" algn="just">
              <a:lnSpc>
                <a:spcPct val="115000"/>
              </a:lnSpc>
              <a:spcBef>
                <a:spcPts val="0"/>
              </a:spcBef>
              <a:spcAft>
                <a:spcPts val="0"/>
              </a:spcAft>
              <a:buClr>
                <a:srgbClr val="3C63AB"/>
              </a:buClr>
              <a:buSzPts val="1400"/>
              <a:buChar char="●"/>
            </a:pPr>
            <a:r>
              <a:rPr lang="es" sz="1400">
                <a:solidFill>
                  <a:srgbClr val="3C63AB"/>
                </a:solidFill>
              </a:rPr>
              <a:t>URl</a:t>
            </a:r>
            <a:endParaRPr sz="1400">
              <a:solidFill>
                <a:srgbClr val="3C63AB"/>
              </a:solidFill>
            </a:endParaRPr>
          </a:p>
          <a:p>
            <a:pPr indent="-317500" lvl="0" marL="914400" rtl="0" algn="just">
              <a:lnSpc>
                <a:spcPct val="115000"/>
              </a:lnSpc>
              <a:spcBef>
                <a:spcPts val="0"/>
              </a:spcBef>
              <a:spcAft>
                <a:spcPts val="0"/>
              </a:spcAft>
              <a:buClr>
                <a:srgbClr val="3C63AB"/>
              </a:buClr>
              <a:buSzPts val="1400"/>
              <a:buChar char="●"/>
            </a:pPr>
            <a:r>
              <a:rPr lang="es" sz="1400">
                <a:solidFill>
                  <a:srgbClr val="3C63AB"/>
                </a:solidFill>
              </a:rPr>
              <a:t>Mensaje o respuesta</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7" name="Shape 217"/>
        <p:cNvGrpSpPr/>
        <p:nvPr/>
      </p:nvGrpSpPr>
      <p:grpSpPr>
        <a:xfrm>
          <a:off x="0" y="0"/>
          <a:ext cx="0" cy="0"/>
          <a:chOff x="0" y="0"/>
          <a:chExt cx="0" cy="0"/>
        </a:xfrm>
      </p:grpSpPr>
      <p:sp>
        <p:nvSpPr>
          <p:cNvPr id="218" name="Google Shape;218;gf4de8ef422_0_0"/>
          <p:cNvSpPr txBox="1"/>
          <p:nvPr>
            <p:ph type="title"/>
          </p:nvPr>
        </p:nvSpPr>
        <p:spPr>
          <a:xfrm>
            <a:off x="2455350" y="401525"/>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a:t>
            </a:r>
            <a:endParaRPr b="1">
              <a:solidFill>
                <a:srgbClr val="E83464"/>
              </a:solidFill>
            </a:endParaRPr>
          </a:p>
        </p:txBody>
      </p:sp>
      <p:sp>
        <p:nvSpPr>
          <p:cNvPr id="219" name="Google Shape;219;gf4de8ef422_0_0"/>
          <p:cNvSpPr txBox="1"/>
          <p:nvPr>
            <p:ph idx="4294967295" type="body"/>
          </p:nvPr>
        </p:nvSpPr>
        <p:spPr>
          <a:xfrm>
            <a:off x="947475" y="1019525"/>
            <a:ext cx="7311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317500" lvl="0" marL="914400" rtl="0" algn="just">
              <a:lnSpc>
                <a:spcPct val="115000"/>
              </a:lnSpc>
              <a:spcBef>
                <a:spcPts val="600"/>
              </a:spcBef>
              <a:spcAft>
                <a:spcPts val="0"/>
              </a:spcAft>
              <a:buClr>
                <a:srgbClr val="3C63AB"/>
              </a:buClr>
              <a:buSzPts val="1400"/>
              <a:buChar char="●"/>
            </a:pPr>
            <a:r>
              <a:rPr b="1" lang="es" sz="1400">
                <a:solidFill>
                  <a:srgbClr val="3C63AB"/>
                </a:solidFill>
              </a:rPr>
              <a:t>Método:</a:t>
            </a:r>
            <a:r>
              <a:rPr lang="es" sz="1400">
                <a:solidFill>
                  <a:srgbClr val="3C63AB"/>
                </a:solidFill>
              </a:rPr>
              <a:t> El </a:t>
            </a:r>
            <a:r>
              <a:rPr lang="es" sz="1400">
                <a:solidFill>
                  <a:srgbClr val="3C63AB"/>
                </a:solidFill>
              </a:rPr>
              <a:t>método</a:t>
            </a:r>
            <a:r>
              <a:rPr lang="es" sz="1400">
                <a:solidFill>
                  <a:srgbClr val="3C63AB"/>
                </a:solidFill>
              </a:rPr>
              <a:t> representa el tipo de </a:t>
            </a:r>
            <a:r>
              <a:rPr lang="es" sz="1400">
                <a:solidFill>
                  <a:srgbClr val="3C63AB"/>
                </a:solidFill>
              </a:rPr>
              <a:t>acción</a:t>
            </a:r>
            <a:r>
              <a:rPr lang="es" sz="1400">
                <a:solidFill>
                  <a:srgbClr val="3C63AB"/>
                </a:solidFill>
              </a:rPr>
              <a:t> que se desea realizar, los pri</a:t>
            </a:r>
            <a:r>
              <a:rPr lang="es" sz="1400">
                <a:solidFill>
                  <a:srgbClr val="3C63AB"/>
                </a:solidFill>
              </a:rPr>
              <a:t>n</a:t>
            </a:r>
            <a:r>
              <a:rPr lang="es" sz="1400">
                <a:solidFill>
                  <a:srgbClr val="3C63AB"/>
                </a:solidFill>
              </a:rPr>
              <a:t>cipales son: </a:t>
            </a:r>
            <a:r>
              <a:rPr i="1" lang="es" sz="1400">
                <a:solidFill>
                  <a:srgbClr val="3C63AB"/>
                </a:solidFill>
              </a:rPr>
              <a:t>GET, POST, PUT, DELETE.</a:t>
            </a:r>
            <a:endParaRPr i="1" sz="1400">
              <a:solidFill>
                <a:srgbClr val="3C63AB"/>
              </a:solidFill>
            </a:endParaRPr>
          </a:p>
          <a:p>
            <a:pPr indent="-317500" lvl="0" marL="914400" rtl="0" algn="just">
              <a:lnSpc>
                <a:spcPct val="115000"/>
              </a:lnSpc>
              <a:spcBef>
                <a:spcPts val="0"/>
              </a:spcBef>
              <a:spcAft>
                <a:spcPts val="0"/>
              </a:spcAft>
              <a:buClr>
                <a:srgbClr val="3C63AB"/>
              </a:buClr>
              <a:buSzPts val="1400"/>
              <a:buChar char="●"/>
            </a:pPr>
            <a:r>
              <a:rPr b="1" lang="es" sz="1400">
                <a:solidFill>
                  <a:srgbClr val="3C63AB"/>
                </a:solidFill>
              </a:rPr>
              <a:t>Cuerpo (POST, PUT): </a:t>
            </a:r>
            <a:r>
              <a:rPr lang="es" sz="1400">
                <a:solidFill>
                  <a:srgbClr val="3C63AB"/>
                </a:solidFill>
              </a:rPr>
              <a:t>El cuerpo de la solicitud (en </a:t>
            </a:r>
            <a:r>
              <a:rPr lang="es" sz="1400">
                <a:solidFill>
                  <a:srgbClr val="3C63AB"/>
                </a:solidFill>
              </a:rPr>
              <a:t>inglés</a:t>
            </a:r>
            <a:r>
              <a:rPr lang="es" sz="1400">
                <a:solidFill>
                  <a:srgbClr val="3C63AB"/>
                </a:solidFill>
              </a:rPr>
              <a:t> </a:t>
            </a:r>
            <a:r>
              <a:rPr i="1" lang="es" sz="1400">
                <a:solidFill>
                  <a:srgbClr val="3C63AB"/>
                </a:solidFill>
              </a:rPr>
              <a:t>body</a:t>
            </a:r>
            <a:r>
              <a:rPr lang="es" sz="1400">
                <a:solidFill>
                  <a:srgbClr val="3C63AB"/>
                </a:solidFill>
              </a:rPr>
              <a:t>) es la información que se desea enviar al servidor, debido a esto está presente en los métodos </a:t>
            </a:r>
            <a:r>
              <a:rPr i="1" lang="es" sz="1400">
                <a:solidFill>
                  <a:srgbClr val="3C63AB"/>
                </a:solidFill>
              </a:rPr>
              <a:t>POST y PUT</a:t>
            </a:r>
            <a:r>
              <a:rPr lang="es" sz="1400">
                <a:solidFill>
                  <a:srgbClr val="3C63AB"/>
                </a:solidFill>
              </a:rPr>
              <a:t>.</a:t>
            </a:r>
            <a:endParaRPr sz="1400">
              <a:solidFill>
                <a:srgbClr val="3C63AB"/>
              </a:solidFill>
            </a:endParaRPr>
          </a:p>
          <a:p>
            <a:pPr indent="-317500" lvl="0" marL="914400" rtl="0" algn="just">
              <a:lnSpc>
                <a:spcPct val="115000"/>
              </a:lnSpc>
              <a:spcBef>
                <a:spcPts val="0"/>
              </a:spcBef>
              <a:spcAft>
                <a:spcPts val="0"/>
              </a:spcAft>
              <a:buClr>
                <a:srgbClr val="3C63AB"/>
              </a:buClr>
              <a:buSzPts val="1400"/>
              <a:buChar char="●"/>
            </a:pPr>
            <a:r>
              <a:t/>
            </a:r>
            <a:endParaRPr sz="1400">
              <a:solidFill>
                <a:srgbClr val="3C63AB"/>
              </a:solidFill>
            </a:endParaRPr>
          </a:p>
          <a:p>
            <a:pPr indent="-317500" lvl="0" marL="914400" rtl="0" algn="just">
              <a:lnSpc>
                <a:spcPct val="115000"/>
              </a:lnSpc>
              <a:spcBef>
                <a:spcPts val="0"/>
              </a:spcBef>
              <a:spcAft>
                <a:spcPts val="0"/>
              </a:spcAft>
              <a:buClr>
                <a:srgbClr val="3C63AB"/>
              </a:buClr>
              <a:buSzPts val="1400"/>
              <a:buChar char="●"/>
            </a:pPr>
            <a:r>
              <a:rPr b="1" lang="es" sz="1400">
                <a:solidFill>
                  <a:srgbClr val="3C63AB"/>
                </a:solidFill>
              </a:rPr>
              <a:t>Query: </a:t>
            </a:r>
            <a:r>
              <a:rPr lang="es" sz="1400">
                <a:solidFill>
                  <a:srgbClr val="3C63AB"/>
                </a:solidFill>
              </a:rPr>
              <a:t>Son </a:t>
            </a:r>
            <a:r>
              <a:rPr lang="es" sz="1400">
                <a:solidFill>
                  <a:srgbClr val="3C63AB"/>
                </a:solidFill>
              </a:rPr>
              <a:t>parámetros</a:t>
            </a:r>
            <a:r>
              <a:rPr lang="es" sz="1400">
                <a:solidFill>
                  <a:srgbClr val="3C63AB"/>
                </a:solidFill>
              </a:rPr>
              <a:t> que pueden ser solicitados por ciertos puntos de acceso en algunos servidores que </a:t>
            </a:r>
            <a:r>
              <a:rPr lang="es" sz="1400">
                <a:solidFill>
                  <a:srgbClr val="3C63AB"/>
                </a:solidFill>
              </a:rPr>
              <a:t>servirán</a:t>
            </a:r>
            <a:r>
              <a:rPr lang="es" sz="1400">
                <a:solidFill>
                  <a:srgbClr val="3C63AB"/>
                </a:solidFill>
              </a:rPr>
              <a:t> para filtrar </a:t>
            </a:r>
            <a:r>
              <a:rPr lang="es" sz="1400">
                <a:solidFill>
                  <a:srgbClr val="3C63AB"/>
                </a:solidFill>
              </a:rPr>
              <a:t>información</a:t>
            </a:r>
            <a:r>
              <a:rPr lang="es" sz="1400">
                <a:solidFill>
                  <a:srgbClr val="3C63AB"/>
                </a:solidFill>
              </a:rPr>
              <a:t> o </a:t>
            </a:r>
            <a:r>
              <a:rPr lang="es" sz="1400">
                <a:solidFill>
                  <a:srgbClr val="3C63AB"/>
                </a:solidFill>
              </a:rPr>
              <a:t>realizar</a:t>
            </a:r>
            <a:r>
              <a:rPr lang="es" sz="1400">
                <a:solidFill>
                  <a:srgbClr val="3C63AB"/>
                </a:solidFill>
              </a:rPr>
              <a:t> operaciones similares, se ubican </a:t>
            </a:r>
            <a:r>
              <a:rPr lang="es" sz="1400">
                <a:solidFill>
                  <a:srgbClr val="3C63AB"/>
                </a:solidFill>
              </a:rPr>
              <a:t>después</a:t>
            </a:r>
            <a:r>
              <a:rPr lang="es" sz="1400">
                <a:solidFill>
                  <a:srgbClr val="3C63AB"/>
                </a:solidFill>
              </a:rPr>
              <a:t> de </a:t>
            </a:r>
            <a:r>
              <a:rPr i="1" lang="es" sz="1400">
                <a:solidFill>
                  <a:srgbClr val="3C63AB"/>
                </a:solidFill>
              </a:rPr>
              <a:t>“?”</a:t>
            </a:r>
            <a:r>
              <a:rPr lang="es" sz="1400">
                <a:solidFill>
                  <a:srgbClr val="3C63AB"/>
                </a:solidFill>
              </a:rPr>
              <a:t> en una url.</a:t>
            </a:r>
            <a:endParaRPr sz="1400">
              <a:solidFill>
                <a:srgbClr val="3C63AB"/>
              </a:solidFill>
            </a:endParaRPr>
          </a:p>
          <a:p>
            <a:pPr indent="-317500" lvl="0" marL="914400" rtl="0" algn="just">
              <a:lnSpc>
                <a:spcPct val="115000"/>
              </a:lnSpc>
              <a:spcBef>
                <a:spcPts val="0"/>
              </a:spcBef>
              <a:spcAft>
                <a:spcPts val="0"/>
              </a:spcAft>
              <a:buClr>
                <a:srgbClr val="3C63AB"/>
              </a:buClr>
              <a:buSzPts val="1400"/>
              <a:buChar char="●"/>
            </a:pPr>
            <a:r>
              <a:rPr b="1" lang="es" sz="1400">
                <a:solidFill>
                  <a:srgbClr val="3C63AB"/>
                </a:solidFill>
              </a:rPr>
              <a:t>URl: </a:t>
            </a:r>
            <a:r>
              <a:rPr lang="es" sz="1400">
                <a:solidFill>
                  <a:srgbClr val="3C63AB"/>
                </a:solidFill>
              </a:rPr>
              <a:t>Es la dirección tanto del servicio como del punto de acceso al que se desea acceder.</a:t>
            </a:r>
            <a:endParaRPr sz="1400">
              <a:solidFill>
                <a:srgbClr val="3C63AB"/>
              </a:solidFill>
            </a:endParaRPr>
          </a:p>
          <a:p>
            <a:pPr indent="-317500" lvl="0" marL="914400" rtl="0" algn="just">
              <a:lnSpc>
                <a:spcPct val="115000"/>
              </a:lnSpc>
              <a:spcBef>
                <a:spcPts val="0"/>
              </a:spcBef>
              <a:spcAft>
                <a:spcPts val="0"/>
              </a:spcAft>
              <a:buClr>
                <a:srgbClr val="3C63AB"/>
              </a:buClr>
              <a:buSzPts val="1400"/>
              <a:buChar char="●"/>
            </a:pPr>
            <a:r>
              <a:rPr b="1" lang="es" sz="1400">
                <a:solidFill>
                  <a:srgbClr val="3C63AB"/>
                </a:solidFill>
              </a:rPr>
              <a:t>Mensaje o respuesta: </a:t>
            </a:r>
            <a:r>
              <a:rPr lang="es" sz="1400">
                <a:solidFill>
                  <a:srgbClr val="3C63AB"/>
                </a:solidFill>
              </a:rPr>
              <a:t>Es la respuesta </a:t>
            </a:r>
            <a:r>
              <a:rPr lang="es" sz="1400">
                <a:solidFill>
                  <a:srgbClr val="3C63AB"/>
                </a:solidFill>
              </a:rPr>
              <a:t>proveída</a:t>
            </a:r>
            <a:r>
              <a:rPr lang="es" sz="1400">
                <a:solidFill>
                  <a:srgbClr val="3C63AB"/>
                </a:solidFill>
              </a:rPr>
              <a:t> por el </a:t>
            </a:r>
            <a:r>
              <a:rPr lang="es" sz="1400">
                <a:solidFill>
                  <a:srgbClr val="3C63AB"/>
                </a:solidFill>
              </a:rPr>
              <a:t>servidor</a:t>
            </a:r>
            <a:r>
              <a:rPr lang="es" sz="1400">
                <a:solidFill>
                  <a:srgbClr val="3C63AB"/>
                </a:solidFill>
              </a:rPr>
              <a:t> y se compone de el </a:t>
            </a:r>
            <a:r>
              <a:rPr lang="es" sz="1400">
                <a:solidFill>
                  <a:srgbClr val="3C63AB"/>
                </a:solidFill>
              </a:rPr>
              <a:t>código</a:t>
            </a:r>
            <a:r>
              <a:rPr lang="es" sz="1400">
                <a:solidFill>
                  <a:srgbClr val="3C63AB"/>
                </a:solidFill>
              </a:rPr>
              <a:t> de estado y un mensaje (opcional).</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3" name="Shape 223"/>
        <p:cNvGrpSpPr/>
        <p:nvPr/>
      </p:nvGrpSpPr>
      <p:grpSpPr>
        <a:xfrm>
          <a:off x="0" y="0"/>
          <a:ext cx="0" cy="0"/>
          <a:chOff x="0" y="0"/>
          <a:chExt cx="0" cy="0"/>
        </a:xfrm>
      </p:grpSpPr>
      <p:sp>
        <p:nvSpPr>
          <p:cNvPr id="224" name="Google Shape;224;gec8e3d99fe_0_13"/>
          <p:cNvSpPr txBox="1"/>
          <p:nvPr>
            <p:ph type="title"/>
          </p:nvPr>
        </p:nvSpPr>
        <p:spPr>
          <a:xfrm>
            <a:off x="819150" y="10140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25" name="Google Shape;225;gec8e3d99fe_0_13"/>
          <p:cNvSpPr txBox="1"/>
          <p:nvPr>
            <p:ph idx="4294967295" type="body"/>
          </p:nvPr>
        </p:nvSpPr>
        <p:spPr>
          <a:xfrm>
            <a:off x="870550" y="1724375"/>
            <a:ext cx="7122300" cy="22572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Obtener datos desde internet es necesario para la mayoría de las apps. Afortunadamente, Dart y Flutter </a:t>
            </a:r>
            <a:r>
              <a:rPr lang="es" sz="1400">
                <a:solidFill>
                  <a:srgbClr val="3C63AB"/>
                </a:solidFill>
              </a:rPr>
              <a:t>proveen</a:t>
            </a:r>
            <a:r>
              <a:rPr lang="es" sz="1400">
                <a:solidFill>
                  <a:srgbClr val="3C63AB"/>
                </a:solidFill>
              </a:rPr>
              <a:t> de herramientas para este tipo de trabajo. Para esto haremos lo siguiente:</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317500" lvl="0" marL="914400" rtl="0" algn="l">
              <a:lnSpc>
                <a:spcPct val="150000"/>
              </a:lnSpc>
              <a:spcBef>
                <a:spcPts val="600"/>
              </a:spcBef>
              <a:spcAft>
                <a:spcPts val="0"/>
              </a:spcAft>
              <a:buClr>
                <a:srgbClr val="3C63AB"/>
              </a:buClr>
              <a:buSzPts val="1400"/>
              <a:buChar char="●"/>
            </a:pPr>
            <a:r>
              <a:rPr lang="es" sz="1400">
                <a:solidFill>
                  <a:srgbClr val="3C63AB"/>
                </a:solidFill>
              </a:rPr>
              <a:t>Añadir el paquete http</a:t>
            </a:r>
            <a:endParaRPr sz="1400">
              <a:solidFill>
                <a:srgbClr val="3C63AB"/>
              </a:solidFill>
            </a:endParaRPr>
          </a:p>
          <a:p>
            <a:pPr indent="-317500" lvl="0" marL="914400" rtl="0" algn="l">
              <a:lnSpc>
                <a:spcPct val="150000"/>
              </a:lnSpc>
              <a:spcBef>
                <a:spcPts val="0"/>
              </a:spcBef>
              <a:spcAft>
                <a:spcPts val="0"/>
              </a:spcAft>
              <a:buClr>
                <a:srgbClr val="3C63AB"/>
              </a:buClr>
              <a:buSzPts val="1400"/>
              <a:buChar char="●"/>
            </a:pPr>
            <a:r>
              <a:rPr lang="es" sz="1400">
                <a:solidFill>
                  <a:srgbClr val="3C63AB"/>
                </a:solidFill>
              </a:rPr>
              <a:t>Realizar una petición de red usando el paquete http</a:t>
            </a:r>
            <a:endParaRPr sz="1400">
              <a:solidFill>
                <a:srgbClr val="3C63AB"/>
              </a:solidFill>
            </a:endParaRPr>
          </a:p>
          <a:p>
            <a:pPr indent="-317500" lvl="0" marL="914400" rtl="0" algn="l">
              <a:lnSpc>
                <a:spcPct val="150000"/>
              </a:lnSpc>
              <a:spcBef>
                <a:spcPts val="0"/>
              </a:spcBef>
              <a:spcAft>
                <a:spcPts val="0"/>
              </a:spcAft>
              <a:buClr>
                <a:srgbClr val="3C63AB"/>
              </a:buClr>
              <a:buSzPts val="1400"/>
              <a:buChar char="●"/>
            </a:pPr>
            <a:r>
              <a:rPr lang="es" sz="1400">
                <a:solidFill>
                  <a:srgbClr val="3C63AB"/>
                </a:solidFill>
              </a:rPr>
              <a:t>Convertir</a:t>
            </a:r>
            <a:r>
              <a:rPr lang="es" sz="1400">
                <a:solidFill>
                  <a:srgbClr val="3C63AB"/>
                </a:solidFill>
              </a:rPr>
              <a:t> la respuesta en un objeto personalizado en Dart</a:t>
            </a:r>
            <a:endParaRPr sz="1400">
              <a:solidFill>
                <a:srgbClr val="3C63AB"/>
              </a:solidFill>
            </a:endParaRPr>
          </a:p>
          <a:p>
            <a:pPr indent="-317500" lvl="0" marL="914400" rtl="0" algn="l">
              <a:lnSpc>
                <a:spcPct val="150000"/>
              </a:lnSpc>
              <a:spcBef>
                <a:spcPts val="0"/>
              </a:spcBef>
              <a:spcAft>
                <a:spcPts val="0"/>
              </a:spcAft>
              <a:buClr>
                <a:srgbClr val="3C63AB"/>
              </a:buClr>
              <a:buSzPts val="1400"/>
              <a:buChar char="●"/>
            </a:pPr>
            <a:r>
              <a:rPr lang="es" sz="1400">
                <a:solidFill>
                  <a:srgbClr val="3C63AB"/>
                </a:solidFill>
              </a:rPr>
              <a:t>Obtener y muestra los datos con Flutter</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gec8e3d99fe_0_20"/>
          <p:cNvSpPr txBox="1"/>
          <p:nvPr>
            <p:ph type="title"/>
          </p:nvPr>
        </p:nvSpPr>
        <p:spPr>
          <a:xfrm>
            <a:off x="81915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31" name="Google Shape;231;gec8e3d99fe_0_20"/>
          <p:cNvSpPr txBox="1"/>
          <p:nvPr>
            <p:ph idx="4294967295" type="body"/>
          </p:nvPr>
        </p:nvSpPr>
        <p:spPr>
          <a:xfrm>
            <a:off x="870550" y="1724375"/>
            <a:ext cx="6241500" cy="210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Añadir el paquete http:</a:t>
            </a:r>
            <a:r>
              <a:rPr lang="es" sz="1400">
                <a:solidFill>
                  <a:srgbClr val="3C63AB"/>
                </a:solidFill>
              </a:rPr>
              <a:t> El </a:t>
            </a:r>
            <a:r>
              <a:rPr lang="es" sz="1400" u="sng">
                <a:solidFill>
                  <a:schemeClr val="hlink"/>
                </a:solidFill>
                <a:hlinkClick r:id="rId4"/>
              </a:rPr>
              <a:t>paquete http</a:t>
            </a:r>
            <a:r>
              <a:rPr lang="es" sz="1400">
                <a:solidFill>
                  <a:srgbClr val="3C63AB"/>
                </a:solidFill>
              </a:rPr>
              <a:t> proporciona la más simple manera de obtener datos desde internet. Para instalar el paquete http, necesitas añadir este a la sección de dependencias en el fichero </a:t>
            </a:r>
            <a:r>
              <a:rPr lang="es" sz="1400">
                <a:solidFill>
                  <a:srgbClr val="3C63AB"/>
                </a:solidFill>
                <a:latin typeface="Courier New"/>
                <a:ea typeface="Courier New"/>
                <a:cs typeface="Courier New"/>
                <a:sym typeface="Courier New"/>
              </a:rPr>
              <a:t>pubspec.yaml.</a:t>
            </a:r>
            <a:r>
              <a:rPr lang="es" sz="1400">
                <a:solidFill>
                  <a:srgbClr val="3C63AB"/>
                </a:solidFill>
              </a:rPr>
              <a:t> Puedes encontrar la última versión del paquete http en el sitio web de pub.</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1371600" rtl="0" algn="l">
              <a:lnSpc>
                <a:spcPct val="90000"/>
              </a:lnSpc>
              <a:spcBef>
                <a:spcPts val="600"/>
              </a:spcBef>
              <a:spcAft>
                <a:spcPts val="0"/>
              </a:spcAft>
              <a:buNone/>
            </a:pPr>
            <a:r>
              <a:t/>
            </a:r>
            <a:endParaRPr sz="1400">
              <a:solidFill>
                <a:srgbClr val="3C63AB"/>
              </a:solidFill>
              <a:latin typeface="Courier New"/>
              <a:ea typeface="Courier New"/>
              <a:cs typeface="Courier New"/>
              <a:sym typeface="Courier New"/>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232" name="Google Shape;232;gec8e3d99fe_0_20"/>
          <p:cNvPicPr preferRelativeResize="0"/>
          <p:nvPr/>
        </p:nvPicPr>
        <p:blipFill>
          <a:blip r:embed="rId5">
            <a:alphaModFix/>
          </a:blip>
          <a:stretch>
            <a:fillRect/>
          </a:stretch>
        </p:blipFill>
        <p:spPr>
          <a:xfrm>
            <a:off x="2326037" y="2750575"/>
            <a:ext cx="3330525" cy="957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gec8e3d99fe_0_27"/>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38" name="Google Shape;238;gec8e3d99fe_0_27"/>
          <p:cNvSpPr txBox="1"/>
          <p:nvPr>
            <p:ph idx="4294967295" type="body"/>
          </p:nvPr>
        </p:nvSpPr>
        <p:spPr>
          <a:xfrm>
            <a:off x="870550" y="1724375"/>
            <a:ext cx="7974600" cy="34893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Realiza una petición de red</a:t>
            </a:r>
            <a:r>
              <a:rPr b="1" lang="es" sz="1500">
                <a:solidFill>
                  <a:srgbClr val="3C63AB"/>
                </a:solidFill>
              </a:rPr>
              <a:t>:</a:t>
            </a:r>
            <a:r>
              <a:rPr lang="es" sz="1400">
                <a:solidFill>
                  <a:srgbClr val="3C63AB"/>
                </a:solidFill>
              </a:rPr>
              <a:t> </a:t>
            </a:r>
            <a:r>
              <a:rPr lang="es" sz="1400">
                <a:solidFill>
                  <a:srgbClr val="3C63AB"/>
                </a:solidFill>
              </a:rPr>
              <a:t>En este ejemplo, obtendremos un Post de muestra de </a:t>
            </a:r>
            <a:r>
              <a:rPr lang="es" sz="1400" u="sng">
                <a:solidFill>
                  <a:schemeClr val="hlink"/>
                </a:solidFill>
                <a:hlinkClick r:id="rId4"/>
              </a:rPr>
              <a:t>JSONPlaceholder REST API</a:t>
            </a:r>
            <a:r>
              <a:rPr lang="es" sz="1400">
                <a:solidFill>
                  <a:srgbClr val="3C63AB"/>
                </a:solidFill>
              </a:rPr>
              <a:t> usando el método http.get()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SzPts val="1300"/>
              <a:buNone/>
            </a:pPr>
            <a:r>
              <a:t/>
            </a:r>
            <a:endParaRPr sz="1400">
              <a:solidFill>
                <a:srgbClr val="3C63AB"/>
              </a:solidFill>
            </a:endParaRPr>
          </a:p>
          <a:p>
            <a:pPr indent="0" lvl="0" marL="0" rtl="0" algn="just">
              <a:lnSpc>
                <a:spcPct val="90000"/>
              </a:lnSpc>
              <a:spcBef>
                <a:spcPts val="600"/>
              </a:spcBef>
              <a:spcAft>
                <a:spcPts val="0"/>
              </a:spcAft>
              <a:buSzPts val="1300"/>
              <a:buNone/>
            </a:pPr>
            <a:r>
              <a:t/>
            </a:r>
            <a:endParaRPr sz="1400">
              <a:solidFill>
                <a:srgbClr val="3C63AB"/>
              </a:solidFill>
            </a:endParaRPr>
          </a:p>
          <a:p>
            <a:pPr indent="0" lvl="0" marL="0" rtl="0" algn="just">
              <a:lnSpc>
                <a:spcPct val="90000"/>
              </a:lnSpc>
              <a:spcBef>
                <a:spcPts val="600"/>
              </a:spcBef>
              <a:spcAft>
                <a:spcPts val="0"/>
              </a:spcAft>
              <a:buSzPts val="1300"/>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El método http.get() devuelve un Future que contiene un Response.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La clase http.Response contiene los datos recibidos en una llamada http satisfactoria.</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239" name="Google Shape;239;gec8e3d99fe_0_27"/>
          <p:cNvPicPr preferRelativeResize="0"/>
          <p:nvPr/>
        </p:nvPicPr>
        <p:blipFill>
          <a:blip r:embed="rId5">
            <a:alphaModFix/>
          </a:blip>
          <a:stretch>
            <a:fillRect/>
          </a:stretch>
        </p:blipFill>
        <p:spPr>
          <a:xfrm>
            <a:off x="2173625" y="2299280"/>
            <a:ext cx="4796750" cy="863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3" name="Shape 243"/>
        <p:cNvGrpSpPr/>
        <p:nvPr/>
      </p:nvGrpSpPr>
      <p:grpSpPr>
        <a:xfrm>
          <a:off x="0" y="0"/>
          <a:ext cx="0" cy="0"/>
          <a:chOff x="0" y="0"/>
          <a:chExt cx="0" cy="0"/>
        </a:xfrm>
      </p:grpSpPr>
      <p:sp>
        <p:nvSpPr>
          <p:cNvPr id="244" name="Google Shape;244;gec8e3d99fe_0_36"/>
          <p:cNvSpPr txBox="1"/>
          <p:nvPr>
            <p:ph type="title"/>
          </p:nvPr>
        </p:nvSpPr>
        <p:spPr>
          <a:xfrm>
            <a:off x="828875" y="1006650"/>
            <a:ext cx="75663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45" name="Google Shape;245;gec8e3d99fe_0_36"/>
          <p:cNvSpPr txBox="1"/>
          <p:nvPr>
            <p:ph idx="4294967295" type="body"/>
          </p:nvPr>
        </p:nvSpPr>
        <p:spPr>
          <a:xfrm>
            <a:off x="870550" y="1724375"/>
            <a:ext cx="69963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Convierte la respuesta en un objeto personalizado de Dart</a:t>
            </a:r>
            <a:r>
              <a:rPr b="1" lang="es" sz="1500">
                <a:solidFill>
                  <a:srgbClr val="3C63AB"/>
                </a:solidFill>
              </a:rPr>
              <a:t>:</a:t>
            </a:r>
            <a:r>
              <a:rPr lang="es" sz="1400">
                <a:solidFill>
                  <a:srgbClr val="3C63AB"/>
                </a:solidFill>
              </a:rPr>
              <a:t> </a:t>
            </a:r>
            <a:r>
              <a:rPr lang="es" sz="1400">
                <a:solidFill>
                  <a:srgbClr val="3C63AB"/>
                </a:solidFill>
              </a:rPr>
              <a:t>Mientras que es fácil realizar una petición de red, trabajar con un Future&lt;http.Response&gt; crudo no es muy conveniente. Para hacer tu vida más sencilla, convierte la http.Response en nuestro propio objeto Dart</a:t>
            </a:r>
            <a:r>
              <a:rPr lang="es" sz="1400">
                <a:solidFill>
                  <a:srgbClr val="3C63AB"/>
                </a:solidFill>
              </a:rPr>
              <a:t>.</a:t>
            </a:r>
            <a:br>
              <a:rPr lang="es" sz="1400">
                <a:solidFill>
                  <a:srgbClr val="3C63AB"/>
                </a:solidFill>
              </a:rPr>
            </a:b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Primero, necesitaremos crear una clase Post que contiene los datos de la petición de red. También incluirá un constructor factory que creaa un Post desde un json.</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Y luego convertir JSON a mano.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9" name="Shape 249"/>
        <p:cNvGrpSpPr/>
        <p:nvPr/>
      </p:nvGrpSpPr>
      <p:grpSpPr>
        <a:xfrm>
          <a:off x="0" y="0"/>
          <a:ext cx="0" cy="0"/>
          <a:chOff x="0" y="0"/>
          <a:chExt cx="0" cy="0"/>
        </a:xfrm>
      </p:grpSpPr>
      <p:sp>
        <p:nvSpPr>
          <p:cNvPr id="250" name="Google Shape;250;gec8e3d99fe_0_47"/>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51" name="Google Shape;251;gec8e3d99fe_0_47"/>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Convierte la respuesta en un objeto personalizado de Dart:</a:t>
            </a:r>
            <a:r>
              <a:rPr lang="es" sz="1400">
                <a:solidFill>
                  <a:srgbClr val="3C63AB"/>
                </a:solidFill>
              </a:rPr>
              <a:t>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p:txBody>
      </p:sp>
      <p:pic>
        <p:nvPicPr>
          <p:cNvPr id="252" name="Google Shape;252;gec8e3d99fe_0_47"/>
          <p:cNvPicPr preferRelativeResize="0"/>
          <p:nvPr/>
        </p:nvPicPr>
        <p:blipFill>
          <a:blip r:embed="rId4">
            <a:alphaModFix/>
          </a:blip>
          <a:stretch>
            <a:fillRect/>
          </a:stretch>
        </p:blipFill>
        <p:spPr>
          <a:xfrm>
            <a:off x="2751426" y="2033812"/>
            <a:ext cx="3641150" cy="28704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6" name="Shape 256"/>
        <p:cNvGrpSpPr/>
        <p:nvPr/>
      </p:nvGrpSpPr>
      <p:grpSpPr>
        <a:xfrm>
          <a:off x="0" y="0"/>
          <a:ext cx="0" cy="0"/>
          <a:chOff x="0" y="0"/>
          <a:chExt cx="0" cy="0"/>
        </a:xfrm>
      </p:grpSpPr>
      <p:sp>
        <p:nvSpPr>
          <p:cNvPr id="257" name="Google Shape;257;gec8e3d99fe_0_53"/>
          <p:cNvSpPr txBox="1"/>
          <p:nvPr>
            <p:ph type="title"/>
          </p:nvPr>
        </p:nvSpPr>
        <p:spPr>
          <a:xfrm>
            <a:off x="821475" y="1006650"/>
            <a:ext cx="75738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58" name="Google Shape;258;gec8e3d99fe_0_53"/>
          <p:cNvSpPr txBox="1"/>
          <p:nvPr>
            <p:ph idx="4294967295" type="body"/>
          </p:nvPr>
        </p:nvSpPr>
        <p:spPr>
          <a:xfrm>
            <a:off x="870550" y="1724375"/>
            <a:ext cx="70185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Convierte la respuesta en un objeto personalizado de Dart:</a:t>
            </a:r>
            <a:r>
              <a:rPr lang="es" sz="1400">
                <a:solidFill>
                  <a:srgbClr val="3C63AB"/>
                </a:solidFill>
              </a:rPr>
              <a:t> </a:t>
            </a:r>
            <a:r>
              <a:rPr lang="es" sz="1400">
                <a:solidFill>
                  <a:srgbClr val="3C63AB"/>
                </a:solidFill>
              </a:rPr>
              <a:t>Ahora, actualiza la función fetchPost para devolver un Future&lt;Post&gt;. Para hacerlo, necesitas:</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Convertir el body de la respuesta en un Map json con el paquete dart:convert.</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Si el servidor devuelve una respuesta “OK” con un status code de 200, convierte el Map json en un Post usando el método fromJson de tipo factory.</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Si el servidor devuelve una respuesta inesperada, lanza un error</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
          <p:cNvSpPr txBox="1"/>
          <p:nvPr>
            <p:ph type="ctrTitle"/>
          </p:nvPr>
        </p:nvSpPr>
        <p:spPr>
          <a:xfrm>
            <a:off x="1215350" y="11187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300">
                <a:solidFill>
                  <a:srgbClr val="3C63AB"/>
                </a:solidFill>
                <a:latin typeface="Arial"/>
                <a:ea typeface="Arial"/>
                <a:cs typeface="Arial"/>
                <a:sym typeface="Arial"/>
              </a:rPr>
              <a:t>Sesión </a:t>
            </a:r>
            <a:r>
              <a:rPr b="1" lang="es" sz="3300">
                <a:solidFill>
                  <a:srgbClr val="3C63AB"/>
                </a:solidFill>
              </a:rPr>
              <a:t>9</a:t>
            </a:r>
            <a:r>
              <a:rPr b="1" lang="es" sz="3300">
                <a:solidFill>
                  <a:srgbClr val="3C63AB"/>
                </a:solidFill>
                <a:latin typeface="Arial"/>
                <a:ea typeface="Arial"/>
                <a:cs typeface="Arial"/>
                <a:sym typeface="Arial"/>
              </a:rPr>
              <a:t>: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t/>
            </a:r>
            <a:endParaRPr b="1" sz="33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500">
                <a:solidFill>
                  <a:srgbClr val="E83464"/>
                </a:solidFill>
              </a:rPr>
              <a:t>Consumiendo un servicio Web y Detección del estado de red</a:t>
            </a:r>
            <a:endParaRPr b="1" sz="2800">
              <a:solidFill>
                <a:srgbClr val="E83464"/>
              </a:solidFill>
              <a:latin typeface="Arial"/>
              <a:ea typeface="Arial"/>
              <a:cs typeface="Arial"/>
              <a:sym typeface="Arial"/>
            </a:endParaRPr>
          </a:p>
        </p:txBody>
      </p:sp>
      <p:sp>
        <p:nvSpPr>
          <p:cNvPr id="150" name="Google Shape;150;p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gec8e3d99fe_0_59"/>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64" name="Google Shape;264;gec8e3d99fe_0_59"/>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Convierte la respuesta en un objeto personalizado de Dart:</a:t>
            </a:r>
            <a:r>
              <a:rPr lang="es" sz="1400">
                <a:solidFill>
                  <a:srgbClr val="3C63AB"/>
                </a:solidFill>
              </a:rPr>
              <a:t>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265" name="Google Shape;265;gec8e3d99fe_0_59"/>
          <p:cNvPicPr preferRelativeResize="0"/>
          <p:nvPr/>
        </p:nvPicPr>
        <p:blipFill>
          <a:blip r:embed="rId4">
            <a:alphaModFix/>
          </a:blip>
          <a:stretch>
            <a:fillRect/>
          </a:stretch>
        </p:blipFill>
        <p:spPr>
          <a:xfrm>
            <a:off x="1585388" y="2046000"/>
            <a:ext cx="5973227" cy="2355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9" name="Shape 269"/>
        <p:cNvGrpSpPr/>
        <p:nvPr/>
      </p:nvGrpSpPr>
      <p:grpSpPr>
        <a:xfrm>
          <a:off x="0" y="0"/>
          <a:ext cx="0" cy="0"/>
          <a:chOff x="0" y="0"/>
          <a:chExt cx="0" cy="0"/>
        </a:xfrm>
      </p:grpSpPr>
      <p:sp>
        <p:nvSpPr>
          <p:cNvPr id="270" name="Google Shape;270;gec8e3d99fe_0_65"/>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71" name="Google Shape;271;gec8e3d99fe_0_65"/>
          <p:cNvSpPr txBox="1"/>
          <p:nvPr>
            <p:ph idx="4294967295" type="body"/>
          </p:nvPr>
        </p:nvSpPr>
        <p:spPr>
          <a:xfrm>
            <a:off x="870550" y="1724375"/>
            <a:ext cx="6737400" cy="25755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Obtén y muestra los datos con Flutter</a:t>
            </a:r>
            <a:r>
              <a:rPr b="1" lang="es" sz="1500">
                <a:solidFill>
                  <a:srgbClr val="3C63AB"/>
                </a:solidFill>
              </a:rPr>
              <a:t>:</a:t>
            </a:r>
            <a:r>
              <a:rPr lang="es" sz="1400">
                <a:solidFill>
                  <a:srgbClr val="3C63AB"/>
                </a:solidFill>
              </a:rPr>
              <a:t>  Para obtener los datos y mostrarlos en la pantalla, se puede  usar el widget FutureBuilder. El widget FutureBuilder viene con Flutter y hace que sea fácil trabajar con fuentes de datos asíncronos.</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Se deben proporcionar dos parámetros:</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El Future c</a:t>
            </a:r>
            <a:r>
              <a:rPr lang="es" sz="1400">
                <a:solidFill>
                  <a:srgbClr val="3C63AB"/>
                </a:solidFill>
              </a:rPr>
              <a:t>on el</a:t>
            </a:r>
            <a:r>
              <a:rPr lang="es" sz="1400">
                <a:solidFill>
                  <a:srgbClr val="3C63AB"/>
                </a:solidFill>
              </a:rPr>
              <a:t> que quiere  trabajar. En nuestro caso, llamaremos a nuestra función fetchPost().</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Una función builder que dice a Flutter que reproducir, dependiendo del estado del Future: loading, success, o error</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75" name="Shape 275"/>
        <p:cNvGrpSpPr/>
        <p:nvPr/>
      </p:nvGrpSpPr>
      <p:grpSpPr>
        <a:xfrm>
          <a:off x="0" y="0"/>
          <a:ext cx="0" cy="0"/>
          <a:chOff x="0" y="0"/>
          <a:chExt cx="0" cy="0"/>
        </a:xfrm>
      </p:grpSpPr>
      <p:sp>
        <p:nvSpPr>
          <p:cNvPr id="276" name="Google Shape;276;gec8e3d99fe_0_73"/>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77" name="Google Shape;277;gec8e3d99fe_0_7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Obtén y muestra los datos con Flutter:</a:t>
            </a:r>
            <a:r>
              <a:rPr lang="es" sz="1400">
                <a:solidFill>
                  <a:srgbClr val="3C63AB"/>
                </a:solidFill>
              </a:rPr>
              <a:t>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278" name="Google Shape;278;gec8e3d99fe_0_73"/>
          <p:cNvPicPr preferRelativeResize="0"/>
          <p:nvPr/>
        </p:nvPicPr>
        <p:blipFill>
          <a:blip r:embed="rId4">
            <a:alphaModFix/>
          </a:blip>
          <a:stretch>
            <a:fillRect/>
          </a:stretch>
        </p:blipFill>
        <p:spPr>
          <a:xfrm>
            <a:off x="2656622" y="2183150"/>
            <a:ext cx="3830751" cy="2571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2" name="Shape 282"/>
        <p:cNvGrpSpPr/>
        <p:nvPr/>
      </p:nvGrpSpPr>
      <p:grpSpPr>
        <a:xfrm>
          <a:off x="0" y="0"/>
          <a:ext cx="0" cy="0"/>
          <a:chOff x="0" y="0"/>
          <a:chExt cx="0" cy="0"/>
        </a:xfrm>
      </p:grpSpPr>
      <p:sp>
        <p:nvSpPr>
          <p:cNvPr id="283" name="Google Shape;283;gec8e3d99fe_0_85"/>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84" name="Google Shape;284;gec8e3d99fe_0_85"/>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Mueve la llamada al método fetch fuera del método build()</a:t>
            </a:r>
            <a:r>
              <a:rPr b="1" lang="es" sz="1500">
                <a:solidFill>
                  <a:srgbClr val="3C63AB"/>
                </a:solidFill>
              </a:rPr>
              <a:t>:</a:t>
            </a:r>
            <a:r>
              <a:rPr lang="es" sz="1400">
                <a:solidFill>
                  <a:srgbClr val="3C63AB"/>
                </a:solidFill>
              </a:rPr>
              <a:t>  </a:t>
            </a:r>
            <a:r>
              <a:rPr lang="es" sz="1400">
                <a:solidFill>
                  <a:srgbClr val="3C63AB"/>
                </a:solidFill>
              </a:rPr>
              <a:t>Aunque es conveniente, no se recomienda poner una llamada a una API en un método build(). Flutter llama al método build() cada vez que quiere cambiar algo en la vista, y esto ocurre sorprendentemente a menudo. Si dejas la llamada a fetch en tu método build(), saturadas la API con llamadas innecesarias y ralentizan la app.</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Aquí hay algunas opciones mejores para llamar a la API sólo cuando la pantalla cargue inicialmente:</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317500" lvl="0" marL="457200" rtl="0" algn="just">
              <a:lnSpc>
                <a:spcPct val="90000"/>
              </a:lnSpc>
              <a:spcBef>
                <a:spcPts val="600"/>
              </a:spcBef>
              <a:spcAft>
                <a:spcPts val="0"/>
              </a:spcAft>
              <a:buClr>
                <a:srgbClr val="3C63AB"/>
              </a:buClr>
              <a:buSzPts val="1400"/>
              <a:buChar char="●"/>
            </a:pPr>
            <a:r>
              <a:rPr lang="es" sz="1400">
                <a:solidFill>
                  <a:srgbClr val="3C63AB"/>
                </a:solidFill>
              </a:rPr>
              <a:t>Pásalo dentro de un StatelessWidget</a:t>
            </a:r>
            <a:endParaRPr sz="1400">
              <a:solidFill>
                <a:srgbClr val="3C63AB"/>
              </a:solidFill>
            </a:endParaRPr>
          </a:p>
          <a:p>
            <a:pPr indent="-317500" lvl="0" marL="457200" rtl="0" algn="just">
              <a:lnSpc>
                <a:spcPct val="90000"/>
              </a:lnSpc>
              <a:spcBef>
                <a:spcPts val="0"/>
              </a:spcBef>
              <a:spcAft>
                <a:spcPts val="0"/>
              </a:spcAft>
              <a:buClr>
                <a:srgbClr val="3C63AB"/>
              </a:buClr>
              <a:buSzPts val="1400"/>
              <a:buChar char="●"/>
            </a:pPr>
            <a:r>
              <a:rPr lang="es" sz="1400">
                <a:solidFill>
                  <a:srgbClr val="3C63AB"/>
                </a:solidFill>
              </a:rPr>
              <a:t>Llámalo en el ciclo de vida del estado de un StatefulWidget</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88" name="Shape 288"/>
        <p:cNvGrpSpPr/>
        <p:nvPr/>
      </p:nvGrpSpPr>
      <p:grpSpPr>
        <a:xfrm>
          <a:off x="0" y="0"/>
          <a:ext cx="0" cy="0"/>
          <a:chOff x="0" y="0"/>
          <a:chExt cx="0" cy="0"/>
        </a:xfrm>
      </p:grpSpPr>
      <p:sp>
        <p:nvSpPr>
          <p:cNvPr id="289" name="Google Shape;289;gec8e3d99fe_0_94"/>
          <p:cNvSpPr txBox="1"/>
          <p:nvPr>
            <p:ph type="title"/>
          </p:nvPr>
        </p:nvSpPr>
        <p:spPr>
          <a:xfrm>
            <a:off x="821475" y="1006650"/>
            <a:ext cx="75738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90" name="Google Shape;290;gec8e3d99fe_0_94"/>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Mueve la llamada al método fetch fuera del método build():</a:t>
            </a:r>
            <a:r>
              <a:rPr lang="es" sz="1400">
                <a:solidFill>
                  <a:srgbClr val="3C63AB"/>
                </a:solidFill>
              </a:rPr>
              <a:t>  Con la primera </a:t>
            </a:r>
            <a:r>
              <a:rPr lang="es" sz="1400">
                <a:solidFill>
                  <a:srgbClr val="3C63AB"/>
                </a:solidFill>
              </a:rPr>
              <a:t>opción</a:t>
            </a:r>
            <a:r>
              <a:rPr lang="es" sz="1400">
                <a:solidFill>
                  <a:srgbClr val="3C63AB"/>
                </a:solidFill>
              </a:rPr>
              <a:t>, pasarlo dentro de un statelesswidget,  el widget padre es </a:t>
            </a:r>
            <a:r>
              <a:rPr lang="es" sz="1400">
                <a:solidFill>
                  <a:srgbClr val="3C63AB"/>
                </a:solidFill>
              </a:rPr>
              <a:t>responsable</a:t>
            </a:r>
            <a:r>
              <a:rPr lang="es" sz="1400">
                <a:solidFill>
                  <a:srgbClr val="3C63AB"/>
                </a:solidFill>
              </a:rPr>
              <a:t> de llamar al método fetch, guarda su resultado, y entonces los pasa a tu widget.</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291" name="Google Shape;291;gec8e3d99fe_0_94"/>
          <p:cNvPicPr preferRelativeResize="0"/>
          <p:nvPr/>
        </p:nvPicPr>
        <p:blipFill>
          <a:blip r:embed="rId4">
            <a:alphaModFix/>
          </a:blip>
          <a:stretch>
            <a:fillRect/>
          </a:stretch>
        </p:blipFill>
        <p:spPr>
          <a:xfrm>
            <a:off x="2310175" y="2737418"/>
            <a:ext cx="5095350" cy="1463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95" name="Shape 295"/>
        <p:cNvGrpSpPr/>
        <p:nvPr/>
      </p:nvGrpSpPr>
      <p:grpSpPr>
        <a:xfrm>
          <a:off x="0" y="0"/>
          <a:ext cx="0" cy="0"/>
          <a:chOff x="0" y="0"/>
          <a:chExt cx="0" cy="0"/>
        </a:xfrm>
      </p:grpSpPr>
      <p:sp>
        <p:nvSpPr>
          <p:cNvPr id="296" name="Google Shape;296;gec8e3d99fe_0_101"/>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297" name="Google Shape;297;gec8e3d99fe_0_101"/>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Mueve la llamada al método fetch fuera del método build():</a:t>
            </a:r>
            <a:r>
              <a:rPr lang="es" sz="1400">
                <a:solidFill>
                  <a:srgbClr val="3C63AB"/>
                </a:solidFill>
              </a:rPr>
              <a:t>  Por otro lado, Si tu widget es stateful, puedes llamar al método fetch en cualquiera de los métodos initState o didChangeDependencies. initState es llamado exactamente una vez y nunca de más. Si quieres tener la opción de recargar la API en respuesta a un cambio en un InheritedWidget, haz la llamada en el método didChangeDependencies.</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298" name="Google Shape;298;gec8e3d99fe_0_101"/>
          <p:cNvPicPr preferRelativeResize="0"/>
          <p:nvPr/>
        </p:nvPicPr>
        <p:blipFill>
          <a:blip r:embed="rId4">
            <a:alphaModFix/>
          </a:blip>
          <a:stretch>
            <a:fillRect/>
          </a:stretch>
        </p:blipFill>
        <p:spPr>
          <a:xfrm>
            <a:off x="2897475" y="2826800"/>
            <a:ext cx="3349050" cy="21042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2" name="Shape 302"/>
        <p:cNvGrpSpPr/>
        <p:nvPr/>
      </p:nvGrpSpPr>
      <p:grpSpPr>
        <a:xfrm>
          <a:off x="0" y="0"/>
          <a:ext cx="0" cy="0"/>
          <a:chOff x="0" y="0"/>
          <a:chExt cx="0" cy="0"/>
        </a:xfrm>
      </p:grpSpPr>
      <p:pic>
        <p:nvPicPr>
          <p:cNvPr id="303" name="Google Shape;303;gec8e3d99fe_0_110"/>
          <p:cNvPicPr preferRelativeResize="0"/>
          <p:nvPr/>
        </p:nvPicPr>
        <p:blipFill>
          <a:blip r:embed="rId4">
            <a:alphaModFix/>
          </a:blip>
          <a:stretch>
            <a:fillRect/>
          </a:stretch>
        </p:blipFill>
        <p:spPr>
          <a:xfrm>
            <a:off x="789850" y="962500"/>
            <a:ext cx="3281125" cy="4065426"/>
          </a:xfrm>
          <a:prstGeom prst="rect">
            <a:avLst/>
          </a:prstGeom>
          <a:noFill/>
          <a:ln>
            <a:noFill/>
          </a:ln>
        </p:spPr>
      </p:pic>
      <p:pic>
        <p:nvPicPr>
          <p:cNvPr id="304" name="Google Shape;304;gec8e3d99fe_0_110"/>
          <p:cNvPicPr preferRelativeResize="0"/>
          <p:nvPr/>
        </p:nvPicPr>
        <p:blipFill>
          <a:blip r:embed="rId5">
            <a:alphaModFix/>
          </a:blip>
          <a:stretch>
            <a:fillRect/>
          </a:stretch>
        </p:blipFill>
        <p:spPr>
          <a:xfrm>
            <a:off x="4191650" y="962500"/>
            <a:ext cx="3340601" cy="3770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08" name="Shape 308"/>
        <p:cNvGrpSpPr/>
        <p:nvPr/>
      </p:nvGrpSpPr>
      <p:grpSpPr>
        <a:xfrm>
          <a:off x="0" y="0"/>
          <a:ext cx="0" cy="0"/>
          <a:chOff x="0" y="0"/>
          <a:chExt cx="0" cy="0"/>
        </a:xfrm>
      </p:grpSpPr>
      <p:sp>
        <p:nvSpPr>
          <p:cNvPr id="309" name="Google Shape;309;gec8e3d99fe_0_118"/>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500">
                <a:solidFill>
                  <a:srgbClr val="E83464"/>
                </a:solidFill>
              </a:rPr>
              <a:t>Peticiones HTTP</a:t>
            </a:r>
            <a:endParaRPr b="1" sz="3500">
              <a:solidFill>
                <a:srgbClr val="E83464"/>
              </a:solidFill>
            </a:endParaRPr>
          </a:p>
          <a:p>
            <a:pPr indent="0" lvl="0" marL="0" rtl="0" algn="ctr">
              <a:lnSpc>
                <a:spcPct val="85000"/>
              </a:lnSpc>
              <a:spcBef>
                <a:spcPts val="0"/>
              </a:spcBef>
              <a:spcAft>
                <a:spcPts val="0"/>
              </a:spcAft>
              <a:buSzPts val="3800"/>
              <a:buNone/>
            </a:pPr>
            <a:r>
              <a:rPr b="1" lang="es" sz="3500">
                <a:solidFill>
                  <a:srgbClr val="E83464"/>
                </a:solidFill>
              </a:rPr>
              <a:t>POST</a:t>
            </a:r>
            <a:endParaRPr b="1" sz="3500">
              <a:solidFill>
                <a:srgbClr val="E83464"/>
              </a:solidFill>
            </a:endParaRPr>
          </a:p>
        </p:txBody>
      </p:sp>
      <p:sp>
        <p:nvSpPr>
          <p:cNvPr id="310" name="Google Shape;310;gec8e3d99fe_0_118"/>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14" name="Shape 314"/>
        <p:cNvGrpSpPr/>
        <p:nvPr/>
      </p:nvGrpSpPr>
      <p:grpSpPr>
        <a:xfrm>
          <a:off x="0" y="0"/>
          <a:ext cx="0" cy="0"/>
          <a:chOff x="0" y="0"/>
          <a:chExt cx="0" cy="0"/>
        </a:xfrm>
      </p:grpSpPr>
      <p:sp>
        <p:nvSpPr>
          <p:cNvPr id="315" name="Google Shape;315;gec8e3d99fe_0_128"/>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316" name="Google Shape;316;gec8e3d99fe_0_128"/>
          <p:cNvSpPr txBox="1"/>
          <p:nvPr>
            <p:ph idx="4294967295" type="body"/>
          </p:nvPr>
        </p:nvSpPr>
        <p:spPr>
          <a:xfrm>
            <a:off x="870550" y="1724375"/>
            <a:ext cx="6522900" cy="32268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De manera similar, para  enviar </a:t>
            </a:r>
            <a:r>
              <a:rPr lang="es" sz="1400">
                <a:solidFill>
                  <a:srgbClr val="3C63AB"/>
                </a:solidFill>
              </a:rPr>
              <a:t>datos a internet es necesario  usar el paquete http de flutter siguiendo estos pasos :</a:t>
            </a:r>
            <a:endParaRPr sz="1400">
              <a:solidFill>
                <a:srgbClr val="3C63AB"/>
              </a:solidFill>
            </a:endParaRPr>
          </a:p>
          <a:p>
            <a:pPr indent="0" lvl="0" marL="914400" rtl="0" algn="l">
              <a:lnSpc>
                <a:spcPct val="90000"/>
              </a:lnSpc>
              <a:spcBef>
                <a:spcPts val="600"/>
              </a:spcBef>
              <a:spcAft>
                <a:spcPts val="0"/>
              </a:spcAft>
              <a:buNone/>
            </a:pPr>
            <a:r>
              <a:t/>
            </a:r>
            <a:endParaRPr sz="1400">
              <a:solidFill>
                <a:srgbClr val="3C63AB"/>
              </a:solidFill>
            </a:endParaRPr>
          </a:p>
          <a:p>
            <a:pPr indent="-317500" lvl="0" marL="914400" rtl="0" algn="l">
              <a:lnSpc>
                <a:spcPct val="90000"/>
              </a:lnSpc>
              <a:spcBef>
                <a:spcPts val="600"/>
              </a:spcBef>
              <a:spcAft>
                <a:spcPts val="0"/>
              </a:spcAft>
              <a:buClr>
                <a:srgbClr val="3C63AB"/>
              </a:buClr>
              <a:buSzPts val="1400"/>
              <a:buChar char="●"/>
            </a:pPr>
            <a:r>
              <a:rPr lang="es" sz="1400">
                <a:solidFill>
                  <a:srgbClr val="3C63AB"/>
                </a:solidFill>
              </a:rPr>
              <a:t>Enviar datos a un servidor usando el paquete http</a:t>
            </a:r>
            <a:endParaRPr sz="1400">
              <a:solidFill>
                <a:srgbClr val="3C63AB"/>
              </a:solidFill>
            </a:endParaRPr>
          </a:p>
          <a:p>
            <a:pPr indent="0" lvl="0" marL="914400" rtl="0" algn="l">
              <a:lnSpc>
                <a:spcPct val="90000"/>
              </a:lnSpc>
              <a:spcBef>
                <a:spcPts val="600"/>
              </a:spcBef>
              <a:spcAft>
                <a:spcPts val="0"/>
              </a:spcAft>
              <a:buNone/>
            </a:pPr>
            <a:r>
              <a:t/>
            </a:r>
            <a:endParaRPr sz="1400">
              <a:solidFill>
                <a:srgbClr val="3C63AB"/>
              </a:solidFill>
            </a:endParaRPr>
          </a:p>
          <a:p>
            <a:pPr indent="-317500" lvl="0" marL="914400" rtl="0" algn="l">
              <a:lnSpc>
                <a:spcPct val="90000"/>
              </a:lnSpc>
              <a:spcBef>
                <a:spcPts val="600"/>
              </a:spcBef>
              <a:spcAft>
                <a:spcPts val="0"/>
              </a:spcAft>
              <a:buClr>
                <a:srgbClr val="3C63AB"/>
              </a:buClr>
              <a:buSzPts val="1400"/>
              <a:buChar char="●"/>
            </a:pPr>
            <a:r>
              <a:rPr lang="es" sz="1400">
                <a:solidFill>
                  <a:srgbClr val="3C63AB"/>
                </a:solidFill>
              </a:rPr>
              <a:t>Convertir la respuesta en un objeto personalizado en Dart</a:t>
            </a:r>
            <a:endParaRPr sz="1400">
              <a:solidFill>
                <a:srgbClr val="3C63AB"/>
              </a:solidFill>
            </a:endParaRPr>
          </a:p>
          <a:p>
            <a:pPr indent="0" lvl="0" marL="914400" rtl="0" algn="l">
              <a:lnSpc>
                <a:spcPct val="90000"/>
              </a:lnSpc>
              <a:spcBef>
                <a:spcPts val="600"/>
              </a:spcBef>
              <a:spcAft>
                <a:spcPts val="0"/>
              </a:spcAft>
              <a:buNone/>
            </a:pPr>
            <a:r>
              <a:t/>
            </a:r>
            <a:endParaRPr sz="1400">
              <a:solidFill>
                <a:srgbClr val="3C63AB"/>
              </a:solidFill>
            </a:endParaRPr>
          </a:p>
          <a:p>
            <a:pPr indent="-317500" lvl="0" marL="914400" rtl="0" algn="l">
              <a:lnSpc>
                <a:spcPct val="90000"/>
              </a:lnSpc>
              <a:spcBef>
                <a:spcPts val="600"/>
              </a:spcBef>
              <a:spcAft>
                <a:spcPts val="0"/>
              </a:spcAft>
              <a:buClr>
                <a:srgbClr val="3C63AB"/>
              </a:buClr>
              <a:buSzPts val="1400"/>
              <a:buChar char="●"/>
            </a:pPr>
            <a:r>
              <a:rPr lang="es" sz="1400">
                <a:solidFill>
                  <a:srgbClr val="3C63AB"/>
                </a:solidFill>
              </a:rPr>
              <a:t>Obtener un title_entrada del usuario</a:t>
            </a:r>
            <a:endParaRPr sz="1400">
              <a:solidFill>
                <a:srgbClr val="3C63AB"/>
              </a:solidFill>
            </a:endParaRPr>
          </a:p>
          <a:p>
            <a:pPr indent="0" lvl="0" marL="914400" rtl="0" algn="l">
              <a:lnSpc>
                <a:spcPct val="90000"/>
              </a:lnSpc>
              <a:spcBef>
                <a:spcPts val="600"/>
              </a:spcBef>
              <a:spcAft>
                <a:spcPts val="0"/>
              </a:spcAft>
              <a:buNone/>
            </a:pPr>
            <a:r>
              <a:t/>
            </a:r>
            <a:endParaRPr sz="1400">
              <a:solidFill>
                <a:srgbClr val="3C63AB"/>
              </a:solidFill>
            </a:endParaRPr>
          </a:p>
          <a:p>
            <a:pPr indent="-317500" lvl="0" marL="914400" rtl="0" algn="l">
              <a:lnSpc>
                <a:spcPct val="90000"/>
              </a:lnSpc>
              <a:spcBef>
                <a:spcPts val="600"/>
              </a:spcBef>
              <a:spcAft>
                <a:spcPts val="0"/>
              </a:spcAft>
              <a:buClr>
                <a:srgbClr val="3C63AB"/>
              </a:buClr>
              <a:buSzPts val="1400"/>
              <a:buChar char="●"/>
            </a:pPr>
            <a:r>
              <a:rPr lang="es" sz="1400">
                <a:solidFill>
                  <a:srgbClr val="3C63AB"/>
                </a:solidFill>
              </a:rPr>
              <a:t>Mostrar la respuesta en pantalla.</a:t>
            </a:r>
            <a:endParaRPr sz="1400">
              <a:solidFill>
                <a:srgbClr val="3C63AB"/>
              </a:solidFill>
            </a:endParaRPr>
          </a:p>
          <a:p>
            <a:pPr indent="0" lvl="0" marL="91440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0" name="Shape 320"/>
        <p:cNvGrpSpPr/>
        <p:nvPr/>
      </p:nvGrpSpPr>
      <p:grpSpPr>
        <a:xfrm>
          <a:off x="0" y="0"/>
          <a:ext cx="0" cy="0"/>
          <a:chOff x="0" y="0"/>
          <a:chExt cx="0" cy="0"/>
        </a:xfrm>
      </p:grpSpPr>
      <p:sp>
        <p:nvSpPr>
          <p:cNvPr id="321" name="Google Shape;321;gec8e3d99fe_0_135"/>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322" name="Google Shape;322;gec8e3d99fe_0_135"/>
          <p:cNvSpPr txBox="1"/>
          <p:nvPr>
            <p:ph idx="4294967295" type="body"/>
          </p:nvPr>
        </p:nvSpPr>
        <p:spPr>
          <a:xfrm>
            <a:off x="870550" y="1724375"/>
            <a:ext cx="7055700" cy="29529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Envío de datos al servidor</a:t>
            </a:r>
            <a:r>
              <a:rPr b="1" lang="es" sz="1500">
                <a:solidFill>
                  <a:srgbClr val="3C63AB"/>
                </a:solidFill>
              </a:rPr>
              <a:t>:</a:t>
            </a:r>
            <a:r>
              <a:rPr lang="es" sz="1400">
                <a:solidFill>
                  <a:srgbClr val="3C63AB"/>
                </a:solidFill>
              </a:rPr>
              <a:t> Para esto, se debe crear un Album y  enviar un título de álbum usando el http.post()método.</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323" name="Google Shape;323;gec8e3d99fe_0_135"/>
          <p:cNvPicPr preferRelativeResize="0"/>
          <p:nvPr/>
        </p:nvPicPr>
        <p:blipFill>
          <a:blip r:embed="rId4">
            <a:alphaModFix/>
          </a:blip>
          <a:stretch>
            <a:fillRect/>
          </a:stretch>
        </p:blipFill>
        <p:spPr>
          <a:xfrm>
            <a:off x="2168813" y="2262395"/>
            <a:ext cx="4806374" cy="2414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Objetivos de la sesión</a:t>
            </a:r>
            <a:endParaRPr b="1">
              <a:solidFill>
                <a:srgbClr val="E83464"/>
              </a:solidFill>
            </a:endParaRPr>
          </a:p>
        </p:txBody>
      </p:sp>
      <p:sp>
        <p:nvSpPr>
          <p:cNvPr id="156" name="Google Shape;156;p3"/>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300"/>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0"/>
              </a:spcBef>
              <a:spcAft>
                <a:spcPts val="0"/>
              </a:spcAft>
              <a:buSzPts val="1300"/>
              <a:buNone/>
            </a:pPr>
            <a:r>
              <a:t/>
            </a:r>
            <a:endParaRPr sz="1400">
              <a:solidFill>
                <a:srgbClr val="3C63AB"/>
              </a:solidFill>
              <a:latin typeface="Arial"/>
              <a:ea typeface="Arial"/>
              <a:cs typeface="Arial"/>
              <a:sym typeface="Aria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Entender los conceptos requeridos para consumir recursos Web</a:t>
            </a:r>
            <a:endParaRPr>
              <a:solidFill>
                <a:srgbClr val="3D63AB"/>
              </a:solidFill>
            </a:endParaRPr>
          </a:p>
          <a:p>
            <a:pPr indent="-393700" lvl="0" marL="685800" rtl="0" algn="l">
              <a:lnSpc>
                <a:spcPct val="90000"/>
              </a:lnSpc>
              <a:spcBef>
                <a:spcPts val="600"/>
              </a:spcBef>
              <a:spcAft>
                <a:spcPts val="0"/>
              </a:spcAft>
              <a:buClr>
                <a:srgbClr val="3D63AB"/>
              </a:buClr>
              <a:buSzPts val="1360"/>
              <a:buAutoNum type="arabicPeriod"/>
            </a:pPr>
            <a:r>
              <a:rPr lang="es">
                <a:solidFill>
                  <a:srgbClr val="3D63AB"/>
                </a:solidFill>
              </a:rPr>
              <a:t>Crear una aplicación que consuma datos basados en JSON</a:t>
            </a:r>
            <a:endParaRPr>
              <a:solidFill>
                <a:srgbClr val="3D63AB"/>
              </a:solidFill>
            </a:endParaRPr>
          </a:p>
          <a:p>
            <a:pPr indent="-389890" lvl="0" marL="685800" rtl="0" algn="l">
              <a:lnSpc>
                <a:spcPct val="90000"/>
              </a:lnSpc>
              <a:spcBef>
                <a:spcPts val="600"/>
              </a:spcBef>
              <a:spcAft>
                <a:spcPts val="0"/>
              </a:spcAft>
              <a:buClr>
                <a:srgbClr val="3D63AB"/>
              </a:buClr>
              <a:buSzPts val="1300"/>
              <a:buAutoNum type="arabicPeriod"/>
            </a:pPr>
            <a:r>
              <a:rPr lang="es">
                <a:solidFill>
                  <a:srgbClr val="3D63AB"/>
                </a:solidFill>
              </a:rPr>
              <a:t>Implementar una aplicación que cambie su funcionalidad de acuerdo con el estado de la red </a:t>
            </a:r>
            <a:endParaRPr>
              <a:solidFill>
                <a:srgbClr val="3D63AB"/>
              </a:solidFill>
            </a:endParaRPr>
          </a:p>
          <a:p>
            <a:pPr indent="0" lvl="0" marL="457200" rtl="0" algn="l">
              <a:lnSpc>
                <a:spcPct val="90000"/>
              </a:lnSpc>
              <a:spcBef>
                <a:spcPts val="600"/>
              </a:spcBef>
              <a:spcAft>
                <a:spcPts val="0"/>
              </a:spcAft>
              <a:buNone/>
            </a:pPr>
            <a:r>
              <a:t/>
            </a:r>
            <a:endParaRPr>
              <a:solidFill>
                <a:srgbClr val="3D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27" name="Shape 327"/>
        <p:cNvGrpSpPr/>
        <p:nvPr/>
      </p:nvGrpSpPr>
      <p:grpSpPr>
        <a:xfrm>
          <a:off x="0" y="0"/>
          <a:ext cx="0" cy="0"/>
          <a:chOff x="0" y="0"/>
          <a:chExt cx="0" cy="0"/>
        </a:xfrm>
      </p:grpSpPr>
      <p:sp>
        <p:nvSpPr>
          <p:cNvPr id="328" name="Google Shape;328;gec8e3d99fe_0_144"/>
          <p:cNvSpPr txBox="1"/>
          <p:nvPr>
            <p:ph type="title"/>
          </p:nvPr>
        </p:nvSpPr>
        <p:spPr>
          <a:xfrm>
            <a:off x="870550" y="1006650"/>
            <a:ext cx="75249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329" name="Google Shape;329;gec8e3d99fe_0_144"/>
          <p:cNvSpPr txBox="1"/>
          <p:nvPr>
            <p:ph idx="4294967295" type="body"/>
          </p:nvPr>
        </p:nvSpPr>
        <p:spPr>
          <a:xfrm>
            <a:off x="870550" y="1724375"/>
            <a:ext cx="6855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400">
                <a:solidFill>
                  <a:srgbClr val="3C63AB"/>
                </a:solidFill>
              </a:rPr>
              <a:t>Convierta el http.Response en un objeto Dart personalizado</a:t>
            </a:r>
            <a:r>
              <a:rPr b="1" lang="es" sz="1400">
                <a:solidFill>
                  <a:srgbClr val="3C63AB"/>
                </a:solidFill>
              </a:rPr>
              <a:t>:</a:t>
            </a:r>
            <a:r>
              <a:rPr lang="es">
                <a:solidFill>
                  <a:srgbClr val="3C63AB"/>
                </a:solidFill>
              </a:rPr>
              <a:t> Ahora sigua</a:t>
            </a:r>
            <a:r>
              <a:rPr lang="es">
                <a:solidFill>
                  <a:srgbClr val="3C63AB"/>
                </a:solidFill>
              </a:rPr>
              <a:t> los siguientes pasos para actualizar la createAlbum() función para devolver un Future&lt;Album&gt;:</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311150" lvl="0" marL="457200" rtl="0" algn="just">
              <a:lnSpc>
                <a:spcPct val="115000"/>
              </a:lnSpc>
              <a:spcBef>
                <a:spcPts val="600"/>
              </a:spcBef>
              <a:spcAft>
                <a:spcPts val="0"/>
              </a:spcAft>
              <a:buClr>
                <a:srgbClr val="3C63AB"/>
              </a:buClr>
              <a:buSzPts val="1300"/>
              <a:buChar char="●"/>
            </a:pPr>
            <a:r>
              <a:rPr lang="es">
                <a:solidFill>
                  <a:srgbClr val="3C63AB"/>
                </a:solidFill>
              </a:rPr>
              <a:t>Convierta el cuerpo de la respuesta en un JSON Mapcon el dart: convertpaquete.</a:t>
            </a:r>
            <a:endParaRPr>
              <a:solidFill>
                <a:srgbClr val="3C63AB"/>
              </a:solidFill>
            </a:endParaRPr>
          </a:p>
          <a:p>
            <a:pPr indent="-311150" lvl="0" marL="457200" rtl="0" algn="just">
              <a:lnSpc>
                <a:spcPct val="115000"/>
              </a:lnSpc>
              <a:spcBef>
                <a:spcPts val="0"/>
              </a:spcBef>
              <a:spcAft>
                <a:spcPts val="0"/>
              </a:spcAft>
              <a:buClr>
                <a:srgbClr val="3C63AB"/>
              </a:buClr>
              <a:buSzPts val="1300"/>
              <a:buChar char="●"/>
            </a:pPr>
            <a:r>
              <a:rPr lang="es">
                <a:solidFill>
                  <a:srgbClr val="3C63AB"/>
                </a:solidFill>
              </a:rPr>
              <a:t>Si el servidor devuelve una respuesta CREATED con un código de estado 201, convierta el JSON Map en un Album usando el método fromJson().</a:t>
            </a:r>
            <a:endParaRPr>
              <a:solidFill>
                <a:srgbClr val="3C63AB"/>
              </a:solidFill>
            </a:endParaRPr>
          </a:p>
          <a:p>
            <a:pPr indent="-311150" lvl="0" marL="457200" rtl="0" algn="just">
              <a:lnSpc>
                <a:spcPct val="115000"/>
              </a:lnSpc>
              <a:spcBef>
                <a:spcPts val="0"/>
              </a:spcBef>
              <a:spcAft>
                <a:spcPts val="0"/>
              </a:spcAft>
              <a:buClr>
                <a:srgbClr val="3C63AB"/>
              </a:buClr>
              <a:buSzPts val="1300"/>
              <a:buChar char="●"/>
            </a:pPr>
            <a:r>
              <a:rPr lang="es">
                <a:solidFill>
                  <a:srgbClr val="3C63AB"/>
                </a:solidFill>
              </a:rPr>
              <a:t>Si el servidor no devuelve una respuesta CREATED con un código de estado de 201, lance una excepción. (Incluso en el caso de una respuesta del servidor "404 No encontrado", genere una excepción. No devuelva null. Esto es importante al examinar los datos en snapshot, como se muestra a continuación).</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45720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SzPts val="1300"/>
              <a:buNone/>
            </a:pPr>
            <a:r>
              <a:t/>
            </a:r>
            <a:endParaRPr>
              <a:solidFill>
                <a:srgbClr val="3C63AB"/>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33" name="Shape 333"/>
        <p:cNvGrpSpPr/>
        <p:nvPr/>
      </p:nvGrpSpPr>
      <p:grpSpPr>
        <a:xfrm>
          <a:off x="0" y="0"/>
          <a:ext cx="0" cy="0"/>
          <a:chOff x="0" y="0"/>
          <a:chExt cx="0" cy="0"/>
        </a:xfrm>
      </p:grpSpPr>
      <p:sp>
        <p:nvSpPr>
          <p:cNvPr id="334" name="Google Shape;334;gec8e3d99fe_0_154"/>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335" name="Google Shape;335;gec8e3d99fe_0_154"/>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Convierta el http.Response en un objeto Dart personalizado:</a:t>
            </a:r>
            <a:r>
              <a:rPr lang="es" sz="1400">
                <a:solidFill>
                  <a:srgbClr val="3C63AB"/>
                </a:solidFill>
              </a:rPr>
              <a:t>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336" name="Google Shape;336;gec8e3d99fe_0_154"/>
          <p:cNvPicPr preferRelativeResize="0"/>
          <p:nvPr/>
        </p:nvPicPr>
        <p:blipFill>
          <a:blip r:embed="rId4">
            <a:alphaModFix/>
          </a:blip>
          <a:stretch>
            <a:fillRect/>
          </a:stretch>
        </p:blipFill>
        <p:spPr>
          <a:xfrm>
            <a:off x="2870314" y="2012799"/>
            <a:ext cx="3403375" cy="29124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0" name="Shape 340"/>
        <p:cNvGrpSpPr/>
        <p:nvPr/>
      </p:nvGrpSpPr>
      <p:grpSpPr>
        <a:xfrm>
          <a:off x="0" y="0"/>
          <a:ext cx="0" cy="0"/>
          <a:chOff x="0" y="0"/>
          <a:chExt cx="0" cy="0"/>
        </a:xfrm>
      </p:grpSpPr>
      <p:sp>
        <p:nvSpPr>
          <p:cNvPr id="341" name="Google Shape;341;gec8e3d99fe_0_160"/>
          <p:cNvSpPr txBox="1"/>
          <p:nvPr>
            <p:ph type="title"/>
          </p:nvPr>
        </p:nvSpPr>
        <p:spPr>
          <a:xfrm>
            <a:off x="799275" y="1006650"/>
            <a:ext cx="75960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Peticiones HTTP en Flutter</a:t>
            </a:r>
            <a:endParaRPr b="1">
              <a:solidFill>
                <a:srgbClr val="E83464"/>
              </a:solidFill>
            </a:endParaRPr>
          </a:p>
        </p:txBody>
      </p:sp>
      <p:sp>
        <p:nvSpPr>
          <p:cNvPr id="342" name="Google Shape;342;gec8e3d99fe_0_160"/>
          <p:cNvSpPr txBox="1"/>
          <p:nvPr>
            <p:ph idx="4294967295" type="body"/>
          </p:nvPr>
        </p:nvSpPr>
        <p:spPr>
          <a:xfrm>
            <a:off x="870550" y="1724375"/>
            <a:ext cx="73221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Muestra la respuesta en la pantalla</a:t>
            </a:r>
            <a:r>
              <a:rPr b="1" lang="es" sz="1500">
                <a:solidFill>
                  <a:srgbClr val="3C63AB"/>
                </a:solidFill>
              </a:rPr>
              <a:t>:</a:t>
            </a:r>
            <a:r>
              <a:rPr lang="es" sz="1400">
                <a:solidFill>
                  <a:srgbClr val="3C63AB"/>
                </a:solidFill>
              </a:rPr>
              <a:t>  </a:t>
            </a:r>
            <a:r>
              <a:rPr lang="es" sz="1400">
                <a:solidFill>
                  <a:srgbClr val="3C63AB"/>
                </a:solidFill>
              </a:rPr>
              <a:t>Para mostrar los datos en la pantalla, use el FutureBuilderwidget que viene con Flutter y facilita el trabajo con fuentes de datos asincrónicas.</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45720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400">
              <a:solidFill>
                <a:srgbClr val="3C63AB"/>
              </a:solidFill>
            </a:endParaRPr>
          </a:p>
        </p:txBody>
      </p:sp>
      <p:pic>
        <p:nvPicPr>
          <p:cNvPr id="343" name="Google Shape;343;gec8e3d99fe_0_160"/>
          <p:cNvPicPr preferRelativeResize="0"/>
          <p:nvPr/>
        </p:nvPicPr>
        <p:blipFill>
          <a:blip r:embed="rId4">
            <a:alphaModFix/>
          </a:blip>
          <a:stretch>
            <a:fillRect/>
          </a:stretch>
        </p:blipFill>
        <p:spPr>
          <a:xfrm>
            <a:off x="2503700" y="2370700"/>
            <a:ext cx="4187150" cy="2616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47" name="Shape 347"/>
        <p:cNvGrpSpPr/>
        <p:nvPr/>
      </p:nvGrpSpPr>
      <p:grpSpPr>
        <a:xfrm>
          <a:off x="0" y="0"/>
          <a:ext cx="0" cy="0"/>
          <a:chOff x="0" y="0"/>
          <a:chExt cx="0" cy="0"/>
        </a:xfrm>
      </p:grpSpPr>
      <p:sp>
        <p:nvSpPr>
          <p:cNvPr id="348" name="Google Shape;348;gf23f9a8910_0_6"/>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500">
                <a:solidFill>
                  <a:srgbClr val="E83464"/>
                </a:solidFill>
              </a:rPr>
              <a:t>Detección del estado de red</a:t>
            </a:r>
            <a:endParaRPr b="1" sz="3500">
              <a:solidFill>
                <a:srgbClr val="E83464"/>
              </a:solidFill>
            </a:endParaRPr>
          </a:p>
        </p:txBody>
      </p:sp>
      <p:sp>
        <p:nvSpPr>
          <p:cNvPr id="349" name="Google Shape;349;gf23f9a8910_0_6"/>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53" name="Shape 353"/>
        <p:cNvGrpSpPr/>
        <p:nvPr/>
      </p:nvGrpSpPr>
      <p:grpSpPr>
        <a:xfrm>
          <a:off x="0" y="0"/>
          <a:ext cx="0" cy="0"/>
          <a:chOff x="0" y="0"/>
          <a:chExt cx="0" cy="0"/>
        </a:xfrm>
      </p:grpSpPr>
      <p:sp>
        <p:nvSpPr>
          <p:cNvPr id="354" name="Google Shape;354;gf4de8ef422_0_5"/>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Deteccion del estado de red</a:t>
            </a:r>
            <a:endParaRPr b="1">
              <a:solidFill>
                <a:srgbClr val="E83464"/>
              </a:solidFill>
            </a:endParaRPr>
          </a:p>
        </p:txBody>
      </p:sp>
      <p:sp>
        <p:nvSpPr>
          <p:cNvPr id="355" name="Google Shape;355;gf4de8ef422_0_5"/>
          <p:cNvSpPr txBox="1"/>
          <p:nvPr>
            <p:ph idx="4294967295" type="body"/>
          </p:nvPr>
        </p:nvSpPr>
        <p:spPr>
          <a:xfrm>
            <a:off x="939900" y="1724375"/>
            <a:ext cx="7311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Al trabajar con recursos en red, en los cuales basamos muchas de las funcionalidades de la </a:t>
            </a:r>
            <a:r>
              <a:rPr lang="es" sz="1400">
                <a:solidFill>
                  <a:srgbClr val="3C63AB"/>
                </a:solidFill>
              </a:rPr>
              <a:t>aplicación</a:t>
            </a:r>
            <a:r>
              <a:rPr lang="es" sz="1400">
                <a:solidFill>
                  <a:srgbClr val="3C63AB"/>
                </a:solidFill>
              </a:rPr>
              <a:t>, necesitamos tener la capacidad de determinar si tenemos acceso a Internet o si necesitamos ajustar la funcionalidad de la </a:t>
            </a:r>
            <a:r>
              <a:rPr lang="es" sz="1400">
                <a:solidFill>
                  <a:srgbClr val="3C63AB"/>
                </a:solidFill>
              </a:rPr>
              <a:t>aplicación</a:t>
            </a:r>
            <a:r>
              <a:rPr lang="es" sz="1400">
                <a:solidFill>
                  <a:srgbClr val="3C63AB"/>
                </a:solidFill>
              </a:rPr>
              <a:t> para evitar errores debido a la </a:t>
            </a:r>
            <a:r>
              <a:rPr lang="es" sz="1400">
                <a:solidFill>
                  <a:srgbClr val="3C63AB"/>
                </a:solidFill>
              </a:rPr>
              <a:t>desconexión</a:t>
            </a:r>
            <a:r>
              <a:rPr lang="es" sz="1400">
                <a:solidFill>
                  <a:srgbClr val="3C63AB"/>
                </a:solidFill>
              </a:rPr>
              <a:t>.</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rPr lang="es" sz="1400">
                <a:solidFill>
                  <a:srgbClr val="3C63AB"/>
                </a:solidFill>
              </a:rPr>
              <a:t>Para verificar los estados de red se hace uso del paquete </a:t>
            </a:r>
            <a:r>
              <a:rPr b="1" lang="es" sz="1400">
                <a:solidFill>
                  <a:srgbClr val="3C63AB"/>
                </a:solidFill>
              </a:rPr>
              <a:t>connectivity_plus</a:t>
            </a:r>
            <a:r>
              <a:rPr lang="es" sz="1400">
                <a:solidFill>
                  <a:srgbClr val="3C63AB"/>
                </a:solidFill>
              </a:rPr>
              <a:t>, el cual se puede agregar con el comando </a:t>
            </a:r>
            <a:r>
              <a:rPr lang="es" sz="1400">
                <a:solidFill>
                  <a:srgbClr val="3C63AB"/>
                </a:solidFill>
                <a:latin typeface="Courier New"/>
                <a:ea typeface="Courier New"/>
                <a:cs typeface="Courier New"/>
                <a:sym typeface="Courier New"/>
              </a:rPr>
              <a:t>$ </a:t>
            </a:r>
            <a:r>
              <a:rPr lang="es" sz="1400">
                <a:solidFill>
                  <a:srgbClr val="3C63AB"/>
                </a:solidFill>
                <a:latin typeface="Courier New"/>
                <a:ea typeface="Courier New"/>
                <a:cs typeface="Courier New"/>
                <a:sym typeface="Courier New"/>
              </a:rPr>
              <a:t>flutter pub add connectivity_plus</a:t>
            </a:r>
            <a:r>
              <a:rPr lang="es" sz="1400">
                <a:solidFill>
                  <a:srgbClr val="3C63AB"/>
                </a:solidFill>
                <a:latin typeface="Courier New"/>
                <a:ea typeface="Courier New"/>
                <a:cs typeface="Courier New"/>
                <a:sym typeface="Courier New"/>
              </a:rPr>
              <a:t>,</a:t>
            </a:r>
            <a:r>
              <a:rPr lang="es" sz="1400">
                <a:solidFill>
                  <a:srgbClr val="3C63AB"/>
                </a:solidFill>
              </a:rPr>
              <a:t>luego de ejecutar el comando siempre verifica que se agregó la dependencia: </a:t>
            </a:r>
            <a:endParaRPr sz="1400">
              <a:solidFill>
                <a:srgbClr val="3C63AB"/>
              </a:solidFill>
            </a:endParaRPr>
          </a:p>
          <a:p>
            <a:pPr indent="0" lvl="0" marL="292100" marR="292100" rtl="0" algn="ctr">
              <a:lnSpc>
                <a:spcPct val="120000"/>
              </a:lnSpc>
              <a:spcBef>
                <a:spcPts val="0"/>
              </a:spcBef>
              <a:spcAft>
                <a:spcPts val="0"/>
              </a:spcAft>
              <a:buNone/>
            </a:pPr>
            <a:r>
              <a:t/>
            </a:r>
            <a:endParaRPr sz="1000">
              <a:solidFill>
                <a:srgbClr val="DD1144"/>
              </a:solidFill>
              <a:highlight>
                <a:srgbClr val="F5F5F7"/>
              </a:highlight>
              <a:latin typeface="Roboto Mono"/>
              <a:ea typeface="Roboto Mono"/>
              <a:cs typeface="Roboto Mono"/>
              <a:sym typeface="Roboto Mono"/>
            </a:endParaRPr>
          </a:p>
          <a:p>
            <a:pPr indent="0" lvl="0" marL="0" rtl="0" algn="ctr">
              <a:lnSpc>
                <a:spcPct val="90000"/>
              </a:lnSpc>
              <a:spcBef>
                <a:spcPts val="1200"/>
              </a:spcBef>
              <a:spcAft>
                <a:spcPts val="0"/>
              </a:spcAft>
              <a:buNone/>
            </a:pPr>
            <a:r>
              <a:t/>
            </a:r>
            <a:endParaRPr sz="1400">
              <a:solidFill>
                <a:srgbClr val="3C63AB"/>
              </a:solidFill>
            </a:endParaRPr>
          </a:p>
          <a:p>
            <a:pPr indent="0" lvl="0" marL="0" rtl="0" algn="just">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45720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pic>
        <p:nvPicPr>
          <p:cNvPr id="356" name="Google Shape;356;gf4de8ef422_0_5"/>
          <p:cNvPicPr preferRelativeResize="0"/>
          <p:nvPr/>
        </p:nvPicPr>
        <p:blipFill>
          <a:blip r:embed="rId4">
            <a:alphaModFix/>
          </a:blip>
          <a:stretch>
            <a:fillRect/>
          </a:stretch>
        </p:blipFill>
        <p:spPr>
          <a:xfrm>
            <a:off x="2752613" y="3561700"/>
            <a:ext cx="3638774" cy="1046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60" name="Shape 360"/>
        <p:cNvGrpSpPr/>
        <p:nvPr/>
      </p:nvGrpSpPr>
      <p:grpSpPr>
        <a:xfrm>
          <a:off x="0" y="0"/>
          <a:ext cx="0" cy="0"/>
          <a:chOff x="0" y="0"/>
          <a:chExt cx="0" cy="0"/>
        </a:xfrm>
      </p:grpSpPr>
      <p:sp>
        <p:nvSpPr>
          <p:cNvPr id="361" name="Google Shape;361;gf4de8ef422_0_13"/>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Deteccion del estado de red</a:t>
            </a:r>
            <a:endParaRPr b="1">
              <a:solidFill>
                <a:srgbClr val="E83464"/>
              </a:solidFill>
            </a:endParaRPr>
          </a:p>
        </p:txBody>
      </p:sp>
      <p:sp>
        <p:nvSpPr>
          <p:cNvPr id="362" name="Google Shape;362;gf4de8ef422_0_13"/>
          <p:cNvSpPr txBox="1"/>
          <p:nvPr>
            <p:ph idx="4294967295" type="body"/>
          </p:nvPr>
        </p:nvSpPr>
        <p:spPr>
          <a:xfrm>
            <a:off x="939900" y="1724375"/>
            <a:ext cx="73119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Luego de haber agregado la dependencia, es posible consultar cual es el metodo de conexion usado actualmente por el dispositivo, es tan </a:t>
            </a:r>
            <a:r>
              <a:rPr lang="es" sz="1400">
                <a:solidFill>
                  <a:srgbClr val="3C63AB"/>
                </a:solidFill>
              </a:rPr>
              <a:t>fácil</a:t>
            </a:r>
            <a:r>
              <a:rPr lang="es" sz="1400">
                <a:solidFill>
                  <a:srgbClr val="3C63AB"/>
                </a:solidFill>
              </a:rPr>
              <a:t> como:</a:t>
            </a:r>
            <a:endParaRPr sz="1400">
              <a:solidFill>
                <a:srgbClr val="3C63AB"/>
              </a:solidFill>
            </a:endParaRPr>
          </a:p>
          <a:p>
            <a:pPr indent="0" lvl="0" marL="0" rtl="0" algn="ctr">
              <a:lnSpc>
                <a:spcPct val="90000"/>
              </a:lnSpc>
              <a:spcBef>
                <a:spcPts val="600"/>
              </a:spcBef>
              <a:spcAft>
                <a:spcPts val="0"/>
              </a:spcAft>
              <a:buNone/>
            </a:pPr>
            <a:r>
              <a:t/>
            </a:r>
            <a:endParaRPr sz="1400">
              <a:solidFill>
                <a:srgbClr val="3C63AB"/>
              </a:solidFill>
            </a:endParaRPr>
          </a:p>
          <a:p>
            <a:pPr indent="0" lvl="0" marL="0" rtl="0" algn="ctr">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rPr lang="es" sz="1400">
                <a:solidFill>
                  <a:srgbClr val="3C63AB"/>
                </a:solidFill>
              </a:rPr>
              <a:t>Con esta variable se puede verificar el metodo de conexion:</a:t>
            </a:r>
            <a:endParaRPr sz="1400">
              <a:solidFill>
                <a:srgbClr val="3C63AB"/>
              </a:solidFill>
            </a:endParaRPr>
          </a:p>
          <a:p>
            <a:pPr indent="0" lvl="0" marL="0" rtl="0" algn="ctr">
              <a:lnSpc>
                <a:spcPct val="90000"/>
              </a:lnSpc>
              <a:spcBef>
                <a:spcPts val="600"/>
              </a:spcBef>
              <a:spcAft>
                <a:spcPts val="0"/>
              </a:spcAft>
              <a:buNone/>
            </a:pPr>
            <a:r>
              <a:t/>
            </a:r>
            <a:endParaRPr sz="1400">
              <a:solidFill>
                <a:srgbClr val="3C63AB"/>
              </a:solidFill>
            </a:endParaRPr>
          </a:p>
          <a:p>
            <a:pPr indent="0" lvl="0" marL="0" rtl="0" algn="ctr">
              <a:lnSpc>
                <a:spcPct val="90000"/>
              </a:lnSpc>
              <a:spcBef>
                <a:spcPts val="600"/>
              </a:spcBef>
              <a:spcAft>
                <a:spcPts val="0"/>
              </a:spcAft>
              <a:buNone/>
            </a:pPr>
            <a:r>
              <a:t/>
            </a:r>
            <a:endParaRPr sz="1400">
              <a:solidFill>
                <a:srgbClr val="3C63AB"/>
              </a:solidFill>
            </a:endParaRPr>
          </a:p>
          <a:p>
            <a:pPr indent="0" lvl="0" marL="0" rtl="0" algn="ctr">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None/>
            </a:pPr>
            <a:r>
              <a:rPr lang="es" sz="1400">
                <a:solidFill>
                  <a:srgbClr val="3C63AB"/>
                </a:solidFill>
              </a:rPr>
              <a:t>Esta dependencia también ofrece un </a:t>
            </a:r>
            <a:r>
              <a:rPr i="1" lang="es" sz="1400">
                <a:solidFill>
                  <a:srgbClr val="3C63AB"/>
                </a:solidFill>
              </a:rPr>
              <a:t>Stream</a:t>
            </a:r>
            <a:r>
              <a:rPr lang="es" sz="1400">
                <a:solidFill>
                  <a:srgbClr val="3C63AB"/>
                </a:solidFill>
              </a:rPr>
              <a:t> con el cual se pueden escuchar cambios en el metodo de conexion:</a:t>
            </a:r>
            <a:endParaRPr sz="1400">
              <a:solidFill>
                <a:srgbClr val="3C63AB"/>
              </a:solidFill>
            </a:endParaRPr>
          </a:p>
          <a:p>
            <a:pPr indent="0" lvl="0" marL="0" rtl="0" algn="l">
              <a:lnSpc>
                <a:spcPct val="90000"/>
              </a:lnSpc>
              <a:spcBef>
                <a:spcPts val="600"/>
              </a:spcBef>
              <a:spcAft>
                <a:spcPts val="0"/>
              </a:spcAft>
              <a:buNone/>
            </a:pPr>
            <a:r>
              <a:t/>
            </a:r>
            <a:endParaRPr sz="1400">
              <a:solidFill>
                <a:srgbClr val="3C63AB"/>
              </a:solidFil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pic>
        <p:nvPicPr>
          <p:cNvPr id="363" name="Google Shape;363;gf4de8ef422_0_13"/>
          <p:cNvPicPr preferRelativeResize="0"/>
          <p:nvPr/>
        </p:nvPicPr>
        <p:blipFill>
          <a:blip r:embed="rId4">
            <a:alphaModFix/>
          </a:blip>
          <a:stretch>
            <a:fillRect/>
          </a:stretch>
        </p:blipFill>
        <p:spPr>
          <a:xfrm>
            <a:off x="2168875" y="2185825"/>
            <a:ext cx="4806249" cy="505150"/>
          </a:xfrm>
          <a:prstGeom prst="rect">
            <a:avLst/>
          </a:prstGeom>
          <a:noFill/>
          <a:ln>
            <a:noFill/>
          </a:ln>
        </p:spPr>
      </p:pic>
      <p:pic>
        <p:nvPicPr>
          <p:cNvPr id="364" name="Google Shape;364;gf4de8ef422_0_13"/>
          <p:cNvPicPr preferRelativeResize="0"/>
          <p:nvPr/>
        </p:nvPicPr>
        <p:blipFill>
          <a:blip r:embed="rId5">
            <a:alphaModFix/>
          </a:blip>
          <a:stretch>
            <a:fillRect/>
          </a:stretch>
        </p:blipFill>
        <p:spPr>
          <a:xfrm>
            <a:off x="2585963" y="2960701"/>
            <a:ext cx="3972074" cy="1141800"/>
          </a:xfrm>
          <a:prstGeom prst="rect">
            <a:avLst/>
          </a:prstGeom>
          <a:noFill/>
          <a:ln>
            <a:noFill/>
          </a:ln>
        </p:spPr>
      </p:pic>
      <p:pic>
        <p:nvPicPr>
          <p:cNvPr id="365" name="Google Shape;365;gf4de8ef422_0_13"/>
          <p:cNvPicPr preferRelativeResize="0"/>
          <p:nvPr/>
        </p:nvPicPr>
        <p:blipFill>
          <a:blip r:embed="rId6">
            <a:alphaModFix/>
          </a:blip>
          <a:stretch>
            <a:fillRect/>
          </a:stretch>
        </p:blipFill>
        <p:spPr>
          <a:xfrm>
            <a:off x="3182850" y="4372225"/>
            <a:ext cx="2778276" cy="5051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69" name="Shape 369"/>
        <p:cNvGrpSpPr/>
        <p:nvPr/>
      </p:nvGrpSpPr>
      <p:grpSpPr>
        <a:xfrm>
          <a:off x="0" y="0"/>
          <a:ext cx="0" cy="0"/>
          <a:chOff x="0" y="0"/>
          <a:chExt cx="0" cy="0"/>
        </a:xfrm>
      </p:grpSpPr>
      <p:sp>
        <p:nvSpPr>
          <p:cNvPr id="370" name="Google Shape;370;gf244eeaa89_0_0"/>
          <p:cNvSpPr txBox="1"/>
          <p:nvPr/>
        </p:nvSpPr>
        <p:spPr>
          <a:xfrm>
            <a:off x="755123" y="1387206"/>
            <a:ext cx="7657500" cy="2539200"/>
          </a:xfrm>
          <a:prstGeom prst="rect">
            <a:avLst/>
          </a:prstGeom>
          <a:noFill/>
          <a:ln>
            <a:noFill/>
          </a:ln>
        </p:spPr>
        <p:txBody>
          <a:bodyPr anchorCtr="0" anchor="ctr" bIns="91425" lIns="91425" spcFirstLastPara="1" rIns="91425" wrap="square" tIns="91425">
            <a:noAutofit/>
          </a:bodyPr>
          <a:lstStyle/>
          <a:p>
            <a:pPr indent="0" lvl="0" marL="0" marR="0" rtl="0" algn="ctr">
              <a:lnSpc>
                <a:spcPct val="85000"/>
              </a:lnSpc>
              <a:spcBef>
                <a:spcPts val="0"/>
              </a:spcBef>
              <a:spcAft>
                <a:spcPts val="0"/>
              </a:spcAft>
              <a:buClr>
                <a:srgbClr val="3F3F3F"/>
              </a:buClr>
              <a:buSzPts val="3600"/>
              <a:buFont typeface="Arial"/>
              <a:buNone/>
            </a:pPr>
            <a:r>
              <a:rPr b="1" i="0" lang="es" sz="3000" u="none" cap="none" strike="noStrike">
                <a:solidFill>
                  <a:srgbClr val="375FA9"/>
                </a:solidFill>
                <a:latin typeface="Arial"/>
                <a:ea typeface="Arial"/>
                <a:cs typeface="Arial"/>
                <a:sym typeface="Arial"/>
              </a:rPr>
              <a:t>Ejercicios</a:t>
            </a:r>
            <a:r>
              <a:rPr b="0" i="0" lang="es" sz="3000" u="none" cap="none" strike="noStrike">
                <a:solidFill>
                  <a:schemeClr val="lt1"/>
                </a:solidFill>
                <a:latin typeface="Arial"/>
                <a:ea typeface="Arial"/>
                <a:cs typeface="Arial"/>
                <a:sym typeface="Arial"/>
              </a:rPr>
              <a:t> </a:t>
            </a:r>
            <a:r>
              <a:rPr b="0" i="0" lang="es" sz="3000" u="none" cap="none" strike="noStrike">
                <a:solidFill>
                  <a:srgbClr val="E63464"/>
                </a:solidFill>
                <a:latin typeface="Arial"/>
                <a:ea typeface="Arial"/>
                <a:cs typeface="Arial"/>
                <a:sym typeface="Arial"/>
              </a:rPr>
              <a:t>para practicar </a:t>
            </a:r>
            <a:endParaRPr b="0" i="0" sz="1800" u="none" cap="none" strike="noStrike">
              <a:solidFill>
                <a:srgbClr val="E63464"/>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374" name="Shape 374"/>
        <p:cNvGrpSpPr/>
        <p:nvPr/>
      </p:nvGrpSpPr>
      <p:grpSpPr>
        <a:xfrm>
          <a:off x="0" y="0"/>
          <a:ext cx="0" cy="0"/>
          <a:chOff x="0" y="0"/>
          <a:chExt cx="0" cy="0"/>
        </a:xfrm>
      </p:grpSpPr>
      <p:sp>
        <p:nvSpPr>
          <p:cNvPr id="375" name="Google Shape;375;g100396537cf_0_0"/>
          <p:cNvSpPr txBox="1"/>
          <p:nvPr/>
        </p:nvSpPr>
        <p:spPr>
          <a:xfrm>
            <a:off x="800110" y="8840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72E5F"/>
                </a:solidFill>
              </a:rPr>
              <a:t>Seguimiento</a:t>
            </a:r>
            <a:r>
              <a:rPr b="1" lang="es" sz="3000">
                <a:solidFill>
                  <a:srgbClr val="375FA9"/>
                </a:solidFill>
              </a:rPr>
              <a:t> Habilidades</a:t>
            </a:r>
            <a:endParaRPr b="1" sz="3000">
              <a:solidFill>
                <a:srgbClr val="375FA9"/>
              </a:solidFill>
            </a:endParaRPr>
          </a:p>
          <a:p>
            <a:pPr indent="0" lvl="0" marL="0" rtl="0" algn="l">
              <a:lnSpc>
                <a:spcPct val="85000"/>
              </a:lnSpc>
              <a:spcBef>
                <a:spcPts val="0"/>
              </a:spcBef>
              <a:spcAft>
                <a:spcPts val="0"/>
              </a:spcAft>
              <a:buNone/>
            </a:pPr>
            <a:r>
              <a:rPr b="1" lang="es" sz="3000">
                <a:solidFill>
                  <a:srgbClr val="375FA9"/>
                </a:solidFill>
              </a:rPr>
              <a:t>Digitales en Programación</a:t>
            </a:r>
            <a:endParaRPr b="1" sz="3200">
              <a:solidFill>
                <a:srgbClr val="E73263"/>
              </a:solidFill>
            </a:endParaRPr>
          </a:p>
        </p:txBody>
      </p:sp>
      <p:sp>
        <p:nvSpPr>
          <p:cNvPr id="376" name="Google Shape;376;g100396537cf_0_0"/>
          <p:cNvSpPr txBox="1"/>
          <p:nvPr/>
        </p:nvSpPr>
        <p:spPr>
          <a:xfrm>
            <a:off x="931725" y="3925975"/>
            <a:ext cx="6261600" cy="1088100"/>
          </a:xfrm>
          <a:prstGeom prst="rect">
            <a:avLst/>
          </a:prstGeom>
          <a:noFill/>
          <a:ln>
            <a:noFill/>
          </a:ln>
        </p:spPr>
        <p:txBody>
          <a:bodyPr anchorCtr="0" anchor="t" bIns="34275" lIns="0" spcFirstLastPara="1" rIns="0" wrap="square" tIns="34275">
            <a:noAutofit/>
          </a:bodyPr>
          <a:lstStyle/>
          <a:p>
            <a:pPr indent="0" lvl="0" marL="0" rtl="0" algn="ctr">
              <a:lnSpc>
                <a:spcPct val="85000"/>
              </a:lnSpc>
              <a:spcBef>
                <a:spcPts val="0"/>
              </a:spcBef>
              <a:spcAft>
                <a:spcPts val="0"/>
              </a:spcAft>
              <a:buNone/>
            </a:pPr>
            <a:r>
              <a:rPr b="1" lang="es" sz="1200">
                <a:solidFill>
                  <a:srgbClr val="375FA9"/>
                </a:solidFill>
              </a:rPr>
              <a:t>Completa la siguiente encuesta para darnos retroalimentación sobre esta semana</a:t>
            </a:r>
            <a:r>
              <a:rPr b="1" lang="es">
                <a:solidFill>
                  <a:srgbClr val="375FA9"/>
                </a:solidFill>
              </a:rPr>
              <a:t> </a:t>
            </a:r>
            <a:r>
              <a:rPr b="1" lang="es">
                <a:solidFill>
                  <a:srgbClr val="375FA9"/>
                </a:solidFill>
                <a:latin typeface="Times New Roman"/>
                <a:ea typeface="Times New Roman"/>
                <a:cs typeface="Times New Roman"/>
                <a:sym typeface="Times New Roman"/>
              </a:rPr>
              <a:t>▼▼▼</a:t>
            </a:r>
            <a:endParaRPr b="1">
              <a:solidFill>
                <a:srgbClr val="375FA9"/>
              </a:solidFill>
              <a:latin typeface="Times New Roman"/>
              <a:ea typeface="Times New Roman"/>
              <a:cs typeface="Times New Roman"/>
              <a:sym typeface="Times New Roman"/>
            </a:endParaRPr>
          </a:p>
          <a:p>
            <a:pPr indent="0" lvl="0" marL="0" rtl="0" algn="ctr">
              <a:lnSpc>
                <a:spcPct val="85000"/>
              </a:lnSpc>
              <a:spcBef>
                <a:spcPts val="0"/>
              </a:spcBef>
              <a:spcAft>
                <a:spcPts val="0"/>
              </a:spcAft>
              <a:buNone/>
            </a:pPr>
            <a:r>
              <a:rPr b="1" lang="es" sz="1500" u="sng">
                <a:solidFill>
                  <a:srgbClr val="E73263"/>
                </a:solidFill>
                <a:hlinkClick r:id="rId4">
                  <a:extLst>
                    <a:ext uri="{A12FA001-AC4F-418D-AE19-62706E023703}">
                      <ahyp:hlinkClr val="tx"/>
                    </a:ext>
                  </a:extLst>
                </a:hlinkClick>
              </a:rPr>
              <a:t>https://www.questionpro.com/t/ALw8TZlxOJ</a:t>
            </a:r>
            <a:endParaRPr b="1" sz="1500" u="sng">
              <a:solidFill>
                <a:srgbClr val="E73263"/>
              </a:solidFill>
            </a:endParaRPr>
          </a:p>
          <a:p>
            <a:pPr indent="0" lvl="0" marL="0" rtl="0" algn="just">
              <a:lnSpc>
                <a:spcPct val="90000"/>
              </a:lnSpc>
              <a:spcBef>
                <a:spcPts val="900"/>
              </a:spcBef>
              <a:spcAft>
                <a:spcPts val="0"/>
              </a:spcAft>
              <a:buNone/>
            </a:pPr>
            <a:r>
              <a:t/>
            </a:r>
            <a:endParaRPr sz="1000">
              <a:solidFill>
                <a:srgbClr val="375FA9"/>
              </a:solidFill>
              <a:latin typeface="Roboto"/>
              <a:ea typeface="Roboto"/>
              <a:cs typeface="Roboto"/>
              <a:sym typeface="Roboto"/>
            </a:endParaRPr>
          </a:p>
          <a:p>
            <a:pPr indent="0" lvl="0" marL="0" rtl="0" algn="just">
              <a:lnSpc>
                <a:spcPct val="90000"/>
              </a:lnSpc>
              <a:spcBef>
                <a:spcPts val="900"/>
              </a:spcBef>
              <a:spcAft>
                <a:spcPts val="0"/>
              </a:spcAft>
              <a:buNone/>
            </a:pPr>
            <a:r>
              <a:t/>
            </a:r>
            <a:endParaRPr sz="1000">
              <a:solidFill>
                <a:srgbClr val="375FA9"/>
              </a:solidFill>
              <a:latin typeface="Roboto"/>
              <a:ea typeface="Roboto"/>
              <a:cs typeface="Roboto"/>
              <a:sym typeface="Roboto"/>
            </a:endParaRPr>
          </a:p>
        </p:txBody>
      </p:sp>
      <p:pic>
        <p:nvPicPr>
          <p:cNvPr id="377" name="Google Shape;377;g100396537cf_0_0"/>
          <p:cNvPicPr preferRelativeResize="0"/>
          <p:nvPr/>
        </p:nvPicPr>
        <p:blipFill>
          <a:blip r:embed="rId5">
            <a:alphaModFix/>
          </a:blip>
          <a:stretch>
            <a:fillRect/>
          </a:stretch>
        </p:blipFill>
        <p:spPr>
          <a:xfrm>
            <a:off x="998013" y="1928075"/>
            <a:ext cx="6129025" cy="19391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36"/>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gec8e3d99fe_0_172"/>
          <p:cNvSpPr txBox="1"/>
          <p:nvPr>
            <p:ph type="ctrTitle"/>
          </p:nvPr>
        </p:nvSpPr>
        <p:spPr>
          <a:xfrm>
            <a:off x="1281950" y="1089153"/>
            <a:ext cx="6622500" cy="27777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500">
                <a:solidFill>
                  <a:srgbClr val="E83464"/>
                </a:solidFill>
              </a:rPr>
              <a:t>Manejo de datos en JSON</a:t>
            </a:r>
            <a:endParaRPr b="1" sz="3500">
              <a:solidFill>
                <a:srgbClr val="E83464"/>
              </a:solidFill>
            </a:endParaRPr>
          </a:p>
        </p:txBody>
      </p:sp>
      <p:sp>
        <p:nvSpPr>
          <p:cNvPr id="162" name="Google Shape;162;gec8e3d99fe_0_172"/>
          <p:cNvSpPr txBox="1"/>
          <p:nvPr/>
        </p:nvSpPr>
        <p:spPr>
          <a:xfrm>
            <a:off x="2238750" y="3982075"/>
            <a:ext cx="4666500" cy="472500"/>
          </a:xfrm>
          <a:prstGeom prst="rect">
            <a:avLst/>
          </a:prstGeom>
          <a:noFill/>
          <a:ln>
            <a:noFill/>
          </a:ln>
        </p:spPr>
        <p:txBody>
          <a:bodyPr anchorCtr="0" anchor="t" bIns="91425" lIns="91425" spcFirstLastPara="1" rIns="91425" wrap="square" tIns="91425">
            <a:spAutoFit/>
          </a:bodyPr>
          <a:lstStyle/>
          <a:p>
            <a:pPr indent="0" lvl="0" marL="0" marR="0" rtl="0" algn="l">
              <a:lnSpc>
                <a:spcPct val="85000"/>
              </a:lnSpc>
              <a:spcBef>
                <a:spcPts val="0"/>
              </a:spcBef>
              <a:spcAft>
                <a:spcPts val="0"/>
              </a:spcAft>
              <a:buClr>
                <a:srgbClr val="000000"/>
              </a:buClr>
              <a:buSzPts val="2200"/>
              <a:buFont typeface="Arial"/>
              <a:buNone/>
            </a:pPr>
            <a:r>
              <a:t/>
            </a:r>
            <a:endParaRPr b="0" i="0" sz="2200" u="none" cap="none" strike="noStrike">
              <a:solidFill>
                <a:srgbClr val="3D63AB"/>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ge90e94eabd_0_1"/>
          <p:cNvSpPr txBox="1"/>
          <p:nvPr>
            <p:ph type="title"/>
          </p:nvPr>
        </p:nvSpPr>
        <p:spPr>
          <a:xfrm>
            <a:off x="9784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JSON</a:t>
            </a:r>
            <a:endParaRPr b="1">
              <a:solidFill>
                <a:srgbClr val="E83464"/>
              </a:solidFill>
            </a:endParaRPr>
          </a:p>
        </p:txBody>
      </p:sp>
      <p:sp>
        <p:nvSpPr>
          <p:cNvPr id="168" name="Google Shape;168;ge90e94eabd_0_1"/>
          <p:cNvSpPr txBox="1"/>
          <p:nvPr>
            <p:ph idx="4294967295" type="body"/>
          </p:nvPr>
        </p:nvSpPr>
        <p:spPr>
          <a:xfrm>
            <a:off x="820975" y="1624650"/>
            <a:ext cx="6394800" cy="3156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311150" lvl="0" marL="457200" rtl="0" algn="just">
              <a:lnSpc>
                <a:spcPct val="90000"/>
              </a:lnSpc>
              <a:spcBef>
                <a:spcPts val="600"/>
              </a:spcBef>
              <a:spcAft>
                <a:spcPts val="0"/>
              </a:spcAft>
              <a:buClr>
                <a:srgbClr val="3C63AB"/>
              </a:buClr>
              <a:buSzPts val="1300"/>
              <a:buChar char="●"/>
            </a:pPr>
            <a:r>
              <a:rPr lang="es">
                <a:solidFill>
                  <a:srgbClr val="3C63AB"/>
                </a:solidFill>
              </a:rPr>
              <a:t>JSON, cuyo nombre corresponde a las siglas JavaScript Object Notation o Notación de Objetos de JavaScript, es un formato ligero de intercambio de datos, que resulta sencillo de leer y escribir para los programadores y simple de interpretar y generar para las máquinas. </a:t>
            </a:r>
            <a:endParaRPr>
              <a:solidFill>
                <a:srgbClr val="3C63AB"/>
              </a:solidFill>
            </a:endParaRPr>
          </a:p>
          <a:p>
            <a:pPr indent="0" lvl="0" marL="457200" rtl="0" algn="just">
              <a:lnSpc>
                <a:spcPct val="90000"/>
              </a:lnSpc>
              <a:spcBef>
                <a:spcPts val="600"/>
              </a:spcBef>
              <a:spcAft>
                <a:spcPts val="0"/>
              </a:spcAft>
              <a:buNone/>
            </a:pPr>
            <a:r>
              <a:t/>
            </a:r>
            <a:endParaRPr>
              <a:solidFill>
                <a:srgbClr val="3C63AB"/>
              </a:solidFill>
            </a:endParaRPr>
          </a:p>
          <a:p>
            <a:pPr indent="-311150" lvl="0" marL="457200" rtl="0" algn="just">
              <a:lnSpc>
                <a:spcPct val="90000"/>
              </a:lnSpc>
              <a:spcBef>
                <a:spcPts val="600"/>
              </a:spcBef>
              <a:spcAft>
                <a:spcPts val="0"/>
              </a:spcAft>
              <a:buClr>
                <a:srgbClr val="3C63AB"/>
              </a:buClr>
              <a:buSzPts val="1300"/>
              <a:buChar char="●"/>
            </a:pPr>
            <a:r>
              <a:rPr lang="es">
                <a:solidFill>
                  <a:srgbClr val="3C63AB"/>
                </a:solidFill>
              </a:rPr>
              <a:t>Sus propiedades hacen de JSON un formato de intercambio de datos ideal para usar con API REST o AJAX  almacenando información estructurada permitiendo transferir datos entre un servidor y un cliente.</a:t>
            </a:r>
            <a:endParaRPr>
              <a:solidFill>
                <a:srgbClr val="3C63AB"/>
              </a:solidFill>
            </a:endParaRPr>
          </a:p>
          <a:p>
            <a:pPr indent="0" lvl="0" marL="457200" rtl="0" algn="just">
              <a:lnSpc>
                <a:spcPct val="90000"/>
              </a:lnSpc>
              <a:spcBef>
                <a:spcPts val="600"/>
              </a:spcBef>
              <a:spcAft>
                <a:spcPts val="0"/>
              </a:spcAft>
              <a:buNone/>
            </a:pPr>
            <a:r>
              <a:t/>
            </a:r>
            <a:endParaRPr>
              <a:solidFill>
                <a:srgbClr val="3C63AB"/>
              </a:solidFill>
            </a:endParaRPr>
          </a:p>
          <a:p>
            <a:pPr indent="-311150" lvl="0" marL="457200" rtl="0" algn="just">
              <a:lnSpc>
                <a:spcPct val="90000"/>
              </a:lnSpc>
              <a:spcBef>
                <a:spcPts val="600"/>
              </a:spcBef>
              <a:spcAft>
                <a:spcPts val="0"/>
              </a:spcAft>
              <a:buClr>
                <a:srgbClr val="3C63AB"/>
              </a:buClr>
              <a:buSzPts val="1300"/>
              <a:buChar char="●"/>
            </a:pPr>
            <a:r>
              <a:rPr lang="es">
                <a:solidFill>
                  <a:srgbClr val="3C63AB"/>
                </a:solidFill>
              </a:rPr>
              <a:t>Puedes cargar información de forma asíncrona para que tu sitio web o app responda mejor y pueda manejar el flujo de datos con mayor facilidad.</a:t>
            </a:r>
            <a:endParaRPr>
              <a:solidFill>
                <a:srgbClr val="3C63AB"/>
              </a:solidFill>
            </a:endParaRPr>
          </a:p>
          <a:p>
            <a:pPr indent="0" lvl="0" marL="457200" rtl="0" algn="just">
              <a:lnSpc>
                <a:spcPct val="90000"/>
              </a:lnSpc>
              <a:spcBef>
                <a:spcPts val="600"/>
              </a:spcBef>
              <a:spcAft>
                <a:spcPts val="0"/>
              </a:spcAft>
              <a:buNone/>
            </a:pPr>
            <a:r>
              <a:t/>
            </a:r>
            <a:endParaRPr>
              <a:solidFill>
                <a:srgbClr val="3C63AB"/>
              </a:solidFill>
            </a:endParaRPr>
          </a:p>
          <a:p>
            <a:pPr indent="-311150" lvl="0" marL="457200" rtl="0" algn="just">
              <a:lnSpc>
                <a:spcPct val="90000"/>
              </a:lnSpc>
              <a:spcBef>
                <a:spcPts val="600"/>
              </a:spcBef>
              <a:spcAft>
                <a:spcPts val="0"/>
              </a:spcAft>
              <a:buClr>
                <a:srgbClr val="3C63AB"/>
              </a:buClr>
              <a:buSzPts val="1300"/>
              <a:buChar char="●"/>
            </a:pPr>
            <a:r>
              <a:rPr lang="es">
                <a:solidFill>
                  <a:srgbClr val="3C63AB"/>
                </a:solidFill>
              </a:rPr>
              <a:t>También puedes usarlo para superar problemas de dominio cruzado al </a:t>
            </a:r>
            <a:endParaRPr>
              <a:solidFill>
                <a:srgbClr val="3C63AB"/>
              </a:solidFill>
            </a:endParaRPr>
          </a:p>
          <a:p>
            <a:pPr indent="0" lvl="0" marL="457200" rtl="0" algn="just">
              <a:lnSpc>
                <a:spcPct val="90000"/>
              </a:lnSpc>
              <a:spcBef>
                <a:spcPts val="600"/>
              </a:spcBef>
              <a:spcAft>
                <a:spcPts val="0"/>
              </a:spcAft>
              <a:buNone/>
            </a:pPr>
            <a:r>
              <a:rPr lang="es">
                <a:solidFill>
                  <a:srgbClr val="3C63AB"/>
                </a:solidFill>
              </a:rPr>
              <a:t>intercambiar datos desde otro sitio.</a:t>
            </a:r>
            <a:endParaRPr>
              <a:solidFill>
                <a:srgbClr val="3C63AB"/>
              </a:solidFill>
            </a:endParaRPr>
          </a:p>
          <a:p>
            <a:pPr indent="0" lvl="0" marL="0" rtl="0" algn="l">
              <a:lnSpc>
                <a:spcPct val="90000"/>
              </a:lnSpc>
              <a:spcBef>
                <a:spcPts val="600"/>
              </a:spcBef>
              <a:spcAft>
                <a:spcPts val="0"/>
              </a:spcAft>
              <a:buSzPts val="1300"/>
              <a:buNone/>
            </a:pPr>
            <a:r>
              <a:t/>
            </a:r>
            <a:endParaRPr sz="1200">
              <a:solidFill>
                <a:srgbClr val="3D63AB"/>
              </a:solidFill>
            </a:endParaRPr>
          </a:p>
          <a:p>
            <a:pPr indent="0" lvl="0" marL="0" rtl="0" algn="l">
              <a:lnSpc>
                <a:spcPct val="90000"/>
              </a:lnSpc>
              <a:spcBef>
                <a:spcPts val="600"/>
              </a:spcBef>
              <a:spcAft>
                <a:spcPts val="0"/>
              </a:spcAft>
              <a:buSzPts val="1300"/>
              <a:buNone/>
            </a:pPr>
            <a:r>
              <a:t/>
            </a:r>
            <a:endParaRPr sz="1200">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ge90e94eabd_0_16"/>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JSON</a:t>
            </a:r>
            <a:endParaRPr b="1">
              <a:solidFill>
                <a:srgbClr val="E83464"/>
              </a:solidFill>
            </a:endParaRPr>
          </a:p>
        </p:txBody>
      </p:sp>
      <p:sp>
        <p:nvSpPr>
          <p:cNvPr id="174" name="Google Shape;174;ge90e94eabd_0_16"/>
          <p:cNvSpPr txBox="1"/>
          <p:nvPr>
            <p:ph idx="4294967295" type="body"/>
          </p:nvPr>
        </p:nvSpPr>
        <p:spPr>
          <a:xfrm>
            <a:off x="820975" y="1624650"/>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lang="es" sz="1400">
                <a:solidFill>
                  <a:srgbClr val="3C63AB"/>
                </a:solidFill>
              </a:rPr>
              <a:t>Ejemplo simple de JSON; </a:t>
            </a:r>
            <a:endParaRPr sz="1400">
              <a:solidFill>
                <a:srgbClr val="3C63AB"/>
              </a:solidFill>
            </a:endParaRPr>
          </a:p>
          <a:p>
            <a:pPr indent="0" lvl="0" marL="0" rtl="0" algn="l">
              <a:lnSpc>
                <a:spcPct val="90000"/>
              </a:lnSpc>
              <a:spcBef>
                <a:spcPts val="600"/>
              </a:spcBef>
              <a:spcAft>
                <a:spcPts val="0"/>
              </a:spcAft>
              <a:buSzPts val="1300"/>
              <a:buNone/>
            </a:pPr>
            <a:r>
              <a:t/>
            </a:r>
            <a:endParaRPr>
              <a:solidFill>
                <a:srgbClr val="3D63AB"/>
              </a:solidFill>
            </a:endParaRPr>
          </a:p>
          <a:p>
            <a:pPr indent="0" lvl="0" marL="0" rtl="0" algn="l">
              <a:lnSpc>
                <a:spcPct val="90000"/>
              </a:lnSpc>
              <a:spcBef>
                <a:spcPts val="600"/>
              </a:spcBef>
              <a:spcAft>
                <a:spcPts val="0"/>
              </a:spcAft>
              <a:buSzPts val="1300"/>
              <a:buNone/>
            </a:pPr>
            <a:r>
              <a:t/>
            </a:r>
            <a:endParaRPr>
              <a:solidFill>
                <a:srgbClr val="3D63AB"/>
              </a:solidFill>
              <a:latin typeface="Arial"/>
              <a:ea typeface="Arial"/>
              <a:cs typeface="Arial"/>
              <a:sym typeface="Arial"/>
            </a:endParaRPr>
          </a:p>
          <a:p>
            <a:pPr indent="0" lvl="0" marL="45720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200">
              <a:solidFill>
                <a:srgbClr val="000000"/>
              </a:solidFill>
              <a:highlight>
                <a:srgbClr val="FFFFFF"/>
              </a:highlight>
              <a:latin typeface="Arial"/>
              <a:ea typeface="Arial"/>
              <a:cs typeface="Arial"/>
              <a:sym typeface="Arial"/>
            </a:endParaRPr>
          </a:p>
        </p:txBody>
      </p:sp>
      <p:pic>
        <p:nvPicPr>
          <p:cNvPr id="175" name="Google Shape;175;ge90e94eabd_0_16"/>
          <p:cNvPicPr preferRelativeResize="0"/>
          <p:nvPr/>
        </p:nvPicPr>
        <p:blipFill>
          <a:blip r:embed="rId4">
            <a:alphaModFix/>
          </a:blip>
          <a:stretch>
            <a:fillRect/>
          </a:stretch>
        </p:blipFill>
        <p:spPr>
          <a:xfrm>
            <a:off x="2838225" y="2234625"/>
            <a:ext cx="3792101" cy="1955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ge90e94eabd_0_29"/>
          <p:cNvSpPr txBox="1"/>
          <p:nvPr>
            <p:ph type="title"/>
          </p:nvPr>
        </p:nvSpPr>
        <p:spPr>
          <a:xfrm>
            <a:off x="81915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JSON y serialización con Flutter.</a:t>
            </a:r>
            <a:endParaRPr b="1">
              <a:solidFill>
                <a:srgbClr val="E83464"/>
              </a:solidFill>
            </a:endParaRPr>
          </a:p>
        </p:txBody>
      </p:sp>
      <p:sp>
        <p:nvSpPr>
          <p:cNvPr id="181" name="Google Shape;181;ge90e94eabd_0_29"/>
          <p:cNvSpPr txBox="1"/>
          <p:nvPr>
            <p:ph idx="4294967295" type="body"/>
          </p:nvPr>
        </p:nvSpPr>
        <p:spPr>
          <a:xfrm>
            <a:off x="820975" y="1624650"/>
            <a:ext cx="67131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None/>
            </a:pPr>
            <a:r>
              <a:rPr lang="es">
                <a:solidFill>
                  <a:srgbClr val="3C63AB"/>
                </a:solidFill>
              </a:rPr>
              <a:t>La codificación básica de un JSON es muy simple en Flutter. Flutter tiene la biblioteca dart:convert que incluye un sencillo codificador y decodificador JSON.</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0" rtl="0" algn="l">
              <a:lnSpc>
                <a:spcPct val="90000"/>
              </a:lnSpc>
              <a:spcBef>
                <a:spcPts val="600"/>
              </a:spcBef>
              <a:spcAft>
                <a:spcPts val="0"/>
              </a:spcAft>
              <a:buNone/>
            </a:pPr>
            <a:r>
              <a:rPr lang="es">
                <a:solidFill>
                  <a:srgbClr val="3C63AB"/>
                </a:solidFill>
              </a:rPr>
              <a:t>Aquí hay un ejemplo de un JSON para un modelo sencillo.</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a:p>
            <a:pPr indent="0" lvl="0" marL="1371600" rtl="0" algn="l">
              <a:lnSpc>
                <a:spcPct val="90000"/>
              </a:lnSpc>
              <a:spcBef>
                <a:spcPts val="600"/>
              </a:spcBef>
              <a:spcAft>
                <a:spcPts val="0"/>
              </a:spcAft>
              <a:buNone/>
            </a:pPr>
            <a:r>
              <a:t/>
            </a:r>
            <a:endParaRPr sz="1400">
              <a:solidFill>
                <a:srgbClr val="3D63AB"/>
              </a:solidFill>
              <a:latin typeface="Courier New"/>
              <a:ea typeface="Courier New"/>
              <a:cs typeface="Courier New"/>
              <a:sym typeface="Courier New"/>
            </a:endParaRPr>
          </a:p>
          <a:p>
            <a:pPr indent="0" lvl="0" marL="0" rtl="0" algn="l">
              <a:lnSpc>
                <a:spcPct val="90000"/>
              </a:lnSpc>
              <a:spcBef>
                <a:spcPts val="600"/>
              </a:spcBef>
              <a:spcAft>
                <a:spcPts val="0"/>
              </a:spcAft>
              <a:buSzPts val="1300"/>
              <a:buNone/>
            </a:pPr>
            <a:r>
              <a:t/>
            </a:r>
            <a:endParaRPr sz="1200">
              <a:solidFill>
                <a:srgbClr val="3D63AB"/>
              </a:solidFill>
            </a:endParaRPr>
          </a:p>
          <a:p>
            <a:pPr indent="0" lvl="0" marL="0" rtl="0" algn="l">
              <a:lnSpc>
                <a:spcPct val="90000"/>
              </a:lnSpc>
              <a:spcBef>
                <a:spcPts val="600"/>
              </a:spcBef>
              <a:spcAft>
                <a:spcPts val="0"/>
              </a:spcAft>
              <a:buNone/>
            </a:pPr>
            <a:r>
              <a:t/>
            </a:r>
            <a:endParaRPr sz="1200">
              <a:solidFill>
                <a:srgbClr val="3D63AB"/>
              </a:solidFill>
            </a:endParaRPr>
          </a:p>
          <a:p>
            <a:pPr indent="0" lvl="0" marL="0" rtl="0" algn="l">
              <a:lnSpc>
                <a:spcPct val="90000"/>
              </a:lnSpc>
              <a:spcBef>
                <a:spcPts val="600"/>
              </a:spcBef>
              <a:spcAft>
                <a:spcPts val="0"/>
              </a:spcAft>
              <a:buNone/>
            </a:pPr>
            <a:r>
              <a:t/>
            </a:r>
            <a:endParaRPr sz="1200">
              <a:solidFill>
                <a:srgbClr val="3D63AB"/>
              </a:solidFill>
            </a:endParaRPr>
          </a:p>
          <a:p>
            <a:pPr indent="0" lvl="0" marL="0" rtl="0" algn="l">
              <a:lnSpc>
                <a:spcPct val="90000"/>
              </a:lnSpc>
              <a:spcBef>
                <a:spcPts val="600"/>
              </a:spcBef>
              <a:spcAft>
                <a:spcPts val="0"/>
              </a:spcAft>
              <a:buNone/>
            </a:pPr>
            <a:r>
              <a:t/>
            </a:r>
            <a:endParaRPr sz="1200">
              <a:solidFill>
                <a:srgbClr val="3D63AB"/>
              </a:solidFill>
            </a:endParaRPr>
          </a:p>
          <a:p>
            <a:pPr indent="0" lvl="0" marL="0" rtl="0" algn="l">
              <a:lnSpc>
                <a:spcPct val="90000"/>
              </a:lnSpc>
              <a:spcBef>
                <a:spcPts val="600"/>
              </a:spcBef>
              <a:spcAft>
                <a:spcPts val="0"/>
              </a:spcAft>
              <a:buNone/>
            </a:pPr>
            <a:r>
              <a:t/>
            </a:r>
            <a:endParaRPr sz="1200">
              <a:solidFill>
                <a:srgbClr val="3D63AB"/>
              </a:solidFill>
            </a:endParaRPr>
          </a:p>
          <a:p>
            <a:pPr indent="0" lvl="0" marL="0" rtl="0" algn="l">
              <a:lnSpc>
                <a:spcPct val="90000"/>
              </a:lnSpc>
              <a:spcBef>
                <a:spcPts val="600"/>
              </a:spcBef>
              <a:spcAft>
                <a:spcPts val="0"/>
              </a:spcAft>
              <a:buNone/>
            </a:pPr>
            <a:r>
              <a:rPr lang="es" sz="1200">
                <a:solidFill>
                  <a:srgbClr val="3D63AB"/>
                </a:solidFill>
              </a:rPr>
              <a:t>Con dart:convert, puedes codificar este modelo JSON de dos maneras.</a:t>
            </a:r>
            <a:endParaRPr sz="1200">
              <a:solidFill>
                <a:srgbClr val="3D63AB"/>
              </a:solidFill>
            </a:endParaRPr>
          </a:p>
          <a:p>
            <a:pPr indent="0" lvl="0" marL="0" rtl="0" algn="l">
              <a:lnSpc>
                <a:spcPct val="90000"/>
              </a:lnSpc>
              <a:spcBef>
                <a:spcPts val="600"/>
              </a:spcBef>
              <a:spcAft>
                <a:spcPts val="0"/>
              </a:spcAft>
              <a:buNone/>
            </a:pPr>
            <a:r>
              <a:t/>
            </a:r>
            <a:endParaRPr sz="1200">
              <a:solidFill>
                <a:srgbClr val="3D63AB"/>
              </a:solidFill>
            </a:endParaRPr>
          </a:p>
          <a:p>
            <a:pPr indent="0" lvl="0" marL="0" rtl="0" algn="l">
              <a:lnSpc>
                <a:spcPct val="90000"/>
              </a:lnSpc>
              <a:spcBef>
                <a:spcPts val="600"/>
              </a:spcBef>
              <a:spcAft>
                <a:spcPts val="0"/>
              </a:spcAft>
              <a:buSzPts val="1300"/>
              <a:buNone/>
            </a:pPr>
            <a:r>
              <a:t/>
            </a:r>
            <a:endParaRPr sz="1200">
              <a:solidFill>
                <a:srgbClr val="3D63AB"/>
              </a:solidFill>
            </a:endParaRPr>
          </a:p>
          <a:p>
            <a:pPr indent="0" lvl="0" marL="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SzPts val="1300"/>
              <a:buNone/>
            </a:pPr>
            <a:r>
              <a:t/>
            </a:r>
            <a:endParaRPr sz="1100">
              <a:solidFill>
                <a:srgbClr val="000000"/>
              </a:solidFill>
              <a:highlight>
                <a:srgbClr val="FFFFFF"/>
              </a:highlight>
              <a:latin typeface="Arial"/>
              <a:ea typeface="Arial"/>
              <a:cs typeface="Arial"/>
              <a:sym typeface="Arial"/>
            </a:endParaRPr>
          </a:p>
        </p:txBody>
      </p:sp>
      <p:pic>
        <p:nvPicPr>
          <p:cNvPr id="182" name="Google Shape;182;ge90e94eabd_0_29"/>
          <p:cNvPicPr preferRelativeResize="0"/>
          <p:nvPr/>
        </p:nvPicPr>
        <p:blipFill>
          <a:blip r:embed="rId4">
            <a:alphaModFix/>
          </a:blip>
          <a:stretch>
            <a:fillRect/>
          </a:stretch>
        </p:blipFill>
        <p:spPr>
          <a:xfrm>
            <a:off x="2684563" y="2761125"/>
            <a:ext cx="2985925" cy="1315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Google Shape;187;ge90e94eabd_0_39"/>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JSON y serialización con Flutter.</a:t>
            </a:r>
            <a:endParaRPr b="1">
              <a:solidFill>
                <a:srgbClr val="E83464"/>
              </a:solidFill>
            </a:endParaRPr>
          </a:p>
        </p:txBody>
      </p:sp>
      <p:sp>
        <p:nvSpPr>
          <p:cNvPr id="188" name="Google Shape;188;ge90e94eabd_0_39"/>
          <p:cNvSpPr txBox="1"/>
          <p:nvPr>
            <p:ph idx="4294967295" type="body"/>
          </p:nvPr>
        </p:nvSpPr>
        <p:spPr>
          <a:xfrm>
            <a:off x="889600" y="1624650"/>
            <a:ext cx="65925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600"/>
              </a:spcBef>
              <a:spcAft>
                <a:spcPts val="0"/>
              </a:spcAft>
              <a:buNone/>
            </a:pPr>
            <a:r>
              <a:rPr b="1" lang="es" sz="1500">
                <a:solidFill>
                  <a:srgbClr val="3C63AB"/>
                </a:solidFill>
              </a:rPr>
              <a:t>Serialización manual en línea: </a:t>
            </a:r>
            <a:r>
              <a:rPr lang="es">
                <a:solidFill>
                  <a:srgbClr val="3C63AB"/>
                </a:solidFill>
              </a:rPr>
              <a:t>Se puede decodificar el JSON llamando al método json.decode, con la cadena JSON como argumento del método.</a:t>
            </a:r>
            <a:endParaRPr>
              <a:solidFill>
                <a:srgbClr val="3C63AB"/>
              </a:solidFill>
            </a:endParaRPr>
          </a:p>
          <a:p>
            <a:pPr indent="0" lvl="0" marL="0" rtl="0" algn="l">
              <a:lnSpc>
                <a:spcPct val="90000"/>
              </a:lnSpc>
              <a:spcBef>
                <a:spcPts val="600"/>
              </a:spcBef>
              <a:spcAft>
                <a:spcPts val="0"/>
              </a:spcAft>
              <a:buNone/>
            </a:pPr>
            <a:r>
              <a:rPr lang="es">
                <a:solidFill>
                  <a:srgbClr val="3C63AB"/>
                </a:solidFill>
              </a:rPr>
              <a:t> </a:t>
            </a:r>
            <a:endParaRPr sz="1200">
              <a:solidFill>
                <a:srgbClr val="3D63AB"/>
              </a:solidFill>
            </a:endParaRPr>
          </a:p>
          <a:p>
            <a:pPr indent="0" lvl="0" marL="0" rtl="0" algn="l">
              <a:lnSpc>
                <a:spcPct val="90000"/>
              </a:lnSpc>
              <a:spcBef>
                <a:spcPts val="600"/>
              </a:spcBef>
              <a:spcAft>
                <a:spcPts val="0"/>
              </a:spcAft>
              <a:buNone/>
            </a:pPr>
            <a:r>
              <a:t/>
            </a:r>
            <a:endParaRPr sz="1200">
              <a:solidFill>
                <a:srgbClr val="3D63AB"/>
              </a:solidFill>
            </a:endParaRPr>
          </a:p>
          <a:p>
            <a:pPr indent="0" lvl="0" marL="0" rtl="0" algn="l">
              <a:lnSpc>
                <a:spcPct val="90000"/>
              </a:lnSpc>
              <a:spcBef>
                <a:spcPts val="600"/>
              </a:spcBef>
              <a:spcAft>
                <a:spcPts val="0"/>
              </a:spcAft>
              <a:buSzPts val="1300"/>
              <a:buNone/>
            </a:pPr>
            <a:r>
              <a:t/>
            </a:r>
            <a:endParaRPr sz="1200">
              <a:solidFill>
                <a:srgbClr val="3D63AB"/>
              </a:solidFill>
            </a:endParaRPr>
          </a:p>
          <a:p>
            <a:pPr indent="0" lvl="0" marL="0" rtl="0" algn="l">
              <a:lnSpc>
                <a:spcPct val="90000"/>
              </a:lnSpc>
              <a:spcBef>
                <a:spcPts val="600"/>
              </a:spcBef>
              <a:spcAft>
                <a:spcPts val="0"/>
              </a:spcAft>
              <a:buNone/>
            </a:pPr>
            <a:r>
              <a:t/>
            </a:r>
            <a:endParaRPr sz="1100">
              <a:solidFill>
                <a:srgbClr val="000000"/>
              </a:solidFill>
              <a:highlight>
                <a:srgbClr val="FFFFFF"/>
              </a:highlight>
            </a:endParaRPr>
          </a:p>
          <a:p>
            <a:pPr indent="0" lvl="0" marL="0" rtl="0" algn="l">
              <a:lnSpc>
                <a:spcPct val="90000"/>
              </a:lnSpc>
              <a:spcBef>
                <a:spcPts val="600"/>
              </a:spcBef>
              <a:spcAft>
                <a:spcPts val="0"/>
              </a:spcAft>
              <a:buNone/>
            </a:pPr>
            <a:r>
              <a:t/>
            </a:r>
            <a:endParaRPr sz="1100">
              <a:solidFill>
                <a:srgbClr val="000000"/>
              </a:solidFill>
              <a:highlight>
                <a:srgbClr val="FFFFFF"/>
              </a:highlight>
            </a:endParaRPr>
          </a:p>
          <a:p>
            <a:pPr indent="0" lvl="0" marL="0" rtl="0" algn="l">
              <a:lnSpc>
                <a:spcPct val="90000"/>
              </a:lnSpc>
              <a:spcBef>
                <a:spcPts val="600"/>
              </a:spcBef>
              <a:spcAft>
                <a:spcPts val="0"/>
              </a:spcAft>
              <a:buNone/>
            </a:pPr>
            <a:r>
              <a:t/>
            </a:r>
            <a:endParaRPr sz="1100">
              <a:solidFill>
                <a:srgbClr val="000000"/>
              </a:solidFill>
              <a:highlight>
                <a:srgbClr val="FFFFFF"/>
              </a:highlight>
            </a:endParaRPr>
          </a:p>
          <a:p>
            <a:pPr indent="0" lvl="0" marL="0" rtl="0" algn="just">
              <a:lnSpc>
                <a:spcPct val="90000"/>
              </a:lnSpc>
              <a:spcBef>
                <a:spcPts val="600"/>
              </a:spcBef>
              <a:spcAft>
                <a:spcPts val="0"/>
              </a:spcAft>
              <a:buNone/>
            </a:pPr>
            <a:r>
              <a:rPr lang="es">
                <a:solidFill>
                  <a:srgbClr val="3C63AB"/>
                </a:solidFill>
              </a:rPr>
              <a:t>Desafortunadamente, jsonDecode() simplemente devuelve un Map&lt;String, dynamic&gt;, significando que no conoces los tipos de valores hasta el tiempo de ejecución. Con esta aproximación, pierdes la mayoría de las características del tipado estático del lenguaje: seguridad de tipos, autocompletado y mucho más importante, las excepciones en tiempo de compilación. Tu código será más propenso a los errores instantáneamente.</a:t>
            </a:r>
            <a:endParaRPr sz="1100">
              <a:solidFill>
                <a:srgbClr val="000000"/>
              </a:solidFill>
              <a:highlight>
                <a:srgbClr val="FFFFFF"/>
              </a:highlight>
            </a:endParaRPr>
          </a:p>
        </p:txBody>
      </p:sp>
      <p:pic>
        <p:nvPicPr>
          <p:cNvPr id="189" name="Google Shape;189;ge90e94eabd_0_39"/>
          <p:cNvPicPr preferRelativeResize="0"/>
          <p:nvPr/>
        </p:nvPicPr>
        <p:blipFill>
          <a:blip r:embed="rId4">
            <a:alphaModFix/>
          </a:blip>
          <a:stretch>
            <a:fillRect/>
          </a:stretch>
        </p:blipFill>
        <p:spPr>
          <a:xfrm>
            <a:off x="1899850" y="2234620"/>
            <a:ext cx="4572000" cy="1115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ge90e94eabd_0_49"/>
          <p:cNvSpPr txBox="1"/>
          <p:nvPr>
            <p:ph type="title"/>
          </p:nvPr>
        </p:nvSpPr>
        <p:spPr>
          <a:xfrm>
            <a:off x="889600" y="9622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Arial"/>
              <a:buNone/>
            </a:pPr>
            <a:r>
              <a:rPr b="1" lang="es">
                <a:solidFill>
                  <a:srgbClr val="E83464"/>
                </a:solidFill>
              </a:rPr>
              <a:t>JSON y serialización con Flutter.</a:t>
            </a:r>
            <a:endParaRPr b="1">
              <a:solidFill>
                <a:srgbClr val="E83464"/>
              </a:solidFill>
            </a:endParaRPr>
          </a:p>
        </p:txBody>
      </p:sp>
      <p:sp>
        <p:nvSpPr>
          <p:cNvPr id="195" name="Google Shape;195;ge90e94eabd_0_49"/>
          <p:cNvSpPr txBox="1"/>
          <p:nvPr>
            <p:ph idx="4294967295" type="body"/>
          </p:nvPr>
        </p:nvSpPr>
        <p:spPr>
          <a:xfrm>
            <a:off x="889600" y="1624650"/>
            <a:ext cx="7110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just">
              <a:lnSpc>
                <a:spcPct val="90000"/>
              </a:lnSpc>
              <a:spcBef>
                <a:spcPts val="600"/>
              </a:spcBef>
              <a:spcAft>
                <a:spcPts val="0"/>
              </a:spcAft>
              <a:buNone/>
            </a:pPr>
            <a:r>
              <a:rPr b="1" lang="es" sz="1500">
                <a:solidFill>
                  <a:srgbClr val="3C63AB"/>
                </a:solidFill>
              </a:rPr>
              <a:t>Serialización </a:t>
            </a:r>
            <a:r>
              <a:rPr b="1" lang="es" sz="1500">
                <a:solidFill>
                  <a:srgbClr val="3C63AB"/>
                </a:solidFill>
              </a:rPr>
              <a:t>manual en una clase modelo</a:t>
            </a:r>
            <a:r>
              <a:rPr b="1" lang="es" sz="1500">
                <a:solidFill>
                  <a:srgbClr val="3C63AB"/>
                </a:solidFill>
              </a:rPr>
              <a:t>:  </a:t>
            </a:r>
            <a:r>
              <a:rPr lang="es">
                <a:solidFill>
                  <a:srgbClr val="3C63AB"/>
                </a:solidFill>
              </a:rPr>
              <a:t>Combate los problemas mencionados previamente introduciendo una clase de modelo plana, llamada User en este ejemplo. Dentro de la clase User, encontrarás:</a:t>
            </a:r>
            <a:endParaRPr>
              <a:solidFill>
                <a:srgbClr val="3C63AB"/>
              </a:solidFill>
            </a:endParaRPr>
          </a:p>
          <a:p>
            <a:pPr indent="0" lvl="0" marL="0" rtl="0" algn="just">
              <a:lnSpc>
                <a:spcPct val="90000"/>
              </a:lnSpc>
              <a:spcBef>
                <a:spcPts val="600"/>
              </a:spcBef>
              <a:spcAft>
                <a:spcPts val="0"/>
              </a:spcAft>
              <a:buNone/>
            </a:pPr>
            <a:r>
              <a:t/>
            </a:r>
            <a:endParaRPr>
              <a:solidFill>
                <a:srgbClr val="3C63AB"/>
              </a:solidFill>
            </a:endParaRPr>
          </a:p>
          <a:p>
            <a:pPr indent="-311150" lvl="0" marL="914400" rtl="0" algn="just">
              <a:lnSpc>
                <a:spcPct val="90000"/>
              </a:lnSpc>
              <a:spcBef>
                <a:spcPts val="600"/>
              </a:spcBef>
              <a:spcAft>
                <a:spcPts val="0"/>
              </a:spcAft>
              <a:buClr>
                <a:srgbClr val="3C63AB"/>
              </a:buClr>
              <a:buSzPts val="1300"/>
              <a:buChar char="●"/>
            </a:pPr>
            <a:r>
              <a:rPr lang="es">
                <a:solidFill>
                  <a:srgbClr val="3C63AB"/>
                </a:solidFill>
              </a:rPr>
              <a:t>Un constructor User.fromJson(), para construir una nueva instancia de User desde una estructura de mapa.</a:t>
            </a:r>
            <a:endParaRPr>
              <a:solidFill>
                <a:srgbClr val="3C63AB"/>
              </a:solidFill>
            </a:endParaRPr>
          </a:p>
          <a:p>
            <a:pPr indent="-311150" lvl="0" marL="914400" rtl="0" algn="just">
              <a:lnSpc>
                <a:spcPct val="90000"/>
              </a:lnSpc>
              <a:spcBef>
                <a:spcPts val="0"/>
              </a:spcBef>
              <a:spcAft>
                <a:spcPts val="0"/>
              </a:spcAft>
              <a:buClr>
                <a:srgbClr val="3C63AB"/>
              </a:buClr>
              <a:buSzPts val="1300"/>
              <a:buChar char="●"/>
            </a:pPr>
            <a:r>
              <a:rPr lang="es">
                <a:solidFill>
                  <a:srgbClr val="3C63AB"/>
                </a:solidFill>
              </a:rPr>
              <a:t>Un método toJson(), que convierte una instancia User en un mapa.</a:t>
            </a:r>
            <a:endParaRPr>
              <a:solidFill>
                <a:srgbClr val="3C63AB"/>
              </a:solidFill>
            </a:endParaRPr>
          </a:p>
          <a:p>
            <a:pPr indent="0" lvl="0" marL="914400" rtl="0" algn="just">
              <a:lnSpc>
                <a:spcPct val="90000"/>
              </a:lnSpc>
              <a:spcBef>
                <a:spcPts val="600"/>
              </a:spcBef>
              <a:spcAft>
                <a:spcPts val="0"/>
              </a:spcAft>
              <a:buNone/>
            </a:pPr>
            <a:r>
              <a:t/>
            </a:r>
            <a:endParaRPr>
              <a:solidFill>
                <a:srgbClr val="3C63AB"/>
              </a:solidFill>
            </a:endParaRPr>
          </a:p>
          <a:p>
            <a:pPr indent="0" lvl="0" marL="0" rtl="0" algn="just">
              <a:lnSpc>
                <a:spcPct val="90000"/>
              </a:lnSpc>
              <a:spcBef>
                <a:spcPts val="600"/>
              </a:spcBef>
              <a:spcAft>
                <a:spcPts val="0"/>
              </a:spcAft>
              <a:buNone/>
            </a:pPr>
            <a:r>
              <a:rPr lang="es">
                <a:solidFill>
                  <a:srgbClr val="3C63AB"/>
                </a:solidFill>
              </a:rPr>
              <a:t>Con esta aproximación, el calling code, puede tener seguridad de tipos, autocompletado para los campos name y email, y excepciones en tiempo de compilación. Si cometes errores tipográficos o tratas los campos como int en lugar de String, la app no </a:t>
            </a:r>
            <a:r>
              <a:rPr lang="es">
                <a:solidFill>
                  <a:srgbClr val="3C63AB"/>
                </a:solidFill>
              </a:rPr>
              <a:t>compilara</a:t>
            </a:r>
            <a:r>
              <a:rPr lang="es">
                <a:solidFill>
                  <a:srgbClr val="3C63AB"/>
                </a:solidFill>
              </a:rPr>
              <a:t>, en lugar de fallar en tiempo de ejecución.</a:t>
            </a:r>
            <a:endParaRPr>
              <a:solidFill>
                <a:srgbClr val="3C63AB"/>
              </a:solidFill>
            </a:endParaRPr>
          </a:p>
          <a:p>
            <a:pPr indent="0" lvl="0" marL="0" rtl="0" algn="l">
              <a:lnSpc>
                <a:spcPct val="90000"/>
              </a:lnSpc>
              <a:spcBef>
                <a:spcPts val="600"/>
              </a:spcBef>
              <a:spcAft>
                <a:spcPts val="0"/>
              </a:spcAft>
              <a:buNone/>
            </a:pPr>
            <a:r>
              <a:t/>
            </a:r>
            <a:endParaRPr>
              <a:solidFill>
                <a:srgbClr val="3C63AB"/>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