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wmryfFBYuiFVTWdHrgZ3j+0rB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246d3ed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f246d3ed4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a45bc9b64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ea45bc9b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c8e3d99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ec8e3d99fe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45bc9b6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flutter pub add firebase_database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firebase_datase: ^8.0.0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ea45bc9b64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fe61a51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_dbReference.child(documentPath)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efe61a51f9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a45bc9b6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We get the Firestore instance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 _dbReference = FirebaseDatabase.instance.reference();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_dbReference.child('your_db_child').once().then((result) =&gt; print('result = $result'));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ea45bc9b64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a45bc9b6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ea45bc9b64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7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47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47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0" name="Google Shape;110;p4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6" name="Google Shape;116;p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9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49"/>
          <p:cNvGrpSpPr/>
          <p:nvPr/>
        </p:nvGrpSpPr>
        <p:grpSpPr>
          <a:xfrm>
            <a:off x="5959221" y="4119576"/>
            <a:ext cx="2520950" cy="1024165"/>
            <a:chOff x="6917201" y="0"/>
            <a:chExt cx="2227777" cy="863400"/>
          </a:xfrm>
        </p:grpSpPr>
        <p:sp>
          <p:nvSpPr>
            <p:cNvPr id="120" name="Google Shape;120;p4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49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124" name="Google Shape;124;p4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4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49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4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31" name="Google Shape;131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32" name="Google Shape;132;p5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0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0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50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6" name="Google Shape;136;p5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5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5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9" name="Google Shape;139;p50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9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9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9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9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9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9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9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9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9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9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9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9"/>
          <p:cNvGrpSpPr/>
          <p:nvPr/>
        </p:nvGrpSpPr>
        <p:grpSpPr>
          <a:xfrm>
            <a:off x="199148" y="4055652"/>
            <a:ext cx="2795412" cy="1083308"/>
            <a:chOff x="6917201" y="0"/>
            <a:chExt cx="2227777" cy="863400"/>
          </a:xfrm>
        </p:grpSpPr>
        <p:sp>
          <p:nvSpPr>
            <p:cNvPr id="33" name="Google Shape;33;p3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4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2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42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55" name="Google Shape;55;p4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2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4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42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60" name="Google Shape;60;p4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42"/>
          <p:cNvGrpSpPr/>
          <p:nvPr/>
        </p:nvGrpSpPr>
        <p:grpSpPr>
          <a:xfrm>
            <a:off x="5886352" y="1243"/>
            <a:ext cx="3257447" cy="1261514"/>
            <a:chOff x="6917201" y="0"/>
            <a:chExt cx="2227777" cy="863400"/>
          </a:xfrm>
        </p:grpSpPr>
        <p:sp>
          <p:nvSpPr>
            <p:cNvPr id="64" name="Google Shape;64;p4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4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8" name="Google Shape;68;p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43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72" name="Google Shape;72;p4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43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76" name="Google Shape;76;p4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4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3" name="Google Shape;93;p4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4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4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4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hyperlink" Target="https://github.com/FirebaseExtended/flutterfire/blob/master/packages/firebase_database/firebase_database/example/lib/main.d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IV B: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2400" u="none" cap="none" strike="noStrike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aplicaciones móviles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246d3ed4e_0_0"/>
          <p:cNvSpPr txBox="1"/>
          <p:nvPr/>
        </p:nvSpPr>
        <p:spPr>
          <a:xfrm>
            <a:off x="755123" y="1387206"/>
            <a:ext cx="76575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s" sz="30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Ejercicios</a:t>
            </a:r>
            <a:r>
              <a:rPr b="0" i="0" lang="e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" sz="3000" u="none" cap="none" strike="noStrike">
                <a:solidFill>
                  <a:srgbClr val="E63464"/>
                </a:solidFill>
                <a:latin typeface="Arial"/>
                <a:ea typeface="Arial"/>
                <a:cs typeface="Arial"/>
                <a:sym typeface="Arial"/>
              </a:rPr>
              <a:t>para practicar </a:t>
            </a:r>
            <a:endParaRPr b="0" i="0" sz="1800" u="none" cap="none" strike="noStrike">
              <a:solidFill>
                <a:srgbClr val="E6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ctrTitle"/>
          </p:nvPr>
        </p:nvSpPr>
        <p:spPr>
          <a:xfrm>
            <a:off x="1281950" y="1089153"/>
            <a:ext cx="66225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3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</a:t>
            </a:r>
            <a:r>
              <a:rPr b="1" lang="es" sz="3300">
                <a:solidFill>
                  <a:srgbClr val="3C63AB"/>
                </a:solidFill>
              </a:rPr>
              <a:t>11</a:t>
            </a:r>
            <a:r>
              <a:rPr b="1" lang="es" sz="33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1" sz="33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b="1" sz="33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700">
                <a:solidFill>
                  <a:srgbClr val="E83464"/>
                </a:solidFill>
              </a:rPr>
              <a:t>Firebase</a:t>
            </a:r>
            <a:endParaRPr b="1" sz="30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2238750" y="3982075"/>
            <a:ext cx="4666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Objetivos de la sesión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56" name="Google Shape;156;p3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D63AB"/>
              </a:buClr>
              <a:buSzPts val="1360"/>
              <a:buAutoNum type="arabicPeriod"/>
            </a:pPr>
            <a:r>
              <a:rPr lang="es">
                <a:solidFill>
                  <a:srgbClr val="3D63AB"/>
                </a:solidFill>
              </a:rPr>
              <a:t>Entender los conceptos de las bases de datos en tiempo real basada en Firebase</a:t>
            </a:r>
            <a:endParaRPr>
              <a:solidFill>
                <a:srgbClr val="3D63AB"/>
              </a:solidFill>
            </a:endParaRPr>
          </a:p>
          <a:p>
            <a:pPr indent="-39370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D63AB"/>
              </a:buClr>
              <a:buSzPts val="1360"/>
              <a:buAutoNum type="arabicPeriod"/>
            </a:pPr>
            <a:r>
              <a:rPr lang="es">
                <a:solidFill>
                  <a:srgbClr val="3D63AB"/>
                </a:solidFill>
              </a:rPr>
              <a:t>Desarrollar una aplicación basada en la base de datos en tiempo real de Firebase</a:t>
            </a:r>
            <a:endParaRPr>
              <a:solidFill>
                <a:srgbClr val="3D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a45bc9b64_0_2"/>
          <p:cNvSpPr txBox="1"/>
          <p:nvPr>
            <p:ph type="ctrTitle"/>
          </p:nvPr>
        </p:nvSpPr>
        <p:spPr>
          <a:xfrm>
            <a:off x="1281950" y="1089153"/>
            <a:ext cx="66225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500">
                <a:solidFill>
                  <a:srgbClr val="E83464"/>
                </a:solidFill>
              </a:rPr>
              <a:t>Base de datos en tiempo real</a:t>
            </a:r>
            <a:endParaRPr b="1"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ea45bc9b64_0_2"/>
          <p:cNvSpPr txBox="1"/>
          <p:nvPr/>
        </p:nvSpPr>
        <p:spPr>
          <a:xfrm>
            <a:off x="2238750" y="3982075"/>
            <a:ext cx="4666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c8e3d99fe_0_2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¿Qué hace?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68" name="Google Shape;168;gec8e3d99fe_0_2"/>
          <p:cNvSpPr txBox="1"/>
          <p:nvPr>
            <p:ph idx="4294967295" type="body"/>
          </p:nvPr>
        </p:nvSpPr>
        <p:spPr>
          <a:xfrm>
            <a:off x="870550" y="1724375"/>
            <a:ext cx="72258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 sz="1400">
                <a:solidFill>
                  <a:srgbClr val="3C63AB"/>
                </a:solidFill>
              </a:rPr>
              <a:t>Firebase Realtime Database es una base de datos alojada en la nube.</a:t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 sz="1400">
                <a:solidFill>
                  <a:srgbClr val="3C63AB"/>
                </a:solidFill>
              </a:rPr>
              <a:t>Los datos se almacenan como JSON y se sincronizan en tiempo real con cada cliente conectado. </a:t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 sz="1400">
                <a:solidFill>
                  <a:srgbClr val="3C63AB"/>
                </a:solidFill>
              </a:rPr>
              <a:t>Cuando crea aplicaciones multiplataforma Flutter &amp; Firebase, todos sus clientes pueden compartir una instancia de Realtime Database y recibir actualizaciones automáticamente con los datos más recientes.</a:t>
            </a:r>
            <a:endParaRPr sz="14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a45bc9b64_0_9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Instalación</a:t>
            </a:r>
            <a:r>
              <a:rPr b="1" lang="es">
                <a:solidFill>
                  <a:srgbClr val="E83464"/>
                </a:solidFill>
              </a:rPr>
              <a:t> 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74" name="Google Shape;174;gea45bc9b64_0_9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AutoNum type="arabicPeriod"/>
            </a:pPr>
            <a:r>
              <a:rPr lang="es" sz="1400">
                <a:solidFill>
                  <a:srgbClr val="3C63AB"/>
                </a:solidFill>
              </a:rPr>
              <a:t>Agregar la dependencia de RealTime Database con el siguiente comando </a:t>
            </a:r>
            <a:endParaRPr sz="1400">
              <a:solidFill>
                <a:srgbClr val="3C63A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AutoNum type="arabicPeriod"/>
            </a:pPr>
            <a:r>
              <a:rPr lang="es" sz="1400">
                <a:solidFill>
                  <a:srgbClr val="3C63AB"/>
                </a:solidFill>
              </a:rPr>
              <a:t>Verifica que la </a:t>
            </a:r>
            <a:r>
              <a:rPr lang="es" sz="1400">
                <a:solidFill>
                  <a:srgbClr val="3C63AB"/>
                </a:solidFill>
              </a:rPr>
              <a:t>dependencia</a:t>
            </a:r>
            <a:r>
              <a:rPr lang="es" sz="1400">
                <a:solidFill>
                  <a:srgbClr val="3C63AB"/>
                </a:solidFill>
              </a:rPr>
              <a:t> se haya agregado a pubspec.yaml:</a:t>
            </a:r>
            <a:endParaRPr sz="1400">
              <a:solidFill>
                <a:srgbClr val="3C63AB"/>
              </a:solidFill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ea45bc9b64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413" y="2037925"/>
            <a:ext cx="3417176" cy="6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ea45bc9b64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1615" y="3394925"/>
            <a:ext cx="3200774" cy="9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fe61a51f9_0_5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Operaciones CRUD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82" name="Google Shape;182;gefe61a51f9_0_5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</a:rPr>
              <a:t>Con </a:t>
            </a:r>
            <a:r>
              <a:rPr i="1" lang="es" sz="1400">
                <a:solidFill>
                  <a:srgbClr val="3C63AB"/>
                </a:solidFill>
              </a:rPr>
              <a:t>RealTime Database</a:t>
            </a:r>
            <a:r>
              <a:rPr lang="es" sz="1400">
                <a:solidFill>
                  <a:srgbClr val="3C63AB"/>
                </a:solidFill>
              </a:rPr>
              <a:t> podemos realizar las siguientes operaciones:</a:t>
            </a:r>
            <a:endParaRPr sz="1400"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b="1" lang="es" sz="1400">
                <a:solidFill>
                  <a:srgbClr val="3C63AB"/>
                </a:solidFill>
              </a:rPr>
              <a:t>Crear:</a:t>
            </a:r>
            <a:r>
              <a:rPr lang="es" sz="1400">
                <a:solidFill>
                  <a:srgbClr val="3C63AB"/>
                </a:solidFill>
              </a:rPr>
              <a:t> Para crear (añadir) datos a la base de datos contamos con el </a:t>
            </a:r>
            <a:r>
              <a:rPr lang="es" sz="1400">
                <a:solidFill>
                  <a:srgbClr val="3C63AB"/>
                </a:solidFill>
              </a:rPr>
              <a:t>método</a:t>
            </a:r>
            <a:r>
              <a:rPr lang="es" sz="1400">
                <a:solidFill>
                  <a:srgbClr val="3C63AB"/>
                </a:solidFill>
              </a:rPr>
              <a:t> </a:t>
            </a:r>
            <a:r>
              <a:rPr i="1" lang="es" sz="1400">
                <a:solidFill>
                  <a:srgbClr val="3C63AB"/>
                </a:solidFill>
              </a:rPr>
              <a:t>set()</a:t>
            </a:r>
            <a:r>
              <a:rPr lang="es" sz="1400">
                <a:solidFill>
                  <a:srgbClr val="3C63AB"/>
                </a:solidFill>
              </a:rPr>
              <a:t> el cual establece los datos en una referencia </a:t>
            </a:r>
            <a:r>
              <a:rPr lang="es" sz="1400">
                <a:solidFill>
                  <a:srgbClr val="3C63AB"/>
                </a:solidFill>
              </a:rPr>
              <a:t>específica</a:t>
            </a:r>
            <a:r>
              <a:rPr lang="es" sz="1400">
                <a:solidFill>
                  <a:srgbClr val="3C63AB"/>
                </a:solidFill>
              </a:rPr>
              <a:t>.</a:t>
            </a:r>
            <a:endParaRPr sz="1400"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b="1" lang="es" sz="1400">
                <a:solidFill>
                  <a:srgbClr val="3C63AB"/>
                </a:solidFill>
              </a:rPr>
              <a:t>Leer: </a:t>
            </a:r>
            <a:r>
              <a:rPr lang="es" sz="1400">
                <a:solidFill>
                  <a:srgbClr val="3C63AB"/>
                </a:solidFill>
              </a:rPr>
              <a:t>Para leer datos de una referencia podemos usar </a:t>
            </a:r>
            <a:r>
              <a:rPr i="1" lang="es" sz="1400">
                <a:solidFill>
                  <a:srgbClr val="3C63AB"/>
                </a:solidFill>
              </a:rPr>
              <a:t>once()</a:t>
            </a:r>
            <a:r>
              <a:rPr lang="es" sz="1400">
                <a:solidFill>
                  <a:srgbClr val="3C63AB"/>
                </a:solidFill>
              </a:rPr>
              <a:t> el cual nos permite obtener los datos una sola vez por llamada, o </a:t>
            </a:r>
            <a:r>
              <a:rPr i="1" lang="es" sz="1400">
                <a:solidFill>
                  <a:srgbClr val="3C63AB"/>
                </a:solidFill>
              </a:rPr>
              <a:t>onValue</a:t>
            </a:r>
            <a:r>
              <a:rPr lang="es" sz="1400">
                <a:solidFill>
                  <a:srgbClr val="3C63AB"/>
                </a:solidFill>
              </a:rPr>
              <a:t> el cual es un </a:t>
            </a:r>
            <a:r>
              <a:rPr b="1" i="1" lang="es" sz="1400">
                <a:solidFill>
                  <a:srgbClr val="3C63AB"/>
                </a:solidFill>
              </a:rPr>
              <a:t>Stream</a:t>
            </a:r>
            <a:r>
              <a:rPr lang="es" sz="1400">
                <a:solidFill>
                  <a:srgbClr val="3C63AB"/>
                </a:solidFill>
              </a:rPr>
              <a:t> el cual nos </a:t>
            </a:r>
            <a:r>
              <a:rPr lang="es" sz="1400">
                <a:solidFill>
                  <a:srgbClr val="3C63AB"/>
                </a:solidFill>
              </a:rPr>
              <a:t>permitirá</a:t>
            </a:r>
            <a:r>
              <a:rPr lang="es" sz="1400">
                <a:solidFill>
                  <a:srgbClr val="3C63AB"/>
                </a:solidFill>
              </a:rPr>
              <a:t> escuchar cambios en los datos en tiempo real.</a:t>
            </a:r>
            <a:endParaRPr sz="1400"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b="1" lang="es" sz="1400">
                <a:solidFill>
                  <a:srgbClr val="3C63AB"/>
                </a:solidFill>
              </a:rPr>
              <a:t>Actualizar:</a:t>
            </a:r>
            <a:r>
              <a:rPr lang="es" sz="1400">
                <a:solidFill>
                  <a:srgbClr val="3C63AB"/>
                </a:solidFill>
              </a:rPr>
              <a:t> Para actualizar una referencia usamos el </a:t>
            </a:r>
            <a:r>
              <a:rPr lang="es" sz="1400">
                <a:solidFill>
                  <a:srgbClr val="3C63AB"/>
                </a:solidFill>
              </a:rPr>
              <a:t>método</a:t>
            </a:r>
            <a:r>
              <a:rPr lang="es" sz="1400">
                <a:solidFill>
                  <a:srgbClr val="3C63AB"/>
                </a:solidFill>
              </a:rPr>
              <a:t> </a:t>
            </a:r>
            <a:r>
              <a:rPr i="1" lang="es" sz="1400">
                <a:solidFill>
                  <a:srgbClr val="3C63AB"/>
                </a:solidFill>
              </a:rPr>
              <a:t>put()</a:t>
            </a:r>
            <a:r>
              <a:rPr lang="es" sz="1400">
                <a:solidFill>
                  <a:srgbClr val="3C63AB"/>
                </a:solidFill>
              </a:rPr>
              <a:t>, el cual permite actualizar atributos </a:t>
            </a:r>
            <a:r>
              <a:rPr lang="es" sz="1400">
                <a:solidFill>
                  <a:srgbClr val="3C63AB"/>
                </a:solidFill>
              </a:rPr>
              <a:t>específicos</a:t>
            </a:r>
            <a:r>
              <a:rPr lang="es" sz="1400">
                <a:solidFill>
                  <a:srgbClr val="3C63AB"/>
                </a:solidFill>
              </a:rPr>
              <a:t> sin </a:t>
            </a:r>
            <a:r>
              <a:rPr lang="es" sz="1400">
                <a:solidFill>
                  <a:srgbClr val="3C63AB"/>
                </a:solidFill>
              </a:rPr>
              <a:t>necesidad</a:t>
            </a:r>
            <a:r>
              <a:rPr lang="es" sz="1400">
                <a:solidFill>
                  <a:srgbClr val="3C63AB"/>
                </a:solidFill>
              </a:rPr>
              <a:t> de enviar la </a:t>
            </a:r>
            <a:r>
              <a:rPr lang="es" sz="1400">
                <a:solidFill>
                  <a:srgbClr val="3C63AB"/>
                </a:solidFill>
              </a:rPr>
              <a:t>información</a:t>
            </a:r>
            <a:r>
              <a:rPr lang="es" sz="1400">
                <a:solidFill>
                  <a:srgbClr val="3C63AB"/>
                </a:solidFill>
              </a:rPr>
              <a:t> que no </a:t>
            </a:r>
            <a:r>
              <a:rPr lang="es" sz="1400">
                <a:solidFill>
                  <a:srgbClr val="3C63AB"/>
                </a:solidFill>
              </a:rPr>
              <a:t>cambiará</a:t>
            </a:r>
            <a:r>
              <a:rPr lang="es" sz="1400">
                <a:solidFill>
                  <a:srgbClr val="3C63AB"/>
                </a:solidFill>
              </a:rPr>
              <a:t>.</a:t>
            </a:r>
            <a:endParaRPr sz="1400"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b="1" lang="es" sz="1400">
                <a:solidFill>
                  <a:srgbClr val="3C63AB"/>
                </a:solidFill>
              </a:rPr>
              <a:t>Eliminar:</a:t>
            </a:r>
            <a:r>
              <a:rPr lang="es" sz="1400">
                <a:solidFill>
                  <a:srgbClr val="3C63AB"/>
                </a:solidFill>
              </a:rPr>
              <a:t> Para eliminar una datos usamos el </a:t>
            </a:r>
            <a:r>
              <a:rPr lang="es" sz="1400">
                <a:solidFill>
                  <a:srgbClr val="3C63AB"/>
                </a:solidFill>
              </a:rPr>
              <a:t>método</a:t>
            </a:r>
            <a:r>
              <a:rPr lang="es" sz="1400">
                <a:solidFill>
                  <a:srgbClr val="3C63AB"/>
                </a:solidFill>
              </a:rPr>
              <a:t> </a:t>
            </a:r>
            <a:r>
              <a:rPr i="1" lang="es" sz="1400">
                <a:solidFill>
                  <a:srgbClr val="3C63AB"/>
                </a:solidFill>
              </a:rPr>
              <a:t>remove()</a:t>
            </a:r>
            <a:r>
              <a:rPr lang="es" sz="1400">
                <a:solidFill>
                  <a:srgbClr val="3C63AB"/>
                </a:solidFill>
              </a:rPr>
              <a:t> en una referencia de la base de datos.</a:t>
            </a:r>
            <a:endParaRPr sz="14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63AB"/>
                </a:solidFill>
              </a:rPr>
              <a:t>Nota: </a:t>
            </a:r>
            <a:r>
              <a:rPr lang="es" sz="1400">
                <a:solidFill>
                  <a:srgbClr val="3C63AB"/>
                </a:solidFill>
              </a:rPr>
              <a:t>Una referencia es la </a:t>
            </a:r>
            <a:r>
              <a:rPr lang="es" sz="1400">
                <a:solidFill>
                  <a:srgbClr val="3C63AB"/>
                </a:solidFill>
              </a:rPr>
              <a:t>dirección</a:t>
            </a:r>
            <a:r>
              <a:rPr lang="es" sz="1400">
                <a:solidFill>
                  <a:srgbClr val="3C63AB"/>
                </a:solidFill>
              </a:rPr>
              <a:t> de los datos dentro de la base de datos:</a:t>
            </a:r>
            <a:endParaRPr sz="14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efe61a51f9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275" y="4334425"/>
            <a:ext cx="32194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a45bc9b64_0_26"/>
          <p:cNvSpPr txBox="1"/>
          <p:nvPr>
            <p:ph type="title"/>
          </p:nvPr>
        </p:nvSpPr>
        <p:spPr>
          <a:xfrm>
            <a:off x="870550" y="1002775"/>
            <a:ext cx="75057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Ejemplo de conexión a la base de datos predeterminada: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89" name="Google Shape;189;gea45bc9b64_0_26"/>
          <p:cNvSpPr txBox="1"/>
          <p:nvPr>
            <p:ph idx="4294967295" type="body"/>
          </p:nvPr>
        </p:nvSpPr>
        <p:spPr>
          <a:xfrm>
            <a:off x="870550" y="1924075"/>
            <a:ext cx="7974600" cy="328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ea45bc9b64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2788" y="2283251"/>
            <a:ext cx="5538425" cy="13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a45bc9b64_0_33"/>
          <p:cNvSpPr txBox="1"/>
          <p:nvPr>
            <p:ph type="title"/>
          </p:nvPr>
        </p:nvSpPr>
        <p:spPr>
          <a:xfrm>
            <a:off x="870550" y="1106375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Ejemplo </a:t>
            </a:r>
            <a:r>
              <a:rPr b="1" lang="es">
                <a:solidFill>
                  <a:srgbClr val="E83464"/>
                </a:solidFill>
              </a:rPr>
              <a:t>de conexión a la base de datos</a:t>
            </a:r>
            <a:r>
              <a:rPr b="1" lang="es">
                <a:solidFill>
                  <a:srgbClr val="E83464"/>
                </a:solidFill>
              </a:rPr>
              <a:t>: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96" name="Google Shape;196;gea45bc9b64_0_33"/>
          <p:cNvSpPr txBox="1"/>
          <p:nvPr>
            <p:ph idx="4294967295" type="body"/>
          </p:nvPr>
        </p:nvSpPr>
        <p:spPr>
          <a:xfrm>
            <a:off x="1101350" y="1782000"/>
            <a:ext cx="6854400" cy="210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https://github.com/FirebaseExtended/flutterfire/blob/master/packages/firebase_database/firebase_database/example/lib/main.dart</a:t>
            </a:r>
            <a:endParaRPr>
              <a:solidFill>
                <a:srgbClr val="3D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