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Lst>
  <p:sldSz cy="5143500" cx="9144000"/>
  <p:notesSz cx="6858000" cy="9144000"/>
  <p:embeddedFontLst>
    <p:embeddedFont>
      <p:font typeface="Roboto"/>
      <p:regular r:id="rId60"/>
      <p:bold r:id="rId61"/>
      <p:italic r:id="rId62"/>
      <p:boldItalic r:id="rId63"/>
    </p:embeddedFont>
    <p:embeddedFont>
      <p:font typeface="Lato"/>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8" roundtripDataSignature="AMtx7mhl4d8AWxM5ZhQVniWW+D1xTYB+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Roboto-italic.fntdata"/><Relationship Id="rId61" Type="http://schemas.openxmlformats.org/officeDocument/2006/relationships/font" Target="fonts/Roboto-bold.fntdata"/><Relationship Id="rId20" Type="http://schemas.openxmlformats.org/officeDocument/2006/relationships/slide" Target="slides/slide16.xml"/><Relationship Id="rId64" Type="http://schemas.openxmlformats.org/officeDocument/2006/relationships/font" Target="fonts/Lato-regular.fntdata"/><Relationship Id="rId63" Type="http://schemas.openxmlformats.org/officeDocument/2006/relationships/font" Target="fonts/Roboto-boldItalic.fntdata"/><Relationship Id="rId22" Type="http://schemas.openxmlformats.org/officeDocument/2006/relationships/slide" Target="slides/slide18.xml"/><Relationship Id="rId66" Type="http://schemas.openxmlformats.org/officeDocument/2006/relationships/font" Target="fonts/Lato-italic.fntdata"/><Relationship Id="rId21" Type="http://schemas.openxmlformats.org/officeDocument/2006/relationships/slide" Target="slides/slide17.xml"/><Relationship Id="rId65" Type="http://schemas.openxmlformats.org/officeDocument/2006/relationships/font" Target="fonts/Lato-bold.fntdata"/><Relationship Id="rId24" Type="http://schemas.openxmlformats.org/officeDocument/2006/relationships/slide" Target="slides/slide20.xml"/><Relationship Id="rId68" Type="http://customschemas.google.com/relationships/presentationmetadata" Target="metadata"/><Relationship Id="rId23" Type="http://schemas.openxmlformats.org/officeDocument/2006/relationships/slide" Target="slides/slide19.xml"/><Relationship Id="rId67" Type="http://schemas.openxmlformats.org/officeDocument/2006/relationships/font" Target="fonts/Lato-boldItalic.fntdata"/><Relationship Id="rId60" Type="http://schemas.openxmlformats.org/officeDocument/2006/relationships/font" Target="fonts/Roboto-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7f918ef15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ge7f918ef15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acdd01920_0_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facdd01920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7f918ef15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import 'dart: io';</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Run Debug void main()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stdout.writeln("What is your name");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String name = stdin.readLineSync();</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print("Your name is $name");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050">
              <a:solidFill>
                <a:srgbClr val="3C4043"/>
              </a:solidFill>
              <a:highlight>
                <a:srgbClr val="FFFFFF"/>
              </a:highlight>
              <a:latin typeface="Roboto"/>
              <a:ea typeface="Roboto"/>
              <a:cs typeface="Roboto"/>
              <a:sym typeface="Roboto"/>
            </a:endParaRPr>
          </a:p>
        </p:txBody>
      </p:sp>
      <p:sp>
        <p:nvSpPr>
          <p:cNvPr id="218" name="Google Shape;218;ge7f918ef15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square(null);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Exception no controlada: NoSuchMethodError: llamó al metodo '*' en null.</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32" name="Google Shape;23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7f918ef15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ge7f918ef15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7f918ef15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Num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int aNonNullableInt = 10;</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//int? AnullableInt = null; // can be null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late int aRealInt;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Num()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aRealInt = 0;</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int main()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var n = Num();</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int number = n.aNonNullableInt; // the ? Check it n is null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print(number);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var n2;</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int number2 = n2?.aNonNullableInt ?? 10; // the ?? given default value in case of null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print(number2);</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0;</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s">
                <a:solidFill>
                  <a:schemeClr val="dk1"/>
                </a:solidFill>
              </a:rPr>
              <a:t>OUTPUT; 10 10</a:t>
            </a:r>
            <a:endParaRPr>
              <a:solidFill>
                <a:schemeClr val="dk1"/>
              </a:solidFill>
            </a:endParaRPr>
          </a:p>
        </p:txBody>
      </p:sp>
      <p:sp>
        <p:nvSpPr>
          <p:cNvPr id="249" name="Google Shape;249;ge7f918ef15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7f918ef15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main() {</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var number;</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print(number);</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print(number ??=100); // in case of null it assigns 100</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print(number);</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a:t>
            </a:r>
            <a:endParaRPr sz="1050">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55" name="Google Shape;255;ge7f918ef15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7f918ef15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class HttpResponse {</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final int code;</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final String? error;</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a:t>
            </a:r>
            <a:r>
              <a:rPr lang="es" sz="1050">
                <a:latin typeface="Courier New"/>
                <a:ea typeface="Courier New"/>
                <a:cs typeface="Courier New"/>
                <a:sym typeface="Courier New"/>
              </a:rPr>
              <a:t>HttpResponse</a:t>
            </a:r>
            <a:r>
              <a:rPr lang="es" sz="1050">
                <a:latin typeface="Courier New"/>
                <a:ea typeface="Courier New"/>
                <a:cs typeface="Courier New"/>
                <a:sym typeface="Courier New"/>
              </a:rPr>
              <a:t>.ok()</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 code = 200,</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error = null;</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HttpResponse.notFound()</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 code = 404,</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error = 'Not found';</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@override</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String toString() {</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if(code == 200) return 'OK';</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return 'ERROR $code ${error.toUpperCase()}';</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a:t>
            </a:r>
            <a:endParaRPr sz="1050">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61" name="Google Shape;261;ge7f918ef15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e7f918ef15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class Coffe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String _temperature;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void heat() {_ temperature = 'hot'}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void chill() {_temperature = 'iced'}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String serve() =&gt; _temperature + ' coffe';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main()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coffe = Coffe();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coffe.heat();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coffe.serve();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a:p>
            <a:pPr indent="0" lvl="0" marL="0" rtl="0" algn="l">
              <a:lnSpc>
                <a:spcPct val="100000"/>
              </a:lnSpc>
              <a:spcBef>
                <a:spcPts val="0"/>
              </a:spcBef>
              <a:spcAft>
                <a:spcPts val="0"/>
              </a:spcAft>
              <a:buSzPts val="1100"/>
              <a:buNone/>
            </a:pPr>
            <a:r>
              <a:t/>
            </a:r>
            <a:endParaRPr>
              <a:solidFill>
                <a:srgbClr val="1E1E1E"/>
              </a:solidFill>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class Coffe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late String _temperature;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void heat() {_temperature = 'hot';}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void chill {_temperature = 'iced';}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String serve() =&gt; _temperature + ' coffe';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269" name="Google Shape;269;ge7f918ef15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7f918ef15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void nombreFuncion(){</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//bloque de codigo</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a:p>
            <a:pPr indent="0" lvl="0" marL="0" rtl="0" algn="l">
              <a:lnSpc>
                <a:spcPct val="100000"/>
              </a:lnSpc>
              <a:spcBef>
                <a:spcPts val="0"/>
              </a:spcBef>
              <a:spcAft>
                <a:spcPts val="0"/>
              </a:spcAft>
              <a:buSzPts val="1100"/>
              <a:buNone/>
            </a:pPr>
            <a:r>
              <a:t/>
            </a:r>
            <a:endParaRPr>
              <a:solidFill>
                <a:srgbClr val="1E1E1E"/>
              </a:solidFill>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tipoDato nombreFuncion(){</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//bloque de codigo</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return valor;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278" name="Google Shape;278;ge7f918ef15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7f918ef15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Define a funcion.</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void printInteger(int aNumber){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print('The number is $aNumber.');// Print to console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This is where the app starts executing</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void main(){</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number = 42; // Declare and initialize a variable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printInteger(number); // Call a function</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288" name="Google Shape;288;ge7f918ef15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facdd01920_0_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facdd01920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class Empleye{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id;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name;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bool cumplioHorario(){</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return true;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void work(){</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print('El empleado $name ya realizo su trabajo');</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300" name="Google Shape;30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Employe emp = Employe();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emp.id = 1;</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emp.name = 'Andy';</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308" name="Google Shape;30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void set id(int id){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_id = id;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int get id{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return _id;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315" name="Google Shape;31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class Empleado{</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var id;</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var name;</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double salario;</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void calcularSalario(){</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print('El salario de $name es $salario');</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a:t>
            </a:r>
            <a:endParaRPr sz="1050">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hereda de Empleado</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class Chofer extends Empleado{</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String vehiculoAsignado;</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void manejar(){</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print('Manejar vehiculo');</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a:t>
            </a:r>
            <a:endParaRPr sz="1050">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322" name="Google Shape;32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abstract class Forma{</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id;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permetro;</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area;</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void calcularArea(){</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print('Calculo por defcto');</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void calcularPerimetro();</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a:p>
            <a:pPr indent="0" lvl="0" marL="0" rtl="0" algn="l">
              <a:lnSpc>
                <a:spcPct val="100000"/>
              </a:lnSpc>
              <a:spcBef>
                <a:spcPts val="0"/>
              </a:spcBef>
              <a:spcAft>
                <a:spcPts val="0"/>
              </a:spcAft>
              <a:buSzPts val="1100"/>
              <a:buNone/>
            </a:pPr>
            <a:r>
              <a:t/>
            </a:r>
            <a:endParaRPr>
              <a:solidFill>
                <a:srgbClr val="1E1E1E"/>
              </a:solidFill>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class Cuadrado extends Forma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@override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void calcularPerimetro(){</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 TODO: implement calcularPerimetro</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330" name="Google Shape;33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facdd01920_0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facdd01920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3" name="Google Shape;34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cfb408ce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9" name="Google Shape;349;gecfb408ce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ecfb408ce7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5" name="Google Shape;355;gecfb408ce7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ecfb408ce7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1" name="Google Shape;361;gecfb408ce7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void main() async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print('Estamos a punto de pedir datos');</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String data = await httpGet('http://api.nada.com/aliens');</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print(data);</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print('Ultima linea');</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367" name="Google Shape;36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Future&lt;void&gt; checkVersion() async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version = await lookUpVersion();</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 Do something with version</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a:p>
            <a:pPr indent="0" lvl="0" marL="0" rtl="0" algn="l">
              <a:lnSpc>
                <a:spcPct val="100000"/>
              </a:lnSpc>
              <a:spcBef>
                <a:spcPts val="0"/>
              </a:spcBef>
              <a:spcAft>
                <a:spcPts val="0"/>
              </a:spcAft>
              <a:buSzPts val="1100"/>
              <a:buNone/>
            </a:pPr>
            <a:r>
              <a:t/>
            </a:r>
            <a:endParaRPr>
              <a:solidFill>
                <a:srgbClr val="1E1E1E"/>
              </a:solidFill>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try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version = await lookUpVersion();</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catch (e)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 React to inability to look up version</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374" name="Google Shape;37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Future&lt;void&gt; fetchUserOrder()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return Future.delayed(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const Duration(seconds: 2), () =&gt; print('Large Latte'));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void main()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fetchUserOrder();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print('Fetching user order...');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383" name="Google Shape;38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e937d6a7e4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Future&lt;void&gt; fetchUserOrder()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return Future.delayed(const Duration(seconds: 2),</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 =&gt; throw Exception('Logout failed:  user ID is invalid'));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void main()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fetchUserOrder();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print('Fetching user order...');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390" name="Google Shape;390;ge937d6a7e4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e937d6a7e4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Future&lt;void&gt; printOrderMessage() async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try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order = await fetchUserOrder();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print('Awaiting user order...');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print(order);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 catch (err)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print('Caught error: $err');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Future&lt;String&gt; fetchUserOrder()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 Imagine that this function is more complex</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str = Future.delayed(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const Duration(seconds: 4),</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 =&gt; throw 'Cannot locate user order');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return str;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Future&lt;void&gt; main() async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await printOrderMessage();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397" name="Google Shape;397;ge937d6a7e4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e937d6a7e4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Future&lt;void&gt; fetchUserOrder()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Future.delayed(</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const Duration(seconds: 2), () =&gt; print('Large Latte'));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void main() async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await fetchUserOrder();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print('Fetching user order...');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p:txBody>
      </p:sp>
      <p:sp>
        <p:nvSpPr>
          <p:cNvPr id="404" name="Google Shape;404;ge937d6a7e4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1" name="Google Shape;41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acdd01920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facdd01920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Future&lt;int&gt; sumStream(Stream&lt;int&gt; stream) async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sum = 0;</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await for (var value in stream)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sum+= value;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return sum;</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Stream&lt;int&gt; countStream(int to) async*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for (int i = 1; i &lt;= to; i++)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yield i;</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Future&lt;void&gt; main() async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stream = countStream(10);</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sum = await sumStream(stream);</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print(sum); // 55</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417" name="Google Shape;41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facdd01920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gfacdd01920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9" name="Google Shape;42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5" name="Google Shape;43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1" name="Google Shape;44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0" name="Google Shape;45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6" name="Google Shape;45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abstract class ExampleStateBase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@protected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String initialText;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@protected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String stateText;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String get currentText =&gt; stateText;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void setStateText(String text)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stateText = text;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void reset()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stateText = initialText;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464" name="Google Shape;464;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ExampleStateByDefinition extends ExampleStateBase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static ExampleStateByDefinition _instance;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ExampleStateByDefinition _internal()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initialText = "A new 'ExampleStateByDefinition'  instance hash been created.";</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stateText = initialText;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print(stateText);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static ExampleStateByDefinition getState()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if (_instance == null)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instance = ExampleStateByDefinition._internal();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_instance;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p:txBody>
      </p:sp>
      <p:sp>
        <p:nvSpPr>
          <p:cNvPr id="471" name="Google Shape;471;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7" name="Google Shape;477;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e937d6a7e4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3" name="Google Shape;483;ge937d6a7e4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9" name="Google Shape;489;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ecfb408ce7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Controller controller =  Get.put(Controller());</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p:txBody>
      </p:sp>
      <p:sp>
        <p:nvSpPr>
          <p:cNvPr id="505" name="Google Shape;505;gecfb408ce7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ecfb408ce7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Controller controller = Get.find();</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p:txBody>
      </p:sp>
      <p:sp>
        <p:nvSpPr>
          <p:cNvPr id="512" name="Google Shape;512;gecfb408ce7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9" name="Google Shape;519;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4" name="Google Shape;52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7f86e5939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e7f86e5939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7f86e5939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ge7f86e5939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acdd01920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facdd01920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7f918ef15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ge7f918ef15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3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103" name="Shape 103"/>
        <p:cNvGrpSpPr/>
        <p:nvPr/>
      </p:nvGrpSpPr>
      <p:grpSpPr>
        <a:xfrm>
          <a:off x="0" y="0"/>
          <a:ext cx="0" cy="0"/>
          <a:chOff x="0" y="0"/>
          <a:chExt cx="0" cy="0"/>
        </a:xfrm>
      </p:grpSpPr>
      <p:sp>
        <p:nvSpPr>
          <p:cNvPr id="104" name="Google Shape;104;p4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7"/>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47"/>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9" name="Google Shape;109;p47"/>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4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11" name="Shape 111"/>
        <p:cNvGrpSpPr/>
        <p:nvPr/>
      </p:nvGrpSpPr>
      <p:grpSpPr>
        <a:xfrm>
          <a:off x="0" y="0"/>
          <a:ext cx="0" cy="0"/>
          <a:chOff x="0" y="0"/>
          <a:chExt cx="0" cy="0"/>
        </a:xfrm>
      </p:grpSpPr>
      <p:sp>
        <p:nvSpPr>
          <p:cNvPr id="112" name="Google Shape;112;p48"/>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8"/>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6" name="Google Shape;116;p4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7" name="Shape 117"/>
        <p:cNvGrpSpPr/>
        <p:nvPr/>
      </p:nvGrpSpPr>
      <p:grpSpPr>
        <a:xfrm>
          <a:off x="0" y="0"/>
          <a:ext cx="0" cy="0"/>
          <a:chOff x="0" y="0"/>
          <a:chExt cx="0" cy="0"/>
        </a:xfrm>
      </p:grpSpPr>
      <p:sp>
        <p:nvSpPr>
          <p:cNvPr id="118" name="Google Shape;118;p49"/>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49"/>
          <p:cNvGrpSpPr/>
          <p:nvPr/>
        </p:nvGrpSpPr>
        <p:grpSpPr>
          <a:xfrm>
            <a:off x="5959221" y="4119576"/>
            <a:ext cx="2520950" cy="1024165"/>
            <a:chOff x="6917201" y="0"/>
            <a:chExt cx="2227777" cy="863400"/>
          </a:xfrm>
        </p:grpSpPr>
        <p:sp>
          <p:nvSpPr>
            <p:cNvPr id="120" name="Google Shape;120;p4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49"/>
          <p:cNvGrpSpPr/>
          <p:nvPr/>
        </p:nvGrpSpPr>
        <p:grpSpPr>
          <a:xfrm>
            <a:off x="199148" y="2"/>
            <a:ext cx="2795412" cy="1083308"/>
            <a:chOff x="6917201" y="0"/>
            <a:chExt cx="2227777" cy="863400"/>
          </a:xfrm>
        </p:grpSpPr>
        <p:sp>
          <p:nvSpPr>
            <p:cNvPr id="124" name="Google Shape;124;p4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49"/>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8" name="Google Shape;128;p49"/>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9" name="Google Shape;129;p4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30" name="Shape 130"/>
        <p:cNvGrpSpPr/>
        <p:nvPr/>
      </p:nvGrpSpPr>
      <p:grpSpPr>
        <a:xfrm>
          <a:off x="0" y="0"/>
          <a:ext cx="0" cy="0"/>
          <a:chOff x="0" y="0"/>
          <a:chExt cx="0" cy="0"/>
        </a:xfrm>
      </p:grpSpPr>
      <p:pic>
        <p:nvPicPr>
          <p:cNvPr descr="OBJETO DE ESTUDIO DE LA LÓGICA" id="131" name="Google Shape;131;p50"/>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32" name="Google Shape;132;p50"/>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0"/>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0"/>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Arial"/>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50"/>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Arial"/>
                <a:ea typeface="Arial"/>
                <a:cs typeface="Arial"/>
                <a:sym typeface="Arial"/>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6" name="Google Shape;136;p5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7" name="Google Shape;137;p5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5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cxnSp>
        <p:nvCxnSpPr>
          <p:cNvPr id="139" name="Google Shape;139;p50"/>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9"/>
          <p:cNvGrpSpPr/>
          <p:nvPr/>
        </p:nvGrpSpPr>
        <p:grpSpPr>
          <a:xfrm>
            <a:off x="255200" y="592"/>
            <a:ext cx="2250363" cy="1044300"/>
            <a:chOff x="255200" y="592"/>
            <a:chExt cx="2250363" cy="1044300"/>
          </a:xfrm>
        </p:grpSpPr>
        <p:sp>
          <p:nvSpPr>
            <p:cNvPr id="17" name="Google Shape;17;p3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9"/>
          <p:cNvGrpSpPr/>
          <p:nvPr/>
        </p:nvGrpSpPr>
        <p:grpSpPr>
          <a:xfrm>
            <a:off x="905395" y="592"/>
            <a:ext cx="2250363" cy="1044300"/>
            <a:chOff x="905395" y="592"/>
            <a:chExt cx="2250363" cy="1044300"/>
          </a:xfrm>
        </p:grpSpPr>
        <p:sp>
          <p:nvSpPr>
            <p:cNvPr id="21" name="Google Shape;21;p3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9"/>
          <p:cNvGrpSpPr/>
          <p:nvPr/>
        </p:nvGrpSpPr>
        <p:grpSpPr>
          <a:xfrm>
            <a:off x="7057468" y="5088"/>
            <a:ext cx="1851282" cy="752108"/>
            <a:chOff x="6917201" y="0"/>
            <a:chExt cx="2227777" cy="863400"/>
          </a:xfrm>
        </p:grpSpPr>
        <p:sp>
          <p:nvSpPr>
            <p:cNvPr id="25" name="Google Shape;25;p3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9"/>
          <p:cNvGrpSpPr/>
          <p:nvPr/>
        </p:nvGrpSpPr>
        <p:grpSpPr>
          <a:xfrm>
            <a:off x="6553032" y="4217852"/>
            <a:ext cx="2389068" cy="925737"/>
            <a:chOff x="6917201" y="0"/>
            <a:chExt cx="2227777" cy="863400"/>
          </a:xfrm>
        </p:grpSpPr>
        <p:sp>
          <p:nvSpPr>
            <p:cNvPr id="29" name="Google Shape;29;p3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9"/>
          <p:cNvGrpSpPr/>
          <p:nvPr/>
        </p:nvGrpSpPr>
        <p:grpSpPr>
          <a:xfrm>
            <a:off x="199148" y="4055652"/>
            <a:ext cx="2795412" cy="1083308"/>
            <a:chOff x="6917201" y="0"/>
            <a:chExt cx="2227777" cy="863400"/>
          </a:xfrm>
        </p:grpSpPr>
        <p:sp>
          <p:nvSpPr>
            <p:cNvPr id="33" name="Google Shape;33;p3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45" name="Shape 45"/>
        <p:cNvGrpSpPr/>
        <p:nvPr/>
      </p:nvGrpSpPr>
      <p:grpSpPr>
        <a:xfrm>
          <a:off x="0" y="0"/>
          <a:ext cx="0" cy="0"/>
          <a:chOff x="0" y="0"/>
          <a:chExt cx="0" cy="0"/>
        </a:xfrm>
      </p:grpSpPr>
      <p:sp>
        <p:nvSpPr>
          <p:cNvPr id="46" name="Google Shape;46;p4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1"/>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8" name="Google Shape;48;p4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9" name="Google Shape;49;p4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0" name="Google Shape;50;p4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51" name="Shape 51"/>
        <p:cNvGrpSpPr/>
        <p:nvPr/>
      </p:nvGrpSpPr>
      <p:grpSpPr>
        <a:xfrm>
          <a:off x="0" y="0"/>
          <a:ext cx="0" cy="0"/>
          <a:chOff x="0" y="0"/>
          <a:chExt cx="0" cy="0"/>
        </a:xfrm>
      </p:grpSpPr>
      <p:sp>
        <p:nvSpPr>
          <p:cNvPr id="52" name="Google Shape;52;p4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42"/>
          <p:cNvGrpSpPr/>
          <p:nvPr/>
        </p:nvGrpSpPr>
        <p:grpSpPr>
          <a:xfrm>
            <a:off x="255991" y="-118"/>
            <a:ext cx="2251347" cy="1043408"/>
            <a:chOff x="3961956" y="4383950"/>
            <a:chExt cx="1160548" cy="548700"/>
          </a:xfrm>
        </p:grpSpPr>
        <p:sp>
          <p:nvSpPr>
            <p:cNvPr id="55" name="Google Shape;55;p4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4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42"/>
          <p:cNvGrpSpPr/>
          <p:nvPr/>
        </p:nvGrpSpPr>
        <p:grpSpPr>
          <a:xfrm>
            <a:off x="34934" y="4522125"/>
            <a:ext cx="1593306" cy="617072"/>
            <a:chOff x="6917201" y="0"/>
            <a:chExt cx="2227777" cy="863400"/>
          </a:xfrm>
        </p:grpSpPr>
        <p:sp>
          <p:nvSpPr>
            <p:cNvPr id="60" name="Google Shape;60;p4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42"/>
          <p:cNvGrpSpPr/>
          <p:nvPr/>
        </p:nvGrpSpPr>
        <p:grpSpPr>
          <a:xfrm>
            <a:off x="5886353" y="1243"/>
            <a:ext cx="3257453" cy="1261514"/>
            <a:chOff x="6917201" y="0"/>
            <a:chExt cx="2227777" cy="863400"/>
          </a:xfrm>
        </p:grpSpPr>
        <p:sp>
          <p:nvSpPr>
            <p:cNvPr id="64" name="Google Shape;64;p4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8" name="Google Shape;68;p4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9" name="Shape 69"/>
        <p:cNvGrpSpPr/>
        <p:nvPr/>
      </p:nvGrpSpPr>
      <p:grpSpPr>
        <a:xfrm>
          <a:off x="0" y="0"/>
          <a:ext cx="0" cy="0"/>
          <a:chOff x="0" y="0"/>
          <a:chExt cx="0" cy="0"/>
        </a:xfrm>
      </p:grpSpPr>
      <p:sp>
        <p:nvSpPr>
          <p:cNvPr id="70" name="Google Shape;70;p4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43"/>
          <p:cNvGrpSpPr/>
          <p:nvPr/>
        </p:nvGrpSpPr>
        <p:grpSpPr>
          <a:xfrm>
            <a:off x="5594190" y="3961115"/>
            <a:ext cx="2910144" cy="1182340"/>
            <a:chOff x="6917201" y="0"/>
            <a:chExt cx="2227777" cy="863400"/>
          </a:xfrm>
        </p:grpSpPr>
        <p:sp>
          <p:nvSpPr>
            <p:cNvPr id="72" name="Google Shape;72;p4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43"/>
          <p:cNvGrpSpPr/>
          <p:nvPr/>
        </p:nvGrpSpPr>
        <p:grpSpPr>
          <a:xfrm>
            <a:off x="199148" y="2"/>
            <a:ext cx="2795412" cy="1083308"/>
            <a:chOff x="6917201" y="0"/>
            <a:chExt cx="2227777" cy="863400"/>
          </a:xfrm>
        </p:grpSpPr>
        <p:sp>
          <p:nvSpPr>
            <p:cNvPr id="76" name="Google Shape;76;p4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0" name="Google Shape;80;p4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81" name="Shape 81"/>
        <p:cNvGrpSpPr/>
        <p:nvPr/>
      </p:nvGrpSpPr>
      <p:grpSpPr>
        <a:xfrm>
          <a:off x="0" y="0"/>
          <a:ext cx="0" cy="0"/>
          <a:chOff x="0" y="0"/>
          <a:chExt cx="0" cy="0"/>
        </a:xfrm>
      </p:grpSpPr>
      <p:sp>
        <p:nvSpPr>
          <p:cNvPr id="82" name="Google Shape;82;p4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4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7" name="Google Shape;87;p4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8" name="Shape 88"/>
        <p:cNvGrpSpPr/>
        <p:nvPr/>
      </p:nvGrpSpPr>
      <p:grpSpPr>
        <a:xfrm>
          <a:off x="0" y="0"/>
          <a:ext cx="0" cy="0"/>
          <a:chOff x="0" y="0"/>
          <a:chExt cx="0" cy="0"/>
        </a:xfrm>
      </p:grpSpPr>
      <p:sp>
        <p:nvSpPr>
          <p:cNvPr id="89" name="Google Shape;89;p4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4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4" name="Google Shape;94;p4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5" name="Google Shape;95;p4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6" name="Shape 96"/>
        <p:cNvGrpSpPr/>
        <p:nvPr/>
      </p:nvGrpSpPr>
      <p:grpSpPr>
        <a:xfrm>
          <a:off x="0" y="0"/>
          <a:ext cx="0" cy="0"/>
          <a:chOff x="0" y="0"/>
          <a:chExt cx="0" cy="0"/>
        </a:xfrm>
      </p:grpSpPr>
      <p:sp>
        <p:nvSpPr>
          <p:cNvPr id="97" name="Google Shape;97;p4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6"/>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6"/>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46"/>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4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Arial"/>
              <a:buChar char="●"/>
              <a:defRPr b="0" i="0" sz="1300" u="none" cap="none" strike="noStrike">
                <a:solidFill>
                  <a:schemeClr val="dk2"/>
                </a:solidFill>
                <a:latin typeface="Arial"/>
                <a:ea typeface="Arial"/>
                <a:cs typeface="Arial"/>
                <a:sym typeface="Arial"/>
              </a:defRPr>
            </a:lvl1pPr>
            <a:lvl2pPr indent="-298450" lvl="1" marL="914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600"/>
              </a:spcBef>
              <a:spcAft>
                <a:spcPts val="16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jp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jpg"/><Relationship Id="rId4" Type="http://schemas.openxmlformats.org/officeDocument/2006/relationships/hyperlink" Target="https://dart.dev/guides/language/language-tou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jp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jpg"/><Relationship Id="rId4" Type="http://schemas.openxmlformats.org/officeDocument/2006/relationships/image" Target="../media/image11.png"/><Relationship Id="rId5"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jp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jp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jpg"/><Relationship Id="rId4" Type="http://schemas.openxmlformats.org/officeDocument/2006/relationships/image" Target="../media/image25.png"/><Relationship Id="rId5"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jpg"/><Relationship Id="rId4" Type="http://schemas.openxmlformats.org/officeDocument/2006/relationships/image" Target="../media/image32.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jpg"/><Relationship Id="rId4" Type="http://schemas.openxmlformats.org/officeDocument/2006/relationships/image" Target="../media/image23.png"/><Relationship Id="rId5"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jp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jp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jp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jp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jpg"/><Relationship Id="rId4" Type="http://schemas.openxmlformats.org/officeDocument/2006/relationships/image" Target="../media/image17.png"/><Relationship Id="rId5"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jpg"/><Relationship Id="rId4" Type="http://schemas.openxmlformats.org/officeDocument/2006/relationships/image" Target="../media/image19.png"/><Relationship Id="rId5"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0.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0.jp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0.jpg"/><Relationship Id="rId4" Type="http://schemas.openxmlformats.org/officeDocument/2006/relationships/image" Target="../media/image26.png"/><Relationship Id="rId5"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0.jp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0.jp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0.jpg"/><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0.jpg"/><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0.jpg"/><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9.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0.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0.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0.jpg"/><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0.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0.jpg"/><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0.jpg"/><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0.jpg"/><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0.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0.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0.jpg"/><Relationship Id="rId4" Type="http://schemas.openxmlformats.org/officeDocument/2006/relationships/image" Target="../media/image3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0.jpg"/><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4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4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Arial"/>
              <a:buNone/>
            </a:pPr>
            <a:r>
              <a:rPr b="1" i="0" lang="es" sz="3200" u="none" cap="none" strike="noStrike">
                <a:solidFill>
                  <a:srgbClr val="E83464"/>
                </a:solidFill>
                <a:latin typeface="Arial"/>
                <a:ea typeface="Arial"/>
                <a:cs typeface="Arial"/>
                <a:sym typeface="Arial"/>
              </a:rPr>
              <a:t>CICLO IV B:</a:t>
            </a:r>
            <a:br>
              <a:rPr b="1" i="0" lang="es" sz="3200" u="none" cap="none" strike="noStrike">
                <a:solidFill>
                  <a:srgbClr val="E83464"/>
                </a:solidFill>
                <a:latin typeface="Arial"/>
                <a:ea typeface="Arial"/>
                <a:cs typeface="Arial"/>
                <a:sym typeface="Arial"/>
              </a:rPr>
            </a:br>
            <a:r>
              <a:rPr b="0" i="0" lang="es" sz="2400" u="none" cap="none" strike="noStrike">
                <a:solidFill>
                  <a:srgbClr val="3D63AB"/>
                </a:solidFill>
                <a:latin typeface="Arial"/>
                <a:ea typeface="Arial"/>
                <a:cs typeface="Arial"/>
                <a:sym typeface="Arial"/>
              </a:rPr>
              <a:t>Desarrollo de aplicaciones móviles</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ge7f918ef15_0_13"/>
          <p:cNvSpPr txBox="1"/>
          <p:nvPr/>
        </p:nvSpPr>
        <p:spPr>
          <a:xfrm>
            <a:off x="927528" y="68424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JIT (Just in Time)</a:t>
            </a:r>
            <a:endParaRPr b="1" sz="3000">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b="1" i="0" sz="3000" u="none" cap="none" strike="noStrike">
              <a:solidFill>
                <a:srgbClr val="E83464"/>
              </a:solidFill>
            </a:endParaRPr>
          </a:p>
        </p:txBody>
      </p:sp>
      <p:sp>
        <p:nvSpPr>
          <p:cNvPr id="203" name="Google Shape;203;ge7f918ef15_0_13"/>
          <p:cNvSpPr txBox="1"/>
          <p:nvPr/>
        </p:nvSpPr>
        <p:spPr>
          <a:xfrm>
            <a:off x="1022900" y="1499675"/>
            <a:ext cx="7714800" cy="4719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1" lang="es" sz="1600">
                <a:solidFill>
                  <a:srgbClr val="3C63AB"/>
                </a:solidFill>
              </a:rPr>
              <a:t>Utilizado en producción (optimizado):</a:t>
            </a:r>
            <a:endParaRPr b="1" i="0" sz="1600" u="none" cap="none" strike="noStrike">
              <a:solidFill>
                <a:srgbClr val="3C63AB"/>
              </a:solidFil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204" name="Google Shape;204;ge7f918ef15_0_13"/>
          <p:cNvSpPr/>
          <p:nvPr/>
        </p:nvSpPr>
        <p:spPr>
          <a:xfrm>
            <a:off x="1061700" y="1971575"/>
            <a:ext cx="2047800" cy="1247700"/>
          </a:xfrm>
          <a:prstGeom prst="rect">
            <a:avLst/>
          </a:prstGeom>
          <a:solidFill>
            <a:srgbClr val="4A86E8"/>
          </a:solidFill>
          <a:ln cap="flat" cmpd="sng" w="9525">
            <a:solidFill>
              <a:srgbClr val="5E696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sz="1100">
                <a:solidFill>
                  <a:srgbClr val="FFFFFF"/>
                </a:solidFill>
              </a:rPr>
              <a:t>void main() {</a:t>
            </a:r>
            <a:endParaRPr sz="1100">
              <a:solidFill>
                <a:srgbClr val="FFFFFF"/>
              </a:solidFill>
            </a:endParaRPr>
          </a:p>
          <a:p>
            <a:pPr indent="0" lvl="0" marL="0" rtl="0" algn="l">
              <a:spcBef>
                <a:spcPts val="0"/>
              </a:spcBef>
              <a:spcAft>
                <a:spcPts val="0"/>
              </a:spcAft>
              <a:buNone/>
            </a:pPr>
            <a:r>
              <a:rPr lang="es" sz="1100">
                <a:solidFill>
                  <a:srgbClr val="FFFFFF"/>
                </a:solidFill>
              </a:rPr>
              <a:t>    print(‘Hello World’);</a:t>
            </a:r>
            <a:endParaRPr sz="1100">
              <a:solidFill>
                <a:srgbClr val="FFFFFF"/>
              </a:solidFill>
            </a:endParaRPr>
          </a:p>
          <a:p>
            <a:pPr indent="0" lvl="0" marL="0" rtl="0" algn="l">
              <a:spcBef>
                <a:spcPts val="0"/>
              </a:spcBef>
              <a:spcAft>
                <a:spcPts val="0"/>
              </a:spcAft>
              <a:buNone/>
            </a:pPr>
            <a:r>
              <a:rPr lang="es" sz="1100">
                <a:solidFill>
                  <a:srgbClr val="FFFFFF"/>
                </a:solidFill>
              </a:rPr>
              <a:t>}</a:t>
            </a:r>
            <a:endParaRPr sz="1100">
              <a:solidFill>
                <a:srgbClr val="FFFFFF"/>
              </a:solidFill>
            </a:endParaRPr>
          </a:p>
        </p:txBody>
      </p:sp>
      <p:sp>
        <p:nvSpPr>
          <p:cNvPr id="205" name="Google Shape;205;ge7f918ef15_0_13"/>
          <p:cNvSpPr/>
          <p:nvPr/>
        </p:nvSpPr>
        <p:spPr>
          <a:xfrm>
            <a:off x="4085425" y="2295425"/>
            <a:ext cx="2333700" cy="600000"/>
          </a:xfrm>
          <a:prstGeom prst="rect">
            <a:avLst/>
          </a:prstGeom>
          <a:solidFill>
            <a:srgbClr val="434343"/>
          </a:solidFill>
          <a:ln cap="flat" cmpd="sng" w="9525">
            <a:solidFill>
              <a:srgbClr val="5E696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sz="1100">
                <a:solidFill>
                  <a:srgbClr val="FFFFFF"/>
                </a:solidFill>
              </a:rPr>
              <a:t>$dart playground.dart</a:t>
            </a:r>
            <a:endParaRPr sz="1100">
              <a:solidFill>
                <a:srgbClr val="FFFFFF"/>
              </a:solidFill>
            </a:endParaRPr>
          </a:p>
        </p:txBody>
      </p:sp>
      <p:sp>
        <p:nvSpPr>
          <p:cNvPr id="206" name="Google Shape;206;ge7f918ef15_0_13"/>
          <p:cNvSpPr/>
          <p:nvPr/>
        </p:nvSpPr>
        <p:spPr>
          <a:xfrm>
            <a:off x="4228375" y="3667025"/>
            <a:ext cx="2047800" cy="7143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100">
                <a:solidFill>
                  <a:srgbClr val="FFFFFF"/>
                </a:solidFill>
              </a:rPr>
              <a:t>Hello World</a:t>
            </a:r>
            <a:endParaRPr sz="1100">
              <a:solidFill>
                <a:srgbClr val="FFFFFF"/>
              </a:solidFill>
            </a:endParaRPr>
          </a:p>
        </p:txBody>
      </p:sp>
      <p:cxnSp>
        <p:nvCxnSpPr>
          <p:cNvPr id="207" name="Google Shape;207;ge7f918ef15_0_13"/>
          <p:cNvCxnSpPr>
            <a:stCxn id="204" idx="3"/>
            <a:endCxn id="205" idx="1"/>
          </p:cNvCxnSpPr>
          <p:nvPr/>
        </p:nvCxnSpPr>
        <p:spPr>
          <a:xfrm>
            <a:off x="3109500" y="2595425"/>
            <a:ext cx="975900" cy="0"/>
          </a:xfrm>
          <a:prstGeom prst="straightConnector1">
            <a:avLst/>
          </a:prstGeom>
          <a:noFill/>
          <a:ln cap="flat" cmpd="sng" w="9525">
            <a:solidFill>
              <a:schemeClr val="dk2"/>
            </a:solidFill>
            <a:prstDash val="solid"/>
            <a:round/>
            <a:headEnd len="med" w="med" type="none"/>
            <a:tailEnd len="med" w="med" type="triangle"/>
          </a:ln>
        </p:spPr>
      </p:cxnSp>
      <p:cxnSp>
        <p:nvCxnSpPr>
          <p:cNvPr id="208" name="Google Shape;208;ge7f918ef15_0_13"/>
          <p:cNvCxnSpPr>
            <a:stCxn id="205" idx="2"/>
            <a:endCxn id="206" idx="0"/>
          </p:cNvCxnSpPr>
          <p:nvPr/>
        </p:nvCxnSpPr>
        <p:spPr>
          <a:xfrm>
            <a:off x="5252275" y="2895425"/>
            <a:ext cx="0" cy="771600"/>
          </a:xfrm>
          <a:prstGeom prst="straightConnector1">
            <a:avLst/>
          </a:prstGeom>
          <a:noFill/>
          <a:ln cap="flat" cmpd="sng" w="9525">
            <a:solidFill>
              <a:schemeClr val="dk2"/>
            </a:solidFill>
            <a:prstDash val="solid"/>
            <a:round/>
            <a:headEnd len="med" w="med" type="none"/>
            <a:tailEnd len="med" w="med" type="triangle"/>
          </a:ln>
        </p:spPr>
      </p:cxnSp>
      <p:sp>
        <p:nvSpPr>
          <p:cNvPr id="209" name="Google Shape;209;ge7f918ef15_0_13"/>
          <p:cNvSpPr txBox="1"/>
          <p:nvPr/>
        </p:nvSpPr>
        <p:spPr>
          <a:xfrm>
            <a:off x="5328900" y="3076475"/>
            <a:ext cx="1838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100">
                <a:solidFill>
                  <a:srgbClr val="3D63AB"/>
                </a:solidFill>
              </a:rPr>
              <a:t>JIT</a:t>
            </a:r>
            <a:r>
              <a:rPr b="1" lang="es" sz="1100">
                <a:solidFill>
                  <a:srgbClr val="3D63AB"/>
                </a:solidFill>
              </a:rPr>
              <a:t> Compile</a:t>
            </a:r>
            <a:endParaRPr b="1" sz="1100">
              <a:solidFill>
                <a:srgbClr val="3D63AB"/>
              </a:solidFill>
            </a:endParaRPr>
          </a:p>
          <a:p>
            <a:pPr indent="0" lvl="0" marL="0" rtl="0" algn="l">
              <a:spcBef>
                <a:spcPts val="0"/>
              </a:spcBef>
              <a:spcAft>
                <a:spcPts val="0"/>
              </a:spcAft>
              <a:buNone/>
            </a:pPr>
            <a:r>
              <a:rPr b="1" lang="es" sz="1100">
                <a:solidFill>
                  <a:srgbClr val="3D63AB"/>
                </a:solidFill>
              </a:rPr>
              <a:t>during development</a:t>
            </a:r>
            <a:endParaRPr b="1" sz="1100">
              <a:solidFill>
                <a:srgbClr val="3D63AB"/>
              </a:solidFill>
            </a:endParaRPr>
          </a:p>
        </p:txBody>
      </p:sp>
      <p:sp>
        <p:nvSpPr>
          <p:cNvPr id="210" name="Google Shape;210;ge7f918ef15_0_13"/>
          <p:cNvSpPr txBox="1"/>
          <p:nvPr/>
        </p:nvSpPr>
        <p:spPr>
          <a:xfrm>
            <a:off x="6357600" y="3886100"/>
            <a:ext cx="148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100">
                <a:solidFill>
                  <a:srgbClr val="3C63AB"/>
                </a:solidFill>
              </a:rPr>
              <a:t>Run the Program</a:t>
            </a:r>
            <a:endParaRPr b="1" sz="1100">
              <a:solidFill>
                <a:srgbClr val="3C63AB"/>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gfacdd01920_0_146"/>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4300">
                <a:solidFill>
                  <a:srgbClr val="E83464"/>
                </a:solidFill>
              </a:rPr>
              <a:t>Dart Sintaxis</a:t>
            </a:r>
            <a:endParaRPr b="1" sz="4300">
              <a:solidFill>
                <a:srgbClr val="E83464"/>
              </a:solidFill>
            </a:endParaRPr>
          </a:p>
          <a:p>
            <a:pPr indent="0" lvl="0" marL="0" rtl="0" algn="ctr">
              <a:lnSpc>
                <a:spcPct val="85000"/>
              </a:lnSpc>
              <a:spcBef>
                <a:spcPts val="0"/>
              </a:spcBef>
              <a:spcAft>
                <a:spcPts val="0"/>
              </a:spcAft>
              <a:buSzPts val="3800"/>
              <a:buNone/>
            </a:pPr>
            <a:r>
              <a:t/>
            </a:r>
            <a:endParaRPr b="1" sz="4300">
              <a:solidFill>
                <a:srgbClr val="E8346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9" name="Shape 219"/>
        <p:cNvGrpSpPr/>
        <p:nvPr/>
      </p:nvGrpSpPr>
      <p:grpSpPr>
        <a:xfrm>
          <a:off x="0" y="0"/>
          <a:ext cx="0" cy="0"/>
          <a:chOff x="0" y="0"/>
          <a:chExt cx="0" cy="0"/>
        </a:xfrm>
      </p:grpSpPr>
      <p:sp>
        <p:nvSpPr>
          <p:cNvPr id="220" name="Google Shape;220;ge7f918ef15_0_28"/>
          <p:cNvSpPr txBox="1"/>
          <p:nvPr/>
        </p:nvSpPr>
        <p:spPr>
          <a:xfrm>
            <a:off x="927525" y="684250"/>
            <a:ext cx="7543800" cy="815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Sintaxis lectura/escritura</a:t>
            </a:r>
            <a:endParaRPr b="1" i="0" sz="3000" u="none" cap="none" strike="noStrike">
              <a:solidFill>
                <a:srgbClr val="E83464"/>
              </a:solidFill>
            </a:endParaRPr>
          </a:p>
        </p:txBody>
      </p:sp>
      <p:pic>
        <p:nvPicPr>
          <p:cNvPr id="221" name="Google Shape;221;ge7f918ef15_0_28"/>
          <p:cNvPicPr preferRelativeResize="0"/>
          <p:nvPr/>
        </p:nvPicPr>
        <p:blipFill>
          <a:blip r:embed="rId4">
            <a:alphaModFix/>
          </a:blip>
          <a:stretch>
            <a:fillRect/>
          </a:stretch>
        </p:blipFill>
        <p:spPr>
          <a:xfrm>
            <a:off x="1981200" y="1690150"/>
            <a:ext cx="5010150" cy="2759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5" name="Shape 225"/>
        <p:cNvGrpSpPr/>
        <p:nvPr/>
      </p:nvGrpSpPr>
      <p:grpSpPr>
        <a:xfrm>
          <a:off x="0" y="0"/>
          <a:ext cx="0" cy="0"/>
          <a:chOff x="0" y="0"/>
          <a:chExt cx="0" cy="0"/>
        </a:xfrm>
      </p:grpSpPr>
      <p:sp>
        <p:nvSpPr>
          <p:cNvPr id="226" name="Google Shape;226;p6"/>
          <p:cNvSpPr txBox="1"/>
          <p:nvPr/>
        </p:nvSpPr>
        <p:spPr>
          <a:xfrm>
            <a:off x="927528" y="68424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Variables</a:t>
            </a:r>
            <a:endParaRPr b="1" i="0" sz="3000" u="none" cap="none" strike="noStrike">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b="1" i="0" sz="3000" u="none" cap="none" strike="noStrike">
              <a:solidFill>
                <a:srgbClr val="E83464"/>
              </a:solidFill>
            </a:endParaRPr>
          </a:p>
        </p:txBody>
      </p:sp>
      <p:sp>
        <p:nvSpPr>
          <p:cNvPr id="227" name="Google Shape;227;p6"/>
          <p:cNvSpPr txBox="1"/>
          <p:nvPr/>
        </p:nvSpPr>
        <p:spPr>
          <a:xfrm>
            <a:off x="1022900" y="1499675"/>
            <a:ext cx="6885300" cy="12264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0" i="0" lang="es" u="none" cap="none" strike="noStrike">
                <a:solidFill>
                  <a:srgbClr val="3C63AB"/>
                </a:solidFill>
                <a:latin typeface="Arial"/>
                <a:ea typeface="Arial"/>
                <a:cs typeface="Arial"/>
                <a:sym typeface="Arial"/>
              </a:rPr>
              <a:t>Declaración de variables: En Dart todo es un objeto, por lo que la declaración de variables como enteros, de punto flotante, booleanos y cadenas de texto</a:t>
            </a:r>
            <a:r>
              <a:rPr b="0" i="0" lang="es" u="none" cap="none" strike="noStrike">
                <a:solidFill>
                  <a:srgbClr val="3C63AB"/>
                </a:solidFill>
                <a:latin typeface="Arial"/>
                <a:ea typeface="Arial"/>
                <a:cs typeface="Arial"/>
                <a:sym typeface="Arial"/>
              </a:rPr>
              <a:t>, son una instancia de objetos de determinado tipo, tan es así que null, también es un objeto.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rPr b="0" i="0" lang="es" u="none" cap="none" strike="noStrike">
                <a:solidFill>
                  <a:srgbClr val="3C63AB"/>
                </a:solidFill>
                <a:latin typeface="Arial"/>
                <a:ea typeface="Arial"/>
                <a:cs typeface="Arial"/>
                <a:sym typeface="Arial"/>
              </a:rPr>
              <a:t>Otra característica importante es que se permite la inferencia de tipos utilizando la palabra reservada var.  Ej:</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a:solidFill>
                <a:srgbClr val="3C63AB"/>
              </a:solidFill>
            </a:endParaRPr>
          </a:p>
          <a:p>
            <a:pPr indent="0" lvl="0" marL="457200" marR="0" rtl="0" algn="just">
              <a:lnSpc>
                <a:spcPct val="115000"/>
              </a:lnSpc>
              <a:spcBef>
                <a:spcPts val="0"/>
              </a:spcBef>
              <a:spcAft>
                <a:spcPts val="0"/>
              </a:spcAft>
              <a:buClr>
                <a:srgbClr val="000000"/>
              </a:buClr>
              <a:buSzPts val="1500"/>
              <a:buFont typeface="Arial"/>
              <a:buNone/>
            </a:pPr>
            <a:r>
              <a:t/>
            </a:r>
            <a:endParaRPr>
              <a:solidFill>
                <a:srgbClr val="3C63AB"/>
              </a:solidFill>
            </a:endParaRPr>
          </a:p>
          <a:p>
            <a:pPr indent="0" lvl="0" marL="457200" marR="0" rtl="0" algn="just">
              <a:lnSpc>
                <a:spcPct val="90000"/>
              </a:lnSpc>
              <a:spcBef>
                <a:spcPts val="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rtl="0" algn="just">
              <a:lnSpc>
                <a:spcPct val="115000"/>
              </a:lnSpc>
              <a:spcBef>
                <a:spcPts val="0"/>
              </a:spcBef>
              <a:spcAft>
                <a:spcPts val="0"/>
              </a:spcAft>
              <a:buClr>
                <a:srgbClr val="000000"/>
              </a:buClr>
              <a:buSzPts val="1500"/>
              <a:buFont typeface="Arial"/>
              <a:buNone/>
            </a:pPr>
            <a:r>
              <a:t/>
            </a:r>
            <a:endParaRPr>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rPr lang="es">
                <a:solidFill>
                  <a:srgbClr val="3C63AB"/>
                </a:solidFill>
              </a:rPr>
              <a:t>Más información en: </a:t>
            </a:r>
            <a:r>
              <a:rPr lang="es" u="sng">
                <a:solidFill>
                  <a:schemeClr val="hlink"/>
                </a:solidFill>
                <a:hlinkClick r:id="rId4"/>
              </a:rPr>
              <a:t>https://dart.dev/guides/language/language-tour</a:t>
            </a:r>
            <a:endParaRPr b="0" i="0" u="none" cap="none" strike="noStrike">
              <a:solidFill>
                <a:srgbClr val="3C63AB"/>
              </a:solidFill>
              <a:latin typeface="Arial"/>
              <a:ea typeface="Arial"/>
              <a:cs typeface="Arial"/>
              <a:sym typeface="Arial"/>
            </a:endParaRPr>
          </a:p>
          <a:p>
            <a:pPr indent="0" lvl="0" marL="457200" rtl="0" algn="just">
              <a:lnSpc>
                <a:spcPct val="90000"/>
              </a:lnSpc>
              <a:spcBef>
                <a:spcPts val="0"/>
              </a:spcBef>
              <a:spcAft>
                <a:spcPts val="0"/>
              </a:spcAft>
              <a:buClr>
                <a:srgbClr val="000000"/>
              </a:buClr>
              <a:buSzPts val="1500"/>
              <a:buFont typeface="Arial"/>
              <a:buNone/>
            </a:pPr>
            <a:r>
              <a:t/>
            </a:r>
            <a:endParaRPr>
              <a:solidFill>
                <a:srgbClr val="3C63AB"/>
              </a:solidFill>
            </a:endParaRPr>
          </a:p>
          <a:p>
            <a:pPr indent="0" lvl="0" marL="0" marR="0" rtl="0" algn="just">
              <a:lnSpc>
                <a:spcPct val="90000"/>
              </a:lnSpc>
              <a:spcBef>
                <a:spcPts val="900"/>
              </a:spcBef>
              <a:spcAft>
                <a:spcPts val="0"/>
              </a:spcAft>
              <a:buClr>
                <a:srgbClr val="000000"/>
              </a:buClr>
              <a:buSzPts val="1600"/>
              <a:buFont typeface="Arial"/>
              <a:buNone/>
            </a:pPr>
            <a:r>
              <a:t/>
            </a:r>
            <a:endParaRPr b="0" i="0" sz="15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sp>
        <p:nvSpPr>
          <p:cNvPr id="228" name="Google Shape;228;p6"/>
          <p:cNvSpPr txBox="1"/>
          <p:nvPr/>
        </p:nvSpPr>
        <p:spPr>
          <a:xfrm>
            <a:off x="4572000" y="2944975"/>
            <a:ext cx="3000000" cy="1015800"/>
          </a:xfrm>
          <a:prstGeom prst="rect">
            <a:avLst/>
          </a:prstGeom>
          <a:noFill/>
          <a:ln>
            <a:noFill/>
          </a:ln>
        </p:spPr>
        <p:txBody>
          <a:bodyPr anchorCtr="0" anchor="t" bIns="91425" lIns="91425" spcFirstLastPara="1" rIns="91425" wrap="square" tIns="91425">
            <a:spAutoFit/>
          </a:bodyPr>
          <a:lstStyle/>
          <a:p>
            <a:pPr indent="-323850" lvl="0" marL="457200" rtl="0" algn="just">
              <a:lnSpc>
                <a:spcPct val="90000"/>
              </a:lnSpc>
              <a:spcBef>
                <a:spcPts val="0"/>
              </a:spcBef>
              <a:spcAft>
                <a:spcPts val="0"/>
              </a:spcAft>
              <a:buClr>
                <a:srgbClr val="3C63AB"/>
              </a:buClr>
              <a:buSzPts val="1500"/>
              <a:buChar char="●"/>
            </a:pPr>
            <a:r>
              <a:rPr lang="es" sz="1500">
                <a:solidFill>
                  <a:srgbClr val="3C63AB"/>
                </a:solidFill>
              </a:rPr>
              <a:t>dynamic valor = 12;</a:t>
            </a:r>
            <a:endParaRPr sz="1500">
              <a:solidFill>
                <a:srgbClr val="3C63AB"/>
              </a:solidFill>
            </a:endParaRPr>
          </a:p>
          <a:p>
            <a:pPr indent="0" lvl="0" marL="457200" rtl="0" algn="just">
              <a:lnSpc>
                <a:spcPct val="90000"/>
              </a:lnSpc>
              <a:spcBef>
                <a:spcPts val="0"/>
              </a:spcBef>
              <a:spcAft>
                <a:spcPts val="0"/>
              </a:spcAft>
              <a:buNone/>
            </a:pPr>
            <a:r>
              <a:rPr lang="es" sz="1500">
                <a:solidFill>
                  <a:srgbClr val="3C63AB"/>
                </a:solidFill>
              </a:rPr>
              <a:t>valor = "Cadena de texto";</a:t>
            </a:r>
            <a:endParaRPr sz="1500">
              <a:solidFill>
                <a:srgbClr val="3C63AB"/>
              </a:solidFill>
            </a:endParaRPr>
          </a:p>
          <a:p>
            <a:pPr indent="0" lvl="0" marL="457200" rtl="0" algn="just">
              <a:lnSpc>
                <a:spcPct val="90000"/>
              </a:lnSpc>
              <a:spcBef>
                <a:spcPts val="0"/>
              </a:spcBef>
              <a:spcAft>
                <a:spcPts val="0"/>
              </a:spcAft>
              <a:buNone/>
            </a:pPr>
            <a:r>
              <a:rPr lang="es" sz="1500">
                <a:solidFill>
                  <a:srgbClr val="3C63AB"/>
                </a:solidFill>
              </a:rPr>
              <a:t>valor = 3.1416;</a:t>
            </a:r>
            <a:endParaRPr sz="1500">
              <a:solidFill>
                <a:srgbClr val="3C63AB"/>
              </a:solidFill>
            </a:endParaRPr>
          </a:p>
          <a:p>
            <a:pPr indent="0" lvl="0" marL="457200" rtl="0" algn="just">
              <a:lnSpc>
                <a:spcPct val="90000"/>
              </a:lnSpc>
              <a:spcBef>
                <a:spcPts val="0"/>
              </a:spcBef>
              <a:spcAft>
                <a:spcPts val="0"/>
              </a:spcAft>
              <a:buNone/>
            </a:pPr>
            <a:r>
              <a:rPr lang="es" sz="1500">
                <a:solidFill>
                  <a:srgbClr val="3C63AB"/>
                </a:solidFill>
              </a:rPr>
              <a:t>valor = true;</a:t>
            </a:r>
            <a:endParaRPr/>
          </a:p>
        </p:txBody>
      </p:sp>
      <p:sp>
        <p:nvSpPr>
          <p:cNvPr id="229" name="Google Shape;229;p6"/>
          <p:cNvSpPr txBox="1"/>
          <p:nvPr/>
        </p:nvSpPr>
        <p:spPr>
          <a:xfrm>
            <a:off x="751750" y="2979625"/>
            <a:ext cx="3295500" cy="9465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0"/>
              </a:spcBef>
              <a:spcAft>
                <a:spcPts val="0"/>
              </a:spcAft>
              <a:buClr>
                <a:srgbClr val="3C63AB"/>
              </a:buClr>
              <a:buSzPts val="1500"/>
              <a:buChar char="●"/>
            </a:pPr>
            <a:r>
              <a:rPr lang="es" sz="1500">
                <a:solidFill>
                  <a:srgbClr val="3C63AB"/>
                </a:solidFill>
              </a:rPr>
              <a:t>var numero; // Objeto en null</a:t>
            </a:r>
            <a:endParaRPr sz="1500">
              <a:solidFill>
                <a:srgbClr val="3C63AB"/>
              </a:solidFill>
            </a:endParaRPr>
          </a:p>
          <a:p>
            <a:pPr indent="0" lvl="0" marL="457200" rtl="0" algn="just">
              <a:lnSpc>
                <a:spcPct val="115000"/>
              </a:lnSpc>
              <a:spcBef>
                <a:spcPts val="0"/>
              </a:spcBef>
              <a:spcAft>
                <a:spcPts val="0"/>
              </a:spcAft>
              <a:buNone/>
            </a:pPr>
            <a:r>
              <a:rPr lang="es" sz="1500">
                <a:solidFill>
                  <a:srgbClr val="3C63AB"/>
                </a:solidFill>
              </a:rPr>
              <a:t>var numero2 = 2;</a:t>
            </a:r>
            <a:endParaRPr sz="1500">
              <a:solidFill>
                <a:srgbClr val="3C63AB"/>
              </a:solidFill>
            </a:endParaRPr>
          </a:p>
          <a:p>
            <a:pPr indent="0" lvl="0" marL="457200" rtl="0" algn="just">
              <a:lnSpc>
                <a:spcPct val="115000"/>
              </a:lnSpc>
              <a:spcBef>
                <a:spcPts val="0"/>
              </a:spcBef>
              <a:spcAft>
                <a:spcPts val="0"/>
              </a:spcAft>
              <a:buNone/>
            </a:pPr>
            <a:r>
              <a:rPr lang="es" sz="1500">
                <a:solidFill>
                  <a:srgbClr val="3C63AB"/>
                </a:solidFill>
              </a:rPr>
              <a:t>int numero3 = 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7"/>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Null safety</a:t>
            </a:r>
            <a:endParaRPr b="1" i="0" sz="3000" u="none" cap="none" strike="noStrike">
              <a:solidFill>
                <a:srgbClr val="E83464"/>
              </a:solidFill>
            </a:endParaRPr>
          </a:p>
        </p:txBody>
      </p:sp>
      <p:sp>
        <p:nvSpPr>
          <p:cNvPr id="235" name="Google Shape;235;p7"/>
          <p:cNvSpPr txBox="1"/>
          <p:nvPr/>
        </p:nvSpPr>
        <p:spPr>
          <a:xfrm>
            <a:off x="1048500" y="1575175"/>
            <a:ext cx="69519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0" i="0" lang="es" u="none" cap="none" strike="noStrike">
                <a:solidFill>
                  <a:srgbClr val="3C63AB"/>
                </a:solidFill>
                <a:latin typeface="Arial"/>
                <a:ea typeface="Arial"/>
                <a:cs typeface="Arial"/>
                <a:sym typeface="Arial"/>
              </a:rPr>
              <a:t>Null Safety(verificación de valores nulos en español) te ayuda a evitar toda una clase de problemas y permite algunas mejoras de rendimiento ya que no admiten valores nulos de forma predeterminada, lo que significa que las variables no pueden contener a null.</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rPr b="0" i="0" lang="es" sz="1500" u="none" cap="none" strike="noStrike">
                <a:solidFill>
                  <a:srgbClr val="3C63AB"/>
                </a:solidFill>
                <a:latin typeface="Arial"/>
                <a:ea typeface="Arial"/>
                <a:cs typeface="Arial"/>
                <a:sym typeface="Arial"/>
              </a:rPr>
              <a:t>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rPr b="0" i="0" lang="es" sz="1500" u="none" cap="none" strike="noStrike">
                <a:solidFill>
                  <a:srgbClr val="3C63AB"/>
                </a:solidFill>
                <a:latin typeface="Arial"/>
                <a:ea typeface="Arial"/>
                <a:cs typeface="Arial"/>
                <a:sym typeface="Arial"/>
              </a:rPr>
              <a:t>En este ejemplo, es bastante fácil detectar el problema. Pero en bases de código grandes es difícil hacer un seguimiento de lo que puede y no puede ser null.</a:t>
            </a:r>
            <a:endParaRPr b="0" i="0" sz="15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pic>
        <p:nvPicPr>
          <p:cNvPr id="236" name="Google Shape;236;p7"/>
          <p:cNvPicPr preferRelativeResize="0"/>
          <p:nvPr/>
        </p:nvPicPr>
        <p:blipFill>
          <a:blip r:embed="rId4">
            <a:alphaModFix/>
          </a:blip>
          <a:stretch>
            <a:fillRect/>
          </a:stretch>
        </p:blipFill>
        <p:spPr>
          <a:xfrm>
            <a:off x="1740263" y="2396123"/>
            <a:ext cx="5612277" cy="792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0" name="Shape 240"/>
        <p:cNvGrpSpPr/>
        <p:nvPr/>
      </p:nvGrpSpPr>
      <p:grpSpPr>
        <a:xfrm>
          <a:off x="0" y="0"/>
          <a:ext cx="0" cy="0"/>
          <a:chOff x="0" y="0"/>
          <a:chExt cx="0" cy="0"/>
        </a:xfrm>
      </p:grpSpPr>
      <p:sp>
        <p:nvSpPr>
          <p:cNvPr id="241" name="Google Shape;241;ge7f918ef15_0_38"/>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Null safety</a:t>
            </a:r>
            <a:endParaRPr b="1" i="0" sz="3000" u="none" cap="none" strike="noStrike">
              <a:solidFill>
                <a:srgbClr val="E83464"/>
              </a:solidFill>
            </a:endParaRPr>
          </a:p>
        </p:txBody>
      </p:sp>
      <p:pic>
        <p:nvPicPr>
          <p:cNvPr id="242" name="Google Shape;242;ge7f918ef15_0_38"/>
          <p:cNvPicPr preferRelativeResize="0"/>
          <p:nvPr/>
        </p:nvPicPr>
        <p:blipFill>
          <a:blip r:embed="rId4">
            <a:alphaModFix/>
          </a:blip>
          <a:stretch>
            <a:fillRect/>
          </a:stretch>
        </p:blipFill>
        <p:spPr>
          <a:xfrm>
            <a:off x="877375" y="1664000"/>
            <a:ext cx="2753300" cy="2166900"/>
          </a:xfrm>
          <a:prstGeom prst="rect">
            <a:avLst/>
          </a:prstGeom>
          <a:noFill/>
          <a:ln>
            <a:noFill/>
          </a:ln>
        </p:spPr>
      </p:pic>
      <p:cxnSp>
        <p:nvCxnSpPr>
          <p:cNvPr id="243" name="Google Shape;243;ge7f918ef15_0_38"/>
          <p:cNvCxnSpPr/>
          <p:nvPr/>
        </p:nvCxnSpPr>
        <p:spPr>
          <a:xfrm>
            <a:off x="3769425" y="2676688"/>
            <a:ext cx="807300" cy="7200"/>
          </a:xfrm>
          <a:prstGeom prst="straightConnector1">
            <a:avLst/>
          </a:prstGeom>
          <a:noFill/>
          <a:ln cap="flat" cmpd="sng" w="19050">
            <a:solidFill>
              <a:srgbClr val="5E696C"/>
            </a:solidFill>
            <a:prstDash val="solid"/>
            <a:round/>
            <a:headEnd len="med" w="med" type="none"/>
            <a:tailEnd len="med" w="med" type="triangle"/>
          </a:ln>
        </p:spPr>
      </p:cxnSp>
      <p:pic>
        <p:nvPicPr>
          <p:cNvPr id="244" name="Google Shape;244;ge7f918ef15_0_38"/>
          <p:cNvPicPr preferRelativeResize="0"/>
          <p:nvPr/>
        </p:nvPicPr>
        <p:blipFill>
          <a:blip r:embed="rId5">
            <a:alphaModFix/>
          </a:blip>
          <a:stretch>
            <a:fillRect/>
          </a:stretch>
        </p:blipFill>
        <p:spPr>
          <a:xfrm>
            <a:off x="4650825" y="1822423"/>
            <a:ext cx="2925175" cy="1756750"/>
          </a:xfrm>
          <a:prstGeom prst="rect">
            <a:avLst/>
          </a:prstGeom>
          <a:noFill/>
          <a:ln>
            <a:noFill/>
          </a:ln>
        </p:spPr>
      </p:pic>
      <p:sp>
        <p:nvSpPr>
          <p:cNvPr id="245" name="Google Shape;245;ge7f918ef15_0_38"/>
          <p:cNvSpPr txBox="1"/>
          <p:nvPr/>
        </p:nvSpPr>
        <p:spPr>
          <a:xfrm>
            <a:off x="572675" y="4020800"/>
            <a:ext cx="336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375FA9"/>
                </a:solidFill>
              </a:rPr>
              <a:t>El tipo nulo se trató como un subtipo de todos los tipos</a:t>
            </a:r>
            <a:endParaRPr>
              <a:solidFill>
                <a:srgbClr val="375FA9"/>
              </a:solidFill>
            </a:endParaRPr>
          </a:p>
        </p:txBody>
      </p:sp>
      <p:sp>
        <p:nvSpPr>
          <p:cNvPr id="246" name="Google Shape;246;ge7f918ef15_0_38"/>
          <p:cNvSpPr txBox="1"/>
          <p:nvPr/>
        </p:nvSpPr>
        <p:spPr>
          <a:xfrm>
            <a:off x="4485451" y="3639375"/>
            <a:ext cx="3436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3D63AB"/>
                </a:solidFill>
              </a:rPr>
              <a:t>Dado que Null ya no es un subtipo, ningún tipo excepto la clase especial Null permite el valor null</a:t>
            </a:r>
            <a:endParaRPr>
              <a:solidFill>
                <a:srgbClr val="3D63AB"/>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ge7f918ef15_0_22"/>
          <p:cNvSpPr txBox="1"/>
          <p:nvPr/>
        </p:nvSpPr>
        <p:spPr>
          <a:xfrm>
            <a:off x="927525" y="684250"/>
            <a:ext cx="7543800" cy="815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Null Safety </a:t>
            </a:r>
            <a:endParaRPr b="1" i="0" sz="3000" u="none" cap="none" strike="noStrike">
              <a:solidFill>
                <a:srgbClr val="E83464"/>
              </a:solidFill>
            </a:endParaRPr>
          </a:p>
        </p:txBody>
      </p:sp>
      <p:pic>
        <p:nvPicPr>
          <p:cNvPr id="252" name="Google Shape;252;ge7f918ef15_0_22"/>
          <p:cNvPicPr preferRelativeResize="0"/>
          <p:nvPr/>
        </p:nvPicPr>
        <p:blipFill>
          <a:blip r:embed="rId4">
            <a:alphaModFix/>
          </a:blip>
          <a:stretch>
            <a:fillRect/>
          </a:stretch>
        </p:blipFill>
        <p:spPr>
          <a:xfrm>
            <a:off x="1834500" y="1469650"/>
            <a:ext cx="4976983" cy="3339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6" name="Shape 256"/>
        <p:cNvGrpSpPr/>
        <p:nvPr/>
      </p:nvGrpSpPr>
      <p:grpSpPr>
        <a:xfrm>
          <a:off x="0" y="0"/>
          <a:ext cx="0" cy="0"/>
          <a:chOff x="0" y="0"/>
          <a:chExt cx="0" cy="0"/>
        </a:xfrm>
      </p:grpSpPr>
      <p:sp>
        <p:nvSpPr>
          <p:cNvPr id="257" name="Google Shape;257;ge7f918ef15_0_70"/>
          <p:cNvSpPr txBox="1"/>
          <p:nvPr/>
        </p:nvSpPr>
        <p:spPr>
          <a:xfrm>
            <a:off x="927525" y="684250"/>
            <a:ext cx="7543800" cy="815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Null Safety </a:t>
            </a:r>
            <a:endParaRPr b="1" i="0" sz="3000" u="none" cap="none" strike="noStrike">
              <a:solidFill>
                <a:srgbClr val="E83464"/>
              </a:solidFill>
            </a:endParaRPr>
          </a:p>
        </p:txBody>
      </p:sp>
      <p:pic>
        <p:nvPicPr>
          <p:cNvPr id="258" name="Google Shape;258;ge7f918ef15_0_70"/>
          <p:cNvPicPr preferRelativeResize="0"/>
          <p:nvPr/>
        </p:nvPicPr>
        <p:blipFill>
          <a:blip r:embed="rId4">
            <a:alphaModFix/>
          </a:blip>
          <a:stretch>
            <a:fillRect/>
          </a:stretch>
        </p:blipFill>
        <p:spPr>
          <a:xfrm>
            <a:off x="1188150" y="1980798"/>
            <a:ext cx="6457951" cy="1664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ge7f918ef15_0_76"/>
          <p:cNvSpPr txBox="1"/>
          <p:nvPr/>
        </p:nvSpPr>
        <p:spPr>
          <a:xfrm>
            <a:off x="927525" y="684250"/>
            <a:ext cx="7543800" cy="815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Null Safety </a:t>
            </a:r>
            <a:endParaRPr b="1" i="0" sz="3000" u="none" cap="none" strike="noStrike">
              <a:solidFill>
                <a:srgbClr val="E83464"/>
              </a:solidFill>
            </a:endParaRPr>
          </a:p>
        </p:txBody>
      </p:sp>
      <p:sp>
        <p:nvSpPr>
          <p:cNvPr id="264" name="Google Shape;264;ge7f918ef15_0_76"/>
          <p:cNvSpPr txBox="1"/>
          <p:nvPr/>
        </p:nvSpPr>
        <p:spPr>
          <a:xfrm>
            <a:off x="5624725" y="2661525"/>
            <a:ext cx="296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3D63AB"/>
                </a:solidFill>
              </a:rPr>
              <a:t>Cuando la variable se vuelve nula</a:t>
            </a:r>
            <a:endParaRPr>
              <a:solidFill>
                <a:srgbClr val="3D63AB"/>
              </a:solidFill>
            </a:endParaRPr>
          </a:p>
        </p:txBody>
      </p:sp>
      <p:pic>
        <p:nvPicPr>
          <p:cNvPr id="265" name="Google Shape;265;ge7f918ef15_0_76"/>
          <p:cNvPicPr preferRelativeResize="0"/>
          <p:nvPr/>
        </p:nvPicPr>
        <p:blipFill>
          <a:blip r:embed="rId4">
            <a:alphaModFix/>
          </a:blip>
          <a:stretch>
            <a:fillRect/>
          </a:stretch>
        </p:blipFill>
        <p:spPr>
          <a:xfrm>
            <a:off x="755000" y="1698500"/>
            <a:ext cx="4353369" cy="2629599"/>
          </a:xfrm>
          <a:prstGeom prst="rect">
            <a:avLst/>
          </a:prstGeom>
          <a:noFill/>
          <a:ln>
            <a:noFill/>
          </a:ln>
        </p:spPr>
      </p:pic>
      <p:pic>
        <p:nvPicPr>
          <p:cNvPr id="266" name="Google Shape;266;ge7f918ef15_0_76"/>
          <p:cNvPicPr preferRelativeResize="0"/>
          <p:nvPr/>
        </p:nvPicPr>
        <p:blipFill>
          <a:blip r:embed="rId5">
            <a:alphaModFix/>
          </a:blip>
          <a:stretch>
            <a:fillRect/>
          </a:stretch>
        </p:blipFill>
        <p:spPr>
          <a:xfrm>
            <a:off x="5431637" y="1698499"/>
            <a:ext cx="3354074" cy="8918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0" name="Shape 270"/>
        <p:cNvGrpSpPr/>
        <p:nvPr/>
      </p:nvGrpSpPr>
      <p:grpSpPr>
        <a:xfrm>
          <a:off x="0" y="0"/>
          <a:ext cx="0" cy="0"/>
          <a:chOff x="0" y="0"/>
          <a:chExt cx="0" cy="0"/>
        </a:xfrm>
      </p:grpSpPr>
      <p:sp>
        <p:nvSpPr>
          <p:cNvPr id="271" name="Google Shape;271;ge7f918ef15_0_84"/>
          <p:cNvSpPr txBox="1"/>
          <p:nvPr/>
        </p:nvSpPr>
        <p:spPr>
          <a:xfrm>
            <a:off x="927525" y="559900"/>
            <a:ext cx="7543800" cy="815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Null Safety (Late variables) </a:t>
            </a:r>
            <a:endParaRPr b="1" i="0" sz="3000" u="none" cap="none" strike="noStrike">
              <a:solidFill>
                <a:srgbClr val="E83464"/>
              </a:solidFill>
            </a:endParaRPr>
          </a:p>
        </p:txBody>
      </p:sp>
      <p:sp>
        <p:nvSpPr>
          <p:cNvPr id="272" name="Google Shape;272;ge7f918ef15_0_84"/>
          <p:cNvSpPr txBox="1"/>
          <p:nvPr/>
        </p:nvSpPr>
        <p:spPr>
          <a:xfrm>
            <a:off x="673450" y="4179225"/>
            <a:ext cx="61371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rgbClr val="3D63AB"/>
                </a:solidFill>
              </a:rPr>
              <a:t>_temperature</a:t>
            </a:r>
            <a:r>
              <a:rPr lang="es" sz="1300">
                <a:solidFill>
                  <a:srgbClr val="3D63AB"/>
                </a:solidFill>
              </a:rPr>
              <a:t> no va a ser nulo ya que sabemos que se llama a heat antes de serve,  para ayudar al compilador a saber que podemos usar la palabra clave late.</a:t>
            </a:r>
            <a:endParaRPr sz="1300">
              <a:solidFill>
                <a:srgbClr val="3D63AB"/>
              </a:solidFill>
            </a:endParaRPr>
          </a:p>
        </p:txBody>
      </p:sp>
      <p:cxnSp>
        <p:nvCxnSpPr>
          <p:cNvPr id="273" name="Google Shape;273;ge7f918ef15_0_84"/>
          <p:cNvCxnSpPr/>
          <p:nvPr/>
        </p:nvCxnSpPr>
        <p:spPr>
          <a:xfrm>
            <a:off x="4161650" y="2816225"/>
            <a:ext cx="794100" cy="0"/>
          </a:xfrm>
          <a:prstGeom prst="straightConnector1">
            <a:avLst/>
          </a:prstGeom>
          <a:noFill/>
          <a:ln cap="flat" cmpd="sng" w="19050">
            <a:solidFill>
              <a:srgbClr val="5E696C"/>
            </a:solidFill>
            <a:prstDash val="solid"/>
            <a:round/>
            <a:headEnd len="med" w="med" type="none"/>
            <a:tailEnd len="med" w="med" type="triangle"/>
          </a:ln>
        </p:spPr>
      </p:cxnSp>
      <p:pic>
        <p:nvPicPr>
          <p:cNvPr id="274" name="Google Shape;274;ge7f918ef15_0_84"/>
          <p:cNvPicPr preferRelativeResize="0"/>
          <p:nvPr/>
        </p:nvPicPr>
        <p:blipFill>
          <a:blip r:embed="rId4">
            <a:alphaModFix/>
          </a:blip>
          <a:stretch>
            <a:fillRect/>
          </a:stretch>
        </p:blipFill>
        <p:spPr>
          <a:xfrm>
            <a:off x="5033450" y="1727300"/>
            <a:ext cx="3673950" cy="2177850"/>
          </a:xfrm>
          <a:prstGeom prst="rect">
            <a:avLst/>
          </a:prstGeom>
          <a:noFill/>
          <a:ln>
            <a:noFill/>
          </a:ln>
        </p:spPr>
      </p:pic>
      <p:pic>
        <p:nvPicPr>
          <p:cNvPr id="275" name="Google Shape;275;ge7f918ef15_0_84"/>
          <p:cNvPicPr preferRelativeResize="0"/>
          <p:nvPr/>
        </p:nvPicPr>
        <p:blipFill>
          <a:blip r:embed="rId5">
            <a:alphaModFix/>
          </a:blip>
          <a:stretch>
            <a:fillRect/>
          </a:stretch>
        </p:blipFill>
        <p:spPr>
          <a:xfrm>
            <a:off x="594625" y="1329848"/>
            <a:ext cx="3363276" cy="29023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2: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4300">
                <a:solidFill>
                  <a:srgbClr val="E83464"/>
                </a:solidFill>
                <a:latin typeface="Arial"/>
                <a:ea typeface="Arial"/>
                <a:cs typeface="Arial"/>
                <a:sym typeface="Arial"/>
              </a:rPr>
              <a:t>Lenguaje de programación Dart</a:t>
            </a:r>
            <a:endParaRPr b="1" sz="3600">
              <a:solidFill>
                <a:srgbClr val="E83464"/>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9" name="Shape 279"/>
        <p:cNvGrpSpPr/>
        <p:nvPr/>
      </p:nvGrpSpPr>
      <p:grpSpPr>
        <a:xfrm>
          <a:off x="0" y="0"/>
          <a:ext cx="0" cy="0"/>
          <a:chOff x="0" y="0"/>
          <a:chExt cx="0" cy="0"/>
        </a:xfrm>
      </p:grpSpPr>
      <p:sp>
        <p:nvSpPr>
          <p:cNvPr id="280" name="Google Shape;280;ge7f918ef15_0_59"/>
          <p:cNvSpPr txBox="1"/>
          <p:nvPr/>
        </p:nvSpPr>
        <p:spPr>
          <a:xfrm>
            <a:off x="927525" y="684250"/>
            <a:ext cx="7543800" cy="815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Funciones</a:t>
            </a:r>
            <a:endParaRPr b="1" i="0" sz="3000" u="none" cap="none" strike="noStrike">
              <a:solidFill>
                <a:srgbClr val="E83464"/>
              </a:solidFill>
            </a:endParaRPr>
          </a:p>
        </p:txBody>
      </p:sp>
      <p:sp>
        <p:nvSpPr>
          <p:cNvPr id="281" name="Google Shape;281;ge7f918ef15_0_59"/>
          <p:cNvSpPr txBox="1"/>
          <p:nvPr/>
        </p:nvSpPr>
        <p:spPr>
          <a:xfrm>
            <a:off x="992150" y="1499675"/>
            <a:ext cx="7069800" cy="7029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a:solidFill>
                  <a:srgbClr val="3C63AB"/>
                </a:solidFill>
              </a:rPr>
              <a:t>Una declaración de función le dice al compilador sobre el nombre de una función, el tipo de retorno y los parámetros. Una definición de función proporciona el cuerpo real de la función.</a:t>
            </a:r>
            <a:endParaRPr b="0" i="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282" name="Google Shape;282;ge7f918ef15_0_59"/>
          <p:cNvSpPr txBox="1"/>
          <p:nvPr/>
        </p:nvSpPr>
        <p:spPr>
          <a:xfrm>
            <a:off x="4423300" y="2377288"/>
            <a:ext cx="375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3D63AB"/>
                </a:solidFill>
              </a:rPr>
              <a:t>Si</a:t>
            </a:r>
            <a:r>
              <a:rPr lang="es">
                <a:solidFill>
                  <a:srgbClr val="3D63AB"/>
                </a:solidFill>
              </a:rPr>
              <a:t> la función no retorna ningún valor se debe utilizar la palabra reservada void.</a:t>
            </a:r>
            <a:endParaRPr>
              <a:solidFill>
                <a:srgbClr val="3D63AB"/>
              </a:solidFill>
            </a:endParaRPr>
          </a:p>
        </p:txBody>
      </p:sp>
      <p:sp>
        <p:nvSpPr>
          <p:cNvPr id="283" name="Google Shape;283;ge7f918ef15_0_59"/>
          <p:cNvSpPr txBox="1"/>
          <p:nvPr/>
        </p:nvSpPr>
        <p:spPr>
          <a:xfrm>
            <a:off x="4423300" y="3658400"/>
            <a:ext cx="3295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3D63AB"/>
                </a:solidFill>
              </a:rPr>
              <a:t>Esta función devuelve un valor el cual tiene que ser igual al tipo de dato que retorna.</a:t>
            </a:r>
            <a:endParaRPr>
              <a:solidFill>
                <a:srgbClr val="3D63AB"/>
              </a:solidFill>
            </a:endParaRPr>
          </a:p>
        </p:txBody>
      </p:sp>
      <p:pic>
        <p:nvPicPr>
          <p:cNvPr id="284" name="Google Shape;284;ge7f918ef15_0_59"/>
          <p:cNvPicPr preferRelativeResize="0"/>
          <p:nvPr/>
        </p:nvPicPr>
        <p:blipFill>
          <a:blip r:embed="rId4">
            <a:alphaModFix/>
          </a:blip>
          <a:stretch>
            <a:fillRect/>
          </a:stretch>
        </p:blipFill>
        <p:spPr>
          <a:xfrm>
            <a:off x="1171025" y="2153075"/>
            <a:ext cx="2771652" cy="1432900"/>
          </a:xfrm>
          <a:prstGeom prst="rect">
            <a:avLst/>
          </a:prstGeom>
          <a:noFill/>
          <a:ln>
            <a:noFill/>
          </a:ln>
        </p:spPr>
      </p:pic>
      <p:pic>
        <p:nvPicPr>
          <p:cNvPr id="285" name="Google Shape;285;ge7f918ef15_0_59"/>
          <p:cNvPicPr preferRelativeResize="0"/>
          <p:nvPr/>
        </p:nvPicPr>
        <p:blipFill>
          <a:blip r:embed="rId5">
            <a:alphaModFix/>
          </a:blip>
          <a:stretch>
            <a:fillRect/>
          </a:stretch>
        </p:blipFill>
        <p:spPr>
          <a:xfrm>
            <a:off x="1171033" y="3467575"/>
            <a:ext cx="2796267" cy="1552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9" name="Shape 289"/>
        <p:cNvGrpSpPr/>
        <p:nvPr/>
      </p:nvGrpSpPr>
      <p:grpSpPr>
        <a:xfrm>
          <a:off x="0" y="0"/>
          <a:ext cx="0" cy="0"/>
          <a:chOff x="0" y="0"/>
          <a:chExt cx="0" cy="0"/>
        </a:xfrm>
      </p:grpSpPr>
      <p:sp>
        <p:nvSpPr>
          <p:cNvPr id="290" name="Google Shape;290;ge7f918ef15_0_64"/>
          <p:cNvSpPr txBox="1"/>
          <p:nvPr/>
        </p:nvSpPr>
        <p:spPr>
          <a:xfrm>
            <a:off x="927525" y="684250"/>
            <a:ext cx="7543800" cy="815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Funciones</a:t>
            </a:r>
            <a:endParaRPr b="1" i="0" sz="3000" u="none" cap="none" strike="noStrike">
              <a:solidFill>
                <a:srgbClr val="E83464"/>
              </a:solidFill>
            </a:endParaRPr>
          </a:p>
        </p:txBody>
      </p:sp>
      <p:sp>
        <p:nvSpPr>
          <p:cNvPr id="291" name="Google Shape;291;ge7f918ef15_0_64"/>
          <p:cNvSpPr txBox="1"/>
          <p:nvPr/>
        </p:nvSpPr>
        <p:spPr>
          <a:xfrm>
            <a:off x="988050" y="1540650"/>
            <a:ext cx="6663900" cy="3207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1" lang="es" sz="1600">
                <a:solidFill>
                  <a:srgbClr val="3C63AB"/>
                </a:solidFill>
              </a:rPr>
              <a:t>Función con </a:t>
            </a:r>
            <a:r>
              <a:rPr b="1" lang="es" sz="1600">
                <a:solidFill>
                  <a:srgbClr val="3C63AB"/>
                </a:solidFill>
              </a:rPr>
              <a:t>parámetro</a:t>
            </a:r>
            <a:endParaRPr b="1" i="0" sz="1600" u="none" cap="none" strike="noStrike">
              <a:solidFill>
                <a:srgbClr val="3C63AB"/>
              </a:solidFil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292" name="Google Shape;292;ge7f918ef15_0_64"/>
          <p:cNvPicPr preferRelativeResize="0"/>
          <p:nvPr/>
        </p:nvPicPr>
        <p:blipFill>
          <a:blip r:embed="rId4">
            <a:alphaModFix/>
          </a:blip>
          <a:stretch>
            <a:fillRect/>
          </a:stretch>
        </p:blipFill>
        <p:spPr>
          <a:xfrm>
            <a:off x="1408175" y="1902350"/>
            <a:ext cx="5425650" cy="28629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gfacdd01920_0_150"/>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4300">
                <a:solidFill>
                  <a:srgbClr val="E83464"/>
                </a:solidFill>
              </a:rPr>
              <a:t>Programación Orientada Objetos</a:t>
            </a:r>
            <a:endParaRPr b="1" sz="4300">
              <a:solidFill>
                <a:srgbClr val="E83464"/>
              </a:solidFill>
            </a:endParaRPr>
          </a:p>
          <a:p>
            <a:pPr indent="0" lvl="0" marL="0" rtl="0" algn="ctr">
              <a:lnSpc>
                <a:spcPct val="85000"/>
              </a:lnSpc>
              <a:spcBef>
                <a:spcPts val="0"/>
              </a:spcBef>
              <a:spcAft>
                <a:spcPts val="0"/>
              </a:spcAft>
              <a:buSzPts val="3800"/>
              <a:buNone/>
            </a:pPr>
            <a:r>
              <a:t/>
            </a:r>
            <a:endParaRPr b="1" sz="4300">
              <a:solidFill>
                <a:srgbClr val="E83464"/>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1" name="Shape 301"/>
        <p:cNvGrpSpPr/>
        <p:nvPr/>
      </p:nvGrpSpPr>
      <p:grpSpPr>
        <a:xfrm>
          <a:off x="0" y="0"/>
          <a:ext cx="0" cy="0"/>
          <a:chOff x="0" y="0"/>
          <a:chExt cx="0" cy="0"/>
        </a:xfrm>
      </p:grpSpPr>
      <p:sp>
        <p:nvSpPr>
          <p:cNvPr id="302" name="Google Shape;302;p9"/>
          <p:cNvSpPr txBox="1"/>
          <p:nvPr/>
        </p:nvSpPr>
        <p:spPr>
          <a:xfrm>
            <a:off x="942878" y="36552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Clases</a:t>
            </a:r>
            <a:endParaRPr b="1" i="0" sz="3000" u="none" cap="none" strike="noStrike">
              <a:solidFill>
                <a:srgbClr val="E83464"/>
              </a:solidFill>
            </a:endParaRPr>
          </a:p>
        </p:txBody>
      </p:sp>
      <p:sp>
        <p:nvSpPr>
          <p:cNvPr id="303" name="Google Shape;303;p9"/>
          <p:cNvSpPr txBox="1"/>
          <p:nvPr/>
        </p:nvSpPr>
        <p:spPr>
          <a:xfrm>
            <a:off x="1033150" y="1370675"/>
            <a:ext cx="6880200" cy="8442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600"/>
              <a:buFont typeface="Arial"/>
              <a:buNone/>
            </a:pPr>
            <a:r>
              <a:rPr b="0" i="0" lang="es" sz="1500" u="none" cap="none" strike="noStrike">
                <a:solidFill>
                  <a:srgbClr val="375FA9"/>
                </a:solidFill>
                <a:latin typeface="Arial"/>
                <a:ea typeface="Arial"/>
                <a:cs typeface="Arial"/>
                <a:sym typeface="Arial"/>
              </a:rPr>
              <a:t>Es un lenguaje de programación orientado a objetos. Guarda cierta similitud con javascript en su sintaxis.</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rPr b="1" i="0" lang="es" sz="1500" u="none" cap="none" strike="noStrike">
                <a:solidFill>
                  <a:srgbClr val="375FA9"/>
                </a:solidFill>
                <a:latin typeface="Arial"/>
                <a:ea typeface="Arial"/>
                <a:cs typeface="Arial"/>
                <a:sym typeface="Arial"/>
              </a:rPr>
              <a:t>Clases</a:t>
            </a:r>
            <a:endParaRPr b="1"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1" i="0" sz="15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sp>
        <p:nvSpPr>
          <p:cNvPr id="304" name="Google Shape;304;p9"/>
          <p:cNvSpPr txBox="1"/>
          <p:nvPr/>
        </p:nvSpPr>
        <p:spPr>
          <a:xfrm>
            <a:off x="4727175" y="2571750"/>
            <a:ext cx="3329700" cy="1550100"/>
          </a:xfrm>
          <a:prstGeom prst="rect">
            <a:avLst/>
          </a:prstGeom>
          <a:noFill/>
          <a:ln>
            <a:noFill/>
          </a:ln>
        </p:spPr>
        <p:txBody>
          <a:bodyPr anchorCtr="0" anchor="t" bIns="91425" lIns="91425" spcFirstLastPara="1" rIns="91425" wrap="square" tIns="91425">
            <a:spAutoFit/>
          </a:bodyPr>
          <a:lstStyle/>
          <a:p>
            <a:pPr indent="0" lvl="0" marL="457200" marR="0" rtl="0" algn="just">
              <a:lnSpc>
                <a:spcPct val="90000"/>
              </a:lnSpc>
              <a:spcBef>
                <a:spcPts val="900"/>
              </a:spcBef>
              <a:spcAft>
                <a:spcPts val="0"/>
              </a:spcAft>
              <a:buNone/>
            </a:pPr>
            <a:r>
              <a:rPr b="0" i="0" lang="es" sz="1300" u="none" cap="none" strike="noStrike">
                <a:solidFill>
                  <a:srgbClr val="375FA9"/>
                </a:solidFill>
                <a:latin typeface="Arial"/>
                <a:ea typeface="Arial"/>
                <a:cs typeface="Arial"/>
                <a:sym typeface="Arial"/>
              </a:rPr>
              <a:t>Para crear un objeto en Dart no es necesario usar la palabra clave new. Esta palabra es opcional. Así que podemos crear objetos a partir de clases de la siguiente manera.</a:t>
            </a:r>
            <a:endParaRPr b="0" i="0" sz="13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300" u="none" cap="none" strike="noStrike">
              <a:solidFill>
                <a:srgbClr val="375FA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pic>
        <p:nvPicPr>
          <p:cNvPr id="305" name="Google Shape;305;p9"/>
          <p:cNvPicPr preferRelativeResize="0"/>
          <p:nvPr/>
        </p:nvPicPr>
        <p:blipFill>
          <a:blip r:embed="rId4">
            <a:alphaModFix/>
          </a:blip>
          <a:stretch>
            <a:fillRect/>
          </a:stretch>
        </p:blipFill>
        <p:spPr>
          <a:xfrm>
            <a:off x="879451" y="2187725"/>
            <a:ext cx="4349876" cy="2715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9" name="Shape 309"/>
        <p:cNvGrpSpPr/>
        <p:nvPr/>
      </p:nvGrpSpPr>
      <p:grpSpPr>
        <a:xfrm>
          <a:off x="0" y="0"/>
          <a:ext cx="0" cy="0"/>
          <a:chOff x="0" y="0"/>
          <a:chExt cx="0" cy="0"/>
        </a:xfrm>
      </p:grpSpPr>
      <p:sp>
        <p:nvSpPr>
          <p:cNvPr id="310" name="Google Shape;310;p10"/>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Getter y setter en una clase</a:t>
            </a:r>
            <a:endParaRPr b="1" sz="3000">
              <a:solidFill>
                <a:srgbClr val="E83464"/>
              </a:solidFill>
            </a:endParaRPr>
          </a:p>
        </p:txBody>
      </p:sp>
      <p:sp>
        <p:nvSpPr>
          <p:cNvPr id="311" name="Google Shape;311;p10"/>
          <p:cNvSpPr txBox="1"/>
          <p:nvPr/>
        </p:nvSpPr>
        <p:spPr>
          <a:xfrm>
            <a:off x="1033150" y="1581350"/>
            <a:ext cx="7040100" cy="2715000"/>
          </a:xfrm>
          <a:prstGeom prst="rect">
            <a:avLst/>
          </a:prstGeom>
          <a:noFill/>
          <a:ln>
            <a:noFill/>
          </a:ln>
        </p:spPr>
        <p:txBody>
          <a:bodyPr anchorCtr="0" anchor="t" bIns="34275" lIns="0" spcFirstLastPara="1" rIns="0" wrap="square" tIns="34275">
            <a:noAutofit/>
          </a:bodyPr>
          <a:lstStyle/>
          <a:p>
            <a:pPr indent="0" lvl="0" marL="0" marR="0" rtl="0" algn="just">
              <a:lnSpc>
                <a:spcPct val="115000"/>
              </a:lnSpc>
              <a:spcBef>
                <a:spcPts val="900"/>
              </a:spcBef>
              <a:spcAft>
                <a:spcPts val="0"/>
              </a:spcAft>
              <a:buClr>
                <a:srgbClr val="000000"/>
              </a:buClr>
              <a:buSzPts val="1600"/>
              <a:buFont typeface="Arial"/>
              <a:buNone/>
            </a:pPr>
            <a:r>
              <a:rPr b="0" i="0" lang="es" sz="1600" u="none" cap="none" strike="noStrike">
                <a:solidFill>
                  <a:srgbClr val="375FA9"/>
                </a:solidFill>
                <a:latin typeface="Arial"/>
                <a:ea typeface="Arial"/>
                <a:cs typeface="Arial"/>
                <a:sym typeface="Arial"/>
              </a:rPr>
              <a:t>Las variables públicas en Dart se acceden mediante el punto al igual que lo hicimos en los sesiones anteriores. Sin embargo para hacer una variable privada en Dart solo basta con colocar el guión bajo _ al inicio del nombre de la variable.</a:t>
            </a:r>
            <a:endParaRPr b="0" i="0" sz="1600" u="none" cap="none" strike="noStrike">
              <a:solidFill>
                <a:srgbClr val="375FA9"/>
              </a:solidFill>
              <a:latin typeface="Arial"/>
              <a:ea typeface="Arial"/>
              <a:cs typeface="Arial"/>
              <a:sym typeface="Arial"/>
            </a:endParaRPr>
          </a:p>
          <a:p>
            <a:pPr indent="0" lvl="0" marL="0" marR="0" rtl="0" algn="just">
              <a:lnSpc>
                <a:spcPct val="115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312" name="Google Shape;312;p10"/>
          <p:cNvPicPr preferRelativeResize="0"/>
          <p:nvPr/>
        </p:nvPicPr>
        <p:blipFill>
          <a:blip r:embed="rId4">
            <a:alphaModFix/>
          </a:blip>
          <a:stretch>
            <a:fillRect/>
          </a:stretch>
        </p:blipFill>
        <p:spPr>
          <a:xfrm>
            <a:off x="2467825" y="2990725"/>
            <a:ext cx="3764075" cy="1810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6" name="Shape 316"/>
        <p:cNvGrpSpPr/>
        <p:nvPr/>
      </p:nvGrpSpPr>
      <p:grpSpPr>
        <a:xfrm>
          <a:off x="0" y="0"/>
          <a:ext cx="0" cy="0"/>
          <a:chOff x="0" y="0"/>
          <a:chExt cx="0" cy="0"/>
        </a:xfrm>
      </p:grpSpPr>
      <p:sp>
        <p:nvSpPr>
          <p:cNvPr id="317" name="Google Shape;317;p11"/>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Getter y setter en una clase</a:t>
            </a:r>
            <a:endParaRPr b="1" sz="3000">
              <a:solidFill>
                <a:srgbClr val="E83464"/>
              </a:solidFill>
            </a:endParaRPr>
          </a:p>
        </p:txBody>
      </p:sp>
      <p:sp>
        <p:nvSpPr>
          <p:cNvPr id="318" name="Google Shape;318;p11"/>
          <p:cNvSpPr txBox="1"/>
          <p:nvPr/>
        </p:nvSpPr>
        <p:spPr>
          <a:xfrm>
            <a:off x="748475" y="1581350"/>
            <a:ext cx="7324800" cy="876300"/>
          </a:xfrm>
          <a:prstGeom prst="rect">
            <a:avLst/>
          </a:prstGeom>
          <a:noFill/>
          <a:ln>
            <a:noFill/>
          </a:ln>
        </p:spPr>
        <p:txBody>
          <a:bodyPr anchorCtr="0" anchor="t" bIns="34275" lIns="0" spcFirstLastPara="1" rIns="0" wrap="square" tIns="34275">
            <a:noAutofit/>
          </a:bodyPr>
          <a:lstStyle/>
          <a:p>
            <a:pPr indent="0" lvl="0" marL="0" marR="0" rtl="0" algn="l">
              <a:lnSpc>
                <a:spcPct val="90000"/>
              </a:lnSpc>
              <a:spcBef>
                <a:spcPts val="0"/>
              </a:spcBef>
              <a:spcAft>
                <a:spcPts val="0"/>
              </a:spcAft>
              <a:buClr>
                <a:srgbClr val="000000"/>
              </a:buClr>
              <a:buSzPts val="1600"/>
              <a:buFont typeface="Arial"/>
              <a:buNone/>
            </a:pPr>
            <a:r>
              <a:rPr b="0" i="0" lang="es" sz="1600" u="none" cap="none" strike="noStrike">
                <a:solidFill>
                  <a:srgbClr val="375FA9"/>
                </a:solidFill>
                <a:latin typeface="Arial"/>
                <a:ea typeface="Arial"/>
                <a:cs typeface="Arial"/>
                <a:sym typeface="Arial"/>
              </a:rPr>
              <a:t>Para crear los setter y getter para estas variables usamos el set y get que nos proporciona Dart de la siguiente forma.</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p:txBody>
      </p:sp>
      <p:pic>
        <p:nvPicPr>
          <p:cNvPr id="319" name="Google Shape;319;p11"/>
          <p:cNvPicPr preferRelativeResize="0"/>
          <p:nvPr/>
        </p:nvPicPr>
        <p:blipFill>
          <a:blip r:embed="rId4">
            <a:alphaModFix/>
          </a:blip>
          <a:stretch>
            <a:fillRect/>
          </a:stretch>
        </p:blipFill>
        <p:spPr>
          <a:xfrm>
            <a:off x="3076575" y="2397100"/>
            <a:ext cx="2847975" cy="2691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3" name="Shape 323"/>
        <p:cNvGrpSpPr/>
        <p:nvPr/>
      </p:nvGrpSpPr>
      <p:grpSpPr>
        <a:xfrm>
          <a:off x="0" y="0"/>
          <a:ext cx="0" cy="0"/>
          <a:chOff x="0" y="0"/>
          <a:chExt cx="0" cy="0"/>
        </a:xfrm>
      </p:grpSpPr>
      <p:sp>
        <p:nvSpPr>
          <p:cNvPr id="324" name="Google Shape;324;p12"/>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Herencia</a:t>
            </a:r>
            <a:endParaRPr b="1" i="0" sz="3000" u="none" cap="none" strike="noStrike">
              <a:solidFill>
                <a:srgbClr val="E83464"/>
              </a:solidFill>
            </a:endParaRPr>
          </a:p>
        </p:txBody>
      </p:sp>
      <p:sp>
        <p:nvSpPr>
          <p:cNvPr id="325" name="Google Shape;325;p12"/>
          <p:cNvSpPr txBox="1"/>
          <p:nvPr/>
        </p:nvSpPr>
        <p:spPr>
          <a:xfrm>
            <a:off x="679650" y="1581350"/>
            <a:ext cx="77847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0" i="0" lang="es" sz="1500" u="none" cap="none" strike="noStrike">
                <a:solidFill>
                  <a:srgbClr val="375FA9"/>
                </a:solidFill>
                <a:latin typeface="Arial"/>
                <a:ea typeface="Arial"/>
                <a:cs typeface="Arial"/>
                <a:sym typeface="Arial"/>
              </a:rPr>
              <a:t>Para que una clase herede los atributos y métodos de otra clase usamos la palabra reservada extend de la siguiente forma.</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500"/>
              <a:buFont typeface="Arial"/>
              <a:buNone/>
            </a:pPr>
            <a:r>
              <a:t/>
            </a:r>
            <a:endParaRPr b="0" i="0" sz="1500" u="none" cap="none" strike="noStrike">
              <a:solidFill>
                <a:srgbClr val="375FA9"/>
              </a:solidFill>
              <a:latin typeface="Courier New"/>
              <a:ea typeface="Courier New"/>
              <a:cs typeface="Courier New"/>
              <a:sym typeface="Courier New"/>
            </a:endParaRPr>
          </a:p>
          <a:p>
            <a:pPr indent="0" lvl="0" marL="0" marR="0" rtl="0" algn="just">
              <a:lnSpc>
                <a:spcPct val="90000"/>
              </a:lnSpc>
              <a:spcBef>
                <a:spcPts val="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326" name="Google Shape;326;p12"/>
          <p:cNvPicPr preferRelativeResize="0"/>
          <p:nvPr/>
        </p:nvPicPr>
        <p:blipFill>
          <a:blip r:embed="rId4">
            <a:alphaModFix/>
          </a:blip>
          <a:stretch>
            <a:fillRect/>
          </a:stretch>
        </p:blipFill>
        <p:spPr>
          <a:xfrm>
            <a:off x="733800" y="2241475"/>
            <a:ext cx="3833975" cy="2162100"/>
          </a:xfrm>
          <a:prstGeom prst="rect">
            <a:avLst/>
          </a:prstGeom>
          <a:noFill/>
          <a:ln>
            <a:noFill/>
          </a:ln>
        </p:spPr>
      </p:pic>
      <p:pic>
        <p:nvPicPr>
          <p:cNvPr id="327" name="Google Shape;327;p12"/>
          <p:cNvPicPr preferRelativeResize="0"/>
          <p:nvPr/>
        </p:nvPicPr>
        <p:blipFill>
          <a:blip r:embed="rId5">
            <a:alphaModFix/>
          </a:blip>
          <a:stretch>
            <a:fillRect/>
          </a:stretch>
        </p:blipFill>
        <p:spPr>
          <a:xfrm>
            <a:off x="4826674" y="2241471"/>
            <a:ext cx="3162100" cy="1994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1" name="Shape 331"/>
        <p:cNvGrpSpPr/>
        <p:nvPr/>
      </p:nvGrpSpPr>
      <p:grpSpPr>
        <a:xfrm>
          <a:off x="0" y="0"/>
          <a:ext cx="0" cy="0"/>
          <a:chOff x="0" y="0"/>
          <a:chExt cx="0" cy="0"/>
        </a:xfrm>
      </p:grpSpPr>
      <p:sp>
        <p:nvSpPr>
          <p:cNvPr id="332" name="Google Shape;332;p13"/>
          <p:cNvSpPr txBox="1"/>
          <p:nvPr/>
        </p:nvSpPr>
        <p:spPr>
          <a:xfrm>
            <a:off x="915128" y="27014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Clases abstractas</a:t>
            </a:r>
            <a:endParaRPr b="1" sz="3000">
              <a:solidFill>
                <a:srgbClr val="E83464"/>
              </a:solidFill>
            </a:endParaRPr>
          </a:p>
        </p:txBody>
      </p:sp>
      <p:sp>
        <p:nvSpPr>
          <p:cNvPr id="333" name="Google Shape;333;p13"/>
          <p:cNvSpPr txBox="1"/>
          <p:nvPr/>
        </p:nvSpPr>
        <p:spPr>
          <a:xfrm>
            <a:off x="843475" y="1358250"/>
            <a:ext cx="7245600" cy="34734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0" i="0" lang="es" sz="1500" u="none" cap="none" strike="noStrike">
                <a:solidFill>
                  <a:srgbClr val="375FA9"/>
                </a:solidFill>
                <a:latin typeface="Arial"/>
                <a:ea typeface="Arial"/>
                <a:cs typeface="Arial"/>
                <a:sym typeface="Arial"/>
              </a:rPr>
              <a:t>Las clases abstractas tienen la </a:t>
            </a:r>
            <a:r>
              <a:rPr lang="es" sz="1500">
                <a:solidFill>
                  <a:srgbClr val="375FA9"/>
                </a:solidFill>
              </a:rPr>
              <a:t>característica</a:t>
            </a:r>
            <a:r>
              <a:rPr b="0" i="0" lang="es" sz="1500" u="none" cap="none" strike="noStrike">
                <a:solidFill>
                  <a:srgbClr val="375FA9"/>
                </a:solidFill>
                <a:latin typeface="Arial"/>
                <a:ea typeface="Arial"/>
                <a:cs typeface="Arial"/>
                <a:sym typeface="Arial"/>
              </a:rPr>
              <a:t> de que no pueden ser instanciados además los métodos que solo están nombrados deben ser definidas necesariamente en las clases hijas.</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500"/>
              <a:buFont typeface="Arial"/>
              <a:buNone/>
            </a:pPr>
            <a:r>
              <a:t/>
            </a:r>
            <a:endParaRPr b="0" i="0" sz="1500" u="none" cap="none" strike="noStrike">
              <a:solidFill>
                <a:srgbClr val="375FA9"/>
              </a:solidFill>
              <a:latin typeface="Courier New"/>
              <a:ea typeface="Courier New"/>
              <a:cs typeface="Courier New"/>
              <a:sym typeface="Courier New"/>
            </a:endParaRPr>
          </a:p>
          <a:p>
            <a:pPr indent="0" lvl="0" marL="0" marR="0" rtl="0" algn="just">
              <a:lnSpc>
                <a:spcPct val="90000"/>
              </a:lnSpc>
              <a:spcBef>
                <a:spcPts val="0"/>
              </a:spcBef>
              <a:spcAft>
                <a:spcPts val="0"/>
              </a:spcAft>
              <a:buClr>
                <a:srgbClr val="000000"/>
              </a:buClr>
              <a:buSzPts val="1500"/>
              <a:buFont typeface="Arial"/>
              <a:buNone/>
            </a:pPr>
            <a:r>
              <a:t/>
            </a:r>
            <a:endParaRPr b="0" i="0" sz="1500" u="none" cap="none" strike="noStrike">
              <a:solidFill>
                <a:srgbClr val="375FA9"/>
              </a:solidFill>
              <a:latin typeface="Courier New"/>
              <a:ea typeface="Courier New"/>
              <a:cs typeface="Courier New"/>
              <a:sym typeface="Courier New"/>
            </a:endParaRPr>
          </a:p>
          <a:p>
            <a:pPr indent="0" lvl="0" marL="0" marR="0" rtl="0" algn="just">
              <a:lnSpc>
                <a:spcPct val="90000"/>
              </a:lnSpc>
              <a:spcBef>
                <a:spcPts val="0"/>
              </a:spcBef>
              <a:spcAft>
                <a:spcPts val="0"/>
              </a:spcAft>
              <a:buClr>
                <a:srgbClr val="000000"/>
              </a:buClr>
              <a:buSzPts val="1500"/>
              <a:buFont typeface="Arial"/>
              <a:buNone/>
            </a:pPr>
            <a:r>
              <a:t/>
            </a:r>
            <a:endParaRPr b="0" i="0" sz="1500" u="none" cap="none" strike="noStrike">
              <a:solidFill>
                <a:srgbClr val="375FA9"/>
              </a:solidFill>
              <a:latin typeface="Courier New"/>
              <a:ea typeface="Courier New"/>
              <a:cs typeface="Courier New"/>
              <a:sym typeface="Courier New"/>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334" name="Google Shape;334;p13"/>
          <p:cNvPicPr preferRelativeResize="0"/>
          <p:nvPr/>
        </p:nvPicPr>
        <p:blipFill>
          <a:blip r:embed="rId4">
            <a:alphaModFix/>
          </a:blip>
          <a:stretch>
            <a:fillRect/>
          </a:stretch>
        </p:blipFill>
        <p:spPr>
          <a:xfrm>
            <a:off x="843475" y="2390775"/>
            <a:ext cx="3338001" cy="2657649"/>
          </a:xfrm>
          <a:prstGeom prst="rect">
            <a:avLst/>
          </a:prstGeom>
          <a:noFill/>
          <a:ln>
            <a:noFill/>
          </a:ln>
        </p:spPr>
      </p:pic>
      <p:pic>
        <p:nvPicPr>
          <p:cNvPr id="335" name="Google Shape;335;p13"/>
          <p:cNvPicPr preferRelativeResize="0"/>
          <p:nvPr/>
        </p:nvPicPr>
        <p:blipFill>
          <a:blip r:embed="rId5">
            <a:alphaModFix/>
          </a:blip>
          <a:stretch>
            <a:fillRect/>
          </a:stretch>
        </p:blipFill>
        <p:spPr>
          <a:xfrm>
            <a:off x="4486275" y="2465250"/>
            <a:ext cx="3800474" cy="1715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9" name="Shape 339"/>
        <p:cNvGrpSpPr/>
        <p:nvPr/>
      </p:nvGrpSpPr>
      <p:grpSpPr>
        <a:xfrm>
          <a:off x="0" y="0"/>
          <a:ext cx="0" cy="0"/>
          <a:chOff x="0" y="0"/>
          <a:chExt cx="0" cy="0"/>
        </a:xfrm>
      </p:grpSpPr>
      <p:sp>
        <p:nvSpPr>
          <p:cNvPr id="340" name="Google Shape;340;gfacdd01920_0_156"/>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4300">
                <a:solidFill>
                  <a:srgbClr val="E83464"/>
                </a:solidFill>
              </a:rPr>
              <a:t>Tareas Asíncronas</a:t>
            </a:r>
            <a:endParaRPr b="1" sz="4300">
              <a:solidFill>
                <a:srgbClr val="E83464"/>
              </a:solidFill>
            </a:endParaRPr>
          </a:p>
          <a:p>
            <a:pPr indent="0" lvl="0" marL="0" rtl="0" algn="ctr">
              <a:lnSpc>
                <a:spcPct val="85000"/>
              </a:lnSpc>
              <a:spcBef>
                <a:spcPts val="0"/>
              </a:spcBef>
              <a:spcAft>
                <a:spcPts val="0"/>
              </a:spcAft>
              <a:buSzPts val="3800"/>
              <a:buNone/>
            </a:pPr>
            <a:r>
              <a:t/>
            </a:r>
            <a:endParaRPr b="1" sz="4300">
              <a:solidFill>
                <a:srgbClr val="E83464"/>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4" name="Shape 344"/>
        <p:cNvGrpSpPr/>
        <p:nvPr/>
      </p:nvGrpSpPr>
      <p:grpSpPr>
        <a:xfrm>
          <a:off x="0" y="0"/>
          <a:ext cx="0" cy="0"/>
          <a:chOff x="0" y="0"/>
          <a:chExt cx="0" cy="0"/>
        </a:xfrm>
      </p:grpSpPr>
      <p:sp>
        <p:nvSpPr>
          <p:cNvPr id="345" name="Google Shape;345;p14"/>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Operaciones Asincrónicas</a:t>
            </a:r>
            <a:endParaRPr b="1" i="0" sz="3000" u="none" cap="none" strike="noStrike">
              <a:solidFill>
                <a:srgbClr val="E83464"/>
              </a:solidFill>
            </a:endParaRPr>
          </a:p>
        </p:txBody>
      </p:sp>
      <p:sp>
        <p:nvSpPr>
          <p:cNvPr id="346" name="Google Shape;346;p14"/>
          <p:cNvSpPr txBox="1"/>
          <p:nvPr/>
        </p:nvSpPr>
        <p:spPr>
          <a:xfrm>
            <a:off x="1043375" y="1657750"/>
            <a:ext cx="6641100" cy="25518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sz="1500">
                <a:solidFill>
                  <a:srgbClr val="3C63AB"/>
                </a:solidFill>
              </a:rPr>
              <a:t>Las operaciones asincrónicas permiten que su programa complete una tarea de forma paralela mientras espera que termine otra operación. A continuación, se muestran algunas operaciones asincrónicas comunes:</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Obtener datos a </a:t>
            </a:r>
            <a:r>
              <a:rPr lang="es" sz="1500">
                <a:solidFill>
                  <a:srgbClr val="3C63AB"/>
                </a:solidFill>
              </a:rPr>
              <a:t>través</a:t>
            </a:r>
            <a:r>
              <a:rPr lang="es" sz="1500">
                <a:solidFill>
                  <a:srgbClr val="3C63AB"/>
                </a:solidFill>
              </a:rPr>
              <a:t> de una red.</a:t>
            </a:r>
            <a:endParaRPr sz="1500">
              <a:solidFill>
                <a:srgbClr val="3C63AB"/>
              </a:solidFill>
            </a:endParaRPr>
          </a:p>
          <a:p>
            <a:pPr indent="-323850" lvl="0" marL="457200" marR="0" rtl="0" algn="just">
              <a:lnSpc>
                <a:spcPct val="90000"/>
              </a:lnSpc>
              <a:spcBef>
                <a:spcPts val="0"/>
              </a:spcBef>
              <a:spcAft>
                <a:spcPts val="0"/>
              </a:spcAft>
              <a:buClr>
                <a:srgbClr val="3C63AB"/>
              </a:buClr>
              <a:buSzPts val="1500"/>
              <a:buChar char="●"/>
            </a:pPr>
            <a:r>
              <a:rPr lang="es" sz="1500">
                <a:solidFill>
                  <a:srgbClr val="3C63AB"/>
                </a:solidFill>
              </a:rPr>
              <a:t>Escribir en un base de datos.</a:t>
            </a:r>
            <a:endParaRPr sz="1500">
              <a:solidFill>
                <a:srgbClr val="3C63AB"/>
              </a:solidFill>
            </a:endParaRPr>
          </a:p>
          <a:p>
            <a:pPr indent="-323850" lvl="0" marL="457200" marR="0" rtl="0" algn="just">
              <a:lnSpc>
                <a:spcPct val="90000"/>
              </a:lnSpc>
              <a:spcBef>
                <a:spcPts val="0"/>
              </a:spcBef>
              <a:spcAft>
                <a:spcPts val="0"/>
              </a:spcAft>
              <a:buClr>
                <a:srgbClr val="3C63AB"/>
              </a:buClr>
              <a:buSzPts val="1500"/>
              <a:buChar char="●"/>
            </a:pPr>
            <a:r>
              <a:rPr lang="es" sz="1500">
                <a:solidFill>
                  <a:srgbClr val="3C63AB"/>
                </a:solidFill>
              </a:rPr>
              <a:t>Leer datos de un archivo.</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rPr lang="es" sz="1500">
                <a:solidFill>
                  <a:srgbClr val="3C63AB"/>
                </a:solidFill>
              </a:rPr>
              <a:t>En Dart contamos con los futuros (Future, async, await) para trabajar con </a:t>
            </a:r>
            <a:r>
              <a:rPr lang="es" sz="1500">
                <a:solidFill>
                  <a:srgbClr val="3C63AB"/>
                </a:solidFill>
              </a:rPr>
              <a:t>código</a:t>
            </a:r>
            <a:r>
              <a:rPr lang="es" sz="1500">
                <a:solidFill>
                  <a:srgbClr val="3C63AB"/>
                </a:solidFill>
              </a:rPr>
              <a:t> </a:t>
            </a:r>
            <a:r>
              <a:rPr lang="es" sz="1500">
                <a:solidFill>
                  <a:srgbClr val="3C63AB"/>
                </a:solidFill>
              </a:rPr>
              <a:t>asíncrono</a:t>
            </a:r>
            <a:r>
              <a:rPr lang="es" sz="1500">
                <a:solidFill>
                  <a:srgbClr val="3C63AB"/>
                </a:solidFill>
              </a:rPr>
              <a:t>. </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700"/>
              <a:buFont typeface="Arial"/>
              <a:buNone/>
            </a:pPr>
            <a:r>
              <a:t/>
            </a:r>
            <a:endParaRPr sz="1700">
              <a:solidFill>
                <a:srgbClr val="375FA9"/>
              </a:solidFill>
            </a:endParaRPr>
          </a:p>
          <a:p>
            <a:pPr indent="0" lvl="0" marL="0" marR="0" rtl="0" algn="just">
              <a:lnSpc>
                <a:spcPct val="90000"/>
              </a:lnSpc>
              <a:spcBef>
                <a:spcPts val="900"/>
              </a:spcBef>
              <a:spcAft>
                <a:spcPts val="0"/>
              </a:spcAft>
              <a:buClr>
                <a:srgbClr val="000000"/>
              </a:buClr>
              <a:buSzPts val="1700"/>
              <a:buFont typeface="Arial"/>
              <a:buNone/>
            </a:pPr>
            <a:r>
              <a:t/>
            </a:r>
            <a:endParaRPr sz="1700">
              <a:solidFill>
                <a:srgbClr val="375FA9"/>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p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Objetivos de la sesión</a:t>
            </a:r>
            <a:endParaRPr b="1">
              <a:solidFill>
                <a:srgbClr val="E83464"/>
              </a:solidFill>
            </a:endParaRPr>
          </a:p>
        </p:txBody>
      </p:sp>
      <p:sp>
        <p:nvSpPr>
          <p:cNvPr id="155" name="Google Shape;155;p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300"/>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SzPts val="1300"/>
              <a:buNone/>
            </a:pPr>
            <a:r>
              <a:t/>
            </a:r>
            <a:endParaRPr sz="1400">
              <a:solidFill>
                <a:srgbClr val="3C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latin typeface="Arial"/>
                <a:ea typeface="Arial"/>
                <a:cs typeface="Arial"/>
                <a:sym typeface="Arial"/>
              </a:rPr>
              <a:t>Entender los conceptos básicos de Dart</a:t>
            </a:r>
            <a:endParaRPr>
              <a:solidFill>
                <a:srgbClr val="3D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latin typeface="Arial"/>
                <a:ea typeface="Arial"/>
                <a:cs typeface="Arial"/>
                <a:sym typeface="Arial"/>
              </a:rPr>
              <a:t>Entender los patrones de programación más comunes en programación móvil</a:t>
            </a:r>
            <a:endParaRPr>
              <a:solidFill>
                <a:srgbClr val="3D63AB"/>
              </a:solidFill>
              <a:latin typeface="Arial"/>
              <a:ea typeface="Arial"/>
              <a:cs typeface="Arial"/>
              <a:sym typeface="Aria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0" name="Shape 350"/>
        <p:cNvGrpSpPr/>
        <p:nvPr/>
      </p:nvGrpSpPr>
      <p:grpSpPr>
        <a:xfrm>
          <a:off x="0" y="0"/>
          <a:ext cx="0" cy="0"/>
          <a:chOff x="0" y="0"/>
          <a:chExt cx="0" cy="0"/>
        </a:xfrm>
      </p:grpSpPr>
      <p:sp>
        <p:nvSpPr>
          <p:cNvPr id="351" name="Google Shape;351;gecfb408ce7_0_0"/>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Futuros</a:t>
            </a:r>
            <a:endParaRPr b="1" i="0" sz="3000" u="none" cap="none" strike="noStrike">
              <a:solidFill>
                <a:srgbClr val="E83464"/>
              </a:solidFill>
            </a:endParaRPr>
          </a:p>
        </p:txBody>
      </p:sp>
      <p:sp>
        <p:nvSpPr>
          <p:cNvPr id="352" name="Google Shape;352;gecfb408ce7_0_0"/>
          <p:cNvSpPr txBox="1"/>
          <p:nvPr/>
        </p:nvSpPr>
        <p:spPr>
          <a:xfrm>
            <a:off x="1043375" y="1657750"/>
            <a:ext cx="6641100" cy="25518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900"/>
              </a:spcBef>
              <a:spcAft>
                <a:spcPts val="0"/>
              </a:spcAft>
              <a:buNone/>
            </a:pPr>
            <a:r>
              <a:rPr lang="es" sz="1500">
                <a:solidFill>
                  <a:srgbClr val="3C63AB"/>
                </a:solidFill>
              </a:rPr>
              <a:t> Los futuros representan los resultados de cualquier operación asincrónica que requieras realizar en tu código. Un futuro puede contar con los siguientes estados:</a:t>
            </a:r>
            <a:endParaRPr sz="1500">
              <a:solidFill>
                <a:srgbClr val="3C63AB"/>
              </a:solidFill>
            </a:endParaRPr>
          </a:p>
          <a:p>
            <a:pPr indent="0" lvl="0" marL="0" rtl="0" algn="just">
              <a:lnSpc>
                <a:spcPct val="90000"/>
              </a:lnSpc>
              <a:spcBef>
                <a:spcPts val="900"/>
              </a:spcBef>
              <a:spcAft>
                <a:spcPts val="0"/>
              </a:spcAft>
              <a:buNone/>
            </a:pPr>
            <a:r>
              <a:t/>
            </a:r>
            <a:endParaRPr sz="1500">
              <a:solidFill>
                <a:srgbClr val="3C63AB"/>
              </a:solidFill>
            </a:endParaRPr>
          </a:p>
          <a:p>
            <a:pPr indent="-323850" lvl="0" marL="457200" rtl="0" algn="just">
              <a:lnSpc>
                <a:spcPct val="115000"/>
              </a:lnSpc>
              <a:spcBef>
                <a:spcPts val="900"/>
              </a:spcBef>
              <a:spcAft>
                <a:spcPts val="0"/>
              </a:spcAft>
              <a:buClr>
                <a:srgbClr val="3C63AB"/>
              </a:buClr>
              <a:buSzPts val="1500"/>
              <a:buChar char="●"/>
            </a:pPr>
            <a:r>
              <a:rPr lang="es" sz="1500">
                <a:solidFill>
                  <a:srgbClr val="3C63AB"/>
                </a:solidFill>
              </a:rPr>
              <a:t>Uncompleted: El futuro está esperando que la operación finalice.</a:t>
            </a:r>
            <a:endParaRPr sz="1500">
              <a:solidFill>
                <a:srgbClr val="3C63AB"/>
              </a:solidFill>
            </a:endParaRPr>
          </a:p>
          <a:p>
            <a:pPr indent="-323850" lvl="0" marL="457200" rtl="0" algn="just">
              <a:lnSpc>
                <a:spcPct val="115000"/>
              </a:lnSpc>
              <a:spcBef>
                <a:spcPts val="0"/>
              </a:spcBef>
              <a:spcAft>
                <a:spcPts val="0"/>
              </a:spcAft>
              <a:buClr>
                <a:srgbClr val="3C63AB"/>
              </a:buClr>
              <a:buSzPts val="1500"/>
              <a:buChar char="●"/>
            </a:pPr>
            <a:r>
              <a:rPr lang="es" sz="1500">
                <a:solidFill>
                  <a:srgbClr val="3C63AB"/>
                </a:solidFill>
              </a:rPr>
              <a:t>Completed with a value: El futuro finalizó la operación y se completa con un valor.</a:t>
            </a:r>
            <a:endParaRPr sz="1500">
              <a:solidFill>
                <a:srgbClr val="3C63AB"/>
              </a:solidFill>
            </a:endParaRPr>
          </a:p>
          <a:p>
            <a:pPr indent="-323850" lvl="0" marL="457200" rtl="0" algn="just">
              <a:lnSpc>
                <a:spcPct val="90000"/>
              </a:lnSpc>
              <a:spcBef>
                <a:spcPts val="0"/>
              </a:spcBef>
              <a:spcAft>
                <a:spcPts val="0"/>
              </a:spcAft>
              <a:buClr>
                <a:srgbClr val="3C63AB"/>
              </a:buClr>
              <a:buSzPts val="1500"/>
              <a:buChar char="●"/>
            </a:pPr>
            <a:r>
              <a:rPr lang="es" sz="1500">
                <a:solidFill>
                  <a:srgbClr val="3C63AB"/>
                </a:solidFill>
              </a:rPr>
              <a:t>Completed with an error: El futuro se completará con un error si por alguna razón la operación falló.</a:t>
            </a:r>
            <a:endParaRPr sz="1500">
              <a:solidFill>
                <a:srgbClr val="3C63AB"/>
              </a:solidFill>
            </a:endParaRPr>
          </a:p>
          <a:p>
            <a:pPr indent="0" lvl="0" marL="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700"/>
              <a:buFont typeface="Arial"/>
              <a:buNone/>
            </a:pPr>
            <a:r>
              <a:t/>
            </a:r>
            <a:endParaRPr sz="1700">
              <a:solidFill>
                <a:srgbClr val="375FA9"/>
              </a:solidFill>
            </a:endParaRPr>
          </a:p>
          <a:p>
            <a:pPr indent="0" lvl="0" marL="0" marR="0" rtl="0" algn="just">
              <a:lnSpc>
                <a:spcPct val="90000"/>
              </a:lnSpc>
              <a:spcBef>
                <a:spcPts val="900"/>
              </a:spcBef>
              <a:spcAft>
                <a:spcPts val="0"/>
              </a:spcAft>
              <a:buClr>
                <a:srgbClr val="000000"/>
              </a:buClr>
              <a:buSzPts val="1700"/>
              <a:buFont typeface="Arial"/>
              <a:buNone/>
            </a:pPr>
            <a:r>
              <a:t/>
            </a:r>
            <a:endParaRPr sz="1700">
              <a:solidFill>
                <a:srgbClr val="375FA9"/>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6" name="Shape 356"/>
        <p:cNvGrpSpPr/>
        <p:nvPr/>
      </p:nvGrpSpPr>
      <p:grpSpPr>
        <a:xfrm>
          <a:off x="0" y="0"/>
          <a:ext cx="0" cy="0"/>
          <a:chOff x="0" y="0"/>
          <a:chExt cx="0" cy="0"/>
        </a:xfrm>
      </p:grpSpPr>
      <p:sp>
        <p:nvSpPr>
          <p:cNvPr id="357" name="Google Shape;357;gecfb408ce7_0_11"/>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Async y await</a:t>
            </a:r>
            <a:endParaRPr b="1" i="0" sz="3000" u="none" cap="none" strike="noStrike">
              <a:solidFill>
                <a:srgbClr val="E83464"/>
              </a:solidFill>
            </a:endParaRPr>
          </a:p>
        </p:txBody>
      </p:sp>
      <p:sp>
        <p:nvSpPr>
          <p:cNvPr id="358" name="Google Shape;358;gecfb408ce7_0_11"/>
          <p:cNvSpPr txBox="1"/>
          <p:nvPr/>
        </p:nvSpPr>
        <p:spPr>
          <a:xfrm>
            <a:off x="1022900" y="1657750"/>
            <a:ext cx="6661500" cy="28578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900"/>
              </a:spcBef>
              <a:spcAft>
                <a:spcPts val="0"/>
              </a:spcAft>
              <a:buNone/>
            </a:pPr>
            <a:r>
              <a:rPr lang="es" sz="1500">
                <a:solidFill>
                  <a:srgbClr val="3C63AB"/>
                </a:solidFill>
              </a:rPr>
              <a:t>Las palabras clave async y await proporcionan una forma sencilla de definir funciones asincrónicas y utilizar sus resultados. Recuerde estas dos pautas básicas al usar async y await</a:t>
            </a:r>
            <a:endParaRPr sz="1500">
              <a:solidFill>
                <a:srgbClr val="3C63AB"/>
              </a:solidFill>
            </a:endParaRPr>
          </a:p>
          <a:p>
            <a:pPr indent="-323850" lvl="0" marL="457200" rtl="0" algn="just">
              <a:lnSpc>
                <a:spcPct val="115000"/>
              </a:lnSpc>
              <a:spcBef>
                <a:spcPts val="900"/>
              </a:spcBef>
              <a:spcAft>
                <a:spcPts val="0"/>
              </a:spcAft>
              <a:buClr>
                <a:srgbClr val="3C63AB"/>
              </a:buClr>
              <a:buSzPts val="1500"/>
              <a:buChar char="●"/>
            </a:pPr>
            <a:r>
              <a:rPr b="1" lang="es" sz="1500">
                <a:solidFill>
                  <a:srgbClr val="3C63AB"/>
                </a:solidFill>
              </a:rPr>
              <a:t>Para definir una función asincrónica, agregue </a:t>
            </a:r>
            <a:r>
              <a:rPr b="1" i="1" lang="es" sz="1500">
                <a:solidFill>
                  <a:srgbClr val="3C63AB"/>
                </a:solidFill>
              </a:rPr>
              <a:t>async </a:t>
            </a:r>
            <a:r>
              <a:rPr b="1" lang="es" sz="1500">
                <a:solidFill>
                  <a:srgbClr val="3C63AB"/>
                </a:solidFill>
              </a:rPr>
              <a:t>antes del cuerpo de la función.</a:t>
            </a:r>
            <a:endParaRPr b="1" sz="1500">
              <a:solidFill>
                <a:srgbClr val="3C63AB"/>
              </a:solidFill>
            </a:endParaRPr>
          </a:p>
          <a:p>
            <a:pPr indent="-323850" lvl="0" marL="457200" rtl="0" algn="just">
              <a:lnSpc>
                <a:spcPct val="115000"/>
              </a:lnSpc>
              <a:spcBef>
                <a:spcPts val="0"/>
              </a:spcBef>
              <a:spcAft>
                <a:spcPts val="0"/>
              </a:spcAft>
              <a:buClr>
                <a:srgbClr val="3C63AB"/>
              </a:buClr>
              <a:buSzPts val="1500"/>
              <a:buChar char="●"/>
            </a:pPr>
            <a:r>
              <a:rPr b="1" lang="es" sz="1500">
                <a:solidFill>
                  <a:srgbClr val="3C63AB"/>
                </a:solidFill>
              </a:rPr>
              <a:t>La palabra clave </a:t>
            </a:r>
            <a:r>
              <a:rPr b="1" i="1" lang="es" sz="1500">
                <a:solidFill>
                  <a:srgbClr val="3C63AB"/>
                </a:solidFill>
              </a:rPr>
              <a:t>await </a:t>
            </a:r>
            <a:r>
              <a:rPr b="1" lang="es" sz="1500">
                <a:solidFill>
                  <a:srgbClr val="3C63AB"/>
                </a:solidFill>
              </a:rPr>
              <a:t>solo funciona en funciones asíncronas.</a:t>
            </a:r>
            <a:endParaRPr b="1" sz="1500">
              <a:solidFill>
                <a:srgbClr val="3C63AB"/>
              </a:solidFill>
            </a:endParaRPr>
          </a:p>
          <a:p>
            <a:pPr indent="0" lvl="0" marL="0" rtl="0" algn="just">
              <a:lnSpc>
                <a:spcPct val="90000"/>
              </a:lnSpc>
              <a:spcBef>
                <a:spcPts val="900"/>
              </a:spcBef>
              <a:spcAft>
                <a:spcPts val="0"/>
              </a:spcAft>
              <a:buNone/>
            </a:pPr>
            <a:r>
              <a:t/>
            </a:r>
            <a:endParaRPr sz="1500">
              <a:solidFill>
                <a:srgbClr val="3C63AB"/>
              </a:solidFill>
            </a:endParaRPr>
          </a:p>
          <a:p>
            <a:pPr indent="0" lvl="0" marL="457200" rtl="0" algn="just">
              <a:lnSpc>
                <a:spcPct val="90000"/>
              </a:lnSpc>
              <a:spcBef>
                <a:spcPts val="900"/>
              </a:spcBef>
              <a:spcAft>
                <a:spcPts val="0"/>
              </a:spcAft>
              <a:buNone/>
            </a:pPr>
            <a:r>
              <a:t/>
            </a:r>
            <a:endParaRPr sz="1500">
              <a:solidFill>
                <a:srgbClr val="3C63AB"/>
              </a:solidFill>
            </a:endParaRPr>
          </a:p>
          <a:p>
            <a:pPr indent="0" lvl="0" marL="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700"/>
              <a:buFont typeface="Arial"/>
              <a:buNone/>
            </a:pPr>
            <a:r>
              <a:t/>
            </a:r>
            <a:endParaRPr sz="1700">
              <a:solidFill>
                <a:srgbClr val="375FA9"/>
              </a:solidFill>
            </a:endParaRPr>
          </a:p>
          <a:p>
            <a:pPr indent="0" lvl="0" marL="0" marR="0" rtl="0" algn="just">
              <a:lnSpc>
                <a:spcPct val="90000"/>
              </a:lnSpc>
              <a:spcBef>
                <a:spcPts val="900"/>
              </a:spcBef>
              <a:spcAft>
                <a:spcPts val="0"/>
              </a:spcAft>
              <a:buClr>
                <a:srgbClr val="000000"/>
              </a:buClr>
              <a:buSzPts val="1700"/>
              <a:buFont typeface="Arial"/>
              <a:buNone/>
            </a:pPr>
            <a:r>
              <a:t/>
            </a:r>
            <a:endParaRPr sz="1700">
              <a:solidFill>
                <a:srgbClr val="375FA9"/>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62" name="Shape 362"/>
        <p:cNvGrpSpPr/>
        <p:nvPr/>
      </p:nvGrpSpPr>
      <p:grpSpPr>
        <a:xfrm>
          <a:off x="0" y="0"/>
          <a:ext cx="0" cy="0"/>
          <a:chOff x="0" y="0"/>
          <a:chExt cx="0" cy="0"/>
        </a:xfrm>
      </p:grpSpPr>
      <p:sp>
        <p:nvSpPr>
          <p:cNvPr id="363" name="Google Shape;363;gecfb408ce7_0_19"/>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Async y await</a:t>
            </a:r>
            <a:endParaRPr b="1" i="0" sz="3000" u="none" cap="none" strike="noStrike">
              <a:solidFill>
                <a:srgbClr val="E83464"/>
              </a:solidFill>
            </a:endParaRPr>
          </a:p>
        </p:txBody>
      </p:sp>
      <p:sp>
        <p:nvSpPr>
          <p:cNvPr id="364" name="Google Shape;364;gecfb408ce7_0_19"/>
          <p:cNvSpPr txBox="1"/>
          <p:nvPr/>
        </p:nvSpPr>
        <p:spPr>
          <a:xfrm>
            <a:off x="1028025" y="1657750"/>
            <a:ext cx="6656400" cy="28578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900"/>
              </a:spcBef>
              <a:spcAft>
                <a:spcPts val="0"/>
              </a:spcAft>
              <a:buNone/>
            </a:pPr>
            <a:r>
              <a:rPr lang="es" sz="1500">
                <a:solidFill>
                  <a:srgbClr val="3C63AB"/>
                </a:solidFill>
              </a:rPr>
              <a:t>De manera más detallada:</a:t>
            </a:r>
            <a:endParaRPr sz="1500">
              <a:solidFill>
                <a:srgbClr val="3C63AB"/>
              </a:solidFill>
            </a:endParaRPr>
          </a:p>
          <a:p>
            <a:pPr indent="-323850" lvl="0" marL="457200" rtl="0" algn="just">
              <a:lnSpc>
                <a:spcPct val="90000"/>
              </a:lnSpc>
              <a:spcBef>
                <a:spcPts val="900"/>
              </a:spcBef>
              <a:spcAft>
                <a:spcPts val="0"/>
              </a:spcAft>
              <a:buClr>
                <a:srgbClr val="3C63AB"/>
              </a:buClr>
              <a:buSzPts val="1500"/>
              <a:buChar char="●"/>
            </a:pPr>
            <a:r>
              <a:rPr i="1" lang="es" sz="1500">
                <a:solidFill>
                  <a:srgbClr val="3C63AB"/>
                </a:solidFill>
              </a:rPr>
              <a:t>async </a:t>
            </a:r>
            <a:r>
              <a:rPr lang="es" sz="1500">
                <a:solidFill>
                  <a:srgbClr val="3C63AB"/>
                </a:solidFill>
              </a:rPr>
              <a:t>permite informar al compilador que la función es asíncrona, es decir que se ejecutará en paralelo con otras tareas.</a:t>
            </a:r>
            <a:endParaRPr sz="1500">
              <a:solidFill>
                <a:srgbClr val="3C63AB"/>
              </a:solidFill>
            </a:endParaRPr>
          </a:p>
          <a:p>
            <a:pPr indent="0" lvl="0" marL="457200" rtl="0" algn="just">
              <a:lnSpc>
                <a:spcPct val="90000"/>
              </a:lnSpc>
              <a:spcBef>
                <a:spcPts val="900"/>
              </a:spcBef>
              <a:spcAft>
                <a:spcPts val="0"/>
              </a:spcAft>
              <a:buNone/>
            </a:pPr>
            <a:r>
              <a:t/>
            </a:r>
            <a:endParaRPr sz="1500">
              <a:solidFill>
                <a:srgbClr val="3C63AB"/>
              </a:solidFill>
            </a:endParaRPr>
          </a:p>
          <a:p>
            <a:pPr indent="-323850" lvl="0" marL="457200" rtl="0" algn="just">
              <a:lnSpc>
                <a:spcPct val="90000"/>
              </a:lnSpc>
              <a:spcBef>
                <a:spcPts val="900"/>
              </a:spcBef>
              <a:spcAft>
                <a:spcPts val="0"/>
              </a:spcAft>
              <a:buClr>
                <a:srgbClr val="3C63AB"/>
              </a:buClr>
              <a:buSzPts val="1500"/>
              <a:buChar char="●"/>
            </a:pPr>
            <a:r>
              <a:rPr i="1" lang="es" sz="1500">
                <a:solidFill>
                  <a:srgbClr val="3C63AB"/>
                </a:solidFill>
              </a:rPr>
              <a:t>await </a:t>
            </a:r>
            <a:r>
              <a:rPr lang="es" sz="1500">
                <a:solidFill>
                  <a:srgbClr val="3C63AB"/>
                </a:solidFill>
              </a:rPr>
              <a:t>permite que la ejecución “espere” a que la ejecución de una función asíncrona finalice, para poder obtener su resultado y usarlo posteriormente.</a:t>
            </a:r>
            <a:endParaRPr sz="1500">
              <a:solidFill>
                <a:srgbClr val="3C63AB"/>
              </a:solidFill>
            </a:endParaRPr>
          </a:p>
          <a:p>
            <a:pPr indent="0" lvl="0" marL="0" rtl="0" algn="just">
              <a:lnSpc>
                <a:spcPct val="90000"/>
              </a:lnSpc>
              <a:spcBef>
                <a:spcPts val="900"/>
              </a:spcBef>
              <a:spcAft>
                <a:spcPts val="0"/>
              </a:spcAft>
              <a:buNone/>
            </a:pPr>
            <a:r>
              <a:t/>
            </a:r>
            <a:endParaRPr sz="1500">
              <a:solidFill>
                <a:srgbClr val="3C63AB"/>
              </a:solidFill>
            </a:endParaRPr>
          </a:p>
          <a:p>
            <a:pPr indent="0" lvl="0" marL="457200" rtl="0" algn="just">
              <a:lnSpc>
                <a:spcPct val="90000"/>
              </a:lnSpc>
              <a:spcBef>
                <a:spcPts val="900"/>
              </a:spcBef>
              <a:spcAft>
                <a:spcPts val="0"/>
              </a:spcAft>
              <a:buNone/>
            </a:pPr>
            <a:r>
              <a:t/>
            </a:r>
            <a:endParaRPr sz="1500">
              <a:solidFill>
                <a:srgbClr val="3C63AB"/>
              </a:solidFill>
            </a:endParaRPr>
          </a:p>
          <a:p>
            <a:pPr indent="0" lvl="0" marL="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700"/>
              <a:buFont typeface="Arial"/>
              <a:buNone/>
            </a:pPr>
            <a:r>
              <a:t/>
            </a:r>
            <a:endParaRPr sz="1700">
              <a:solidFill>
                <a:srgbClr val="375FA9"/>
              </a:solidFill>
            </a:endParaRPr>
          </a:p>
          <a:p>
            <a:pPr indent="0" lvl="0" marL="0" marR="0" rtl="0" algn="just">
              <a:lnSpc>
                <a:spcPct val="90000"/>
              </a:lnSpc>
              <a:spcBef>
                <a:spcPts val="900"/>
              </a:spcBef>
              <a:spcAft>
                <a:spcPts val="0"/>
              </a:spcAft>
              <a:buClr>
                <a:srgbClr val="000000"/>
              </a:buClr>
              <a:buSzPts val="1700"/>
              <a:buFont typeface="Arial"/>
              <a:buNone/>
            </a:pPr>
            <a:r>
              <a:t/>
            </a:r>
            <a:endParaRPr sz="1700">
              <a:solidFill>
                <a:srgbClr val="375FA9"/>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68" name="Shape 368"/>
        <p:cNvGrpSpPr/>
        <p:nvPr/>
      </p:nvGrpSpPr>
      <p:grpSpPr>
        <a:xfrm>
          <a:off x="0" y="0"/>
          <a:ext cx="0" cy="0"/>
          <a:chOff x="0" y="0"/>
          <a:chExt cx="0" cy="0"/>
        </a:xfrm>
      </p:grpSpPr>
      <p:sp>
        <p:nvSpPr>
          <p:cNvPr id="369" name="Google Shape;369;p15"/>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Async y await</a:t>
            </a:r>
            <a:endParaRPr b="1" i="0" sz="3000" u="none" cap="none" strike="noStrike">
              <a:solidFill>
                <a:srgbClr val="E83464"/>
              </a:solidFill>
            </a:endParaRPr>
          </a:p>
        </p:txBody>
      </p:sp>
      <p:sp>
        <p:nvSpPr>
          <p:cNvPr id="370" name="Google Shape;370;p15"/>
          <p:cNvSpPr txBox="1"/>
          <p:nvPr/>
        </p:nvSpPr>
        <p:spPr>
          <a:xfrm>
            <a:off x="1012650" y="1494600"/>
            <a:ext cx="70698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0" i="0" lang="es" sz="1500" u="none" cap="none" strike="noStrike">
                <a:solidFill>
                  <a:srgbClr val="375FA9"/>
                </a:solidFill>
                <a:latin typeface="Arial"/>
                <a:ea typeface="Arial"/>
                <a:cs typeface="Arial"/>
                <a:sym typeface="Arial"/>
              </a:rPr>
              <a:t>Entonces cómo logramos la sincronía en los datos. Que haga la petición al servidor, espere obtenga los datos y recién renderice la información. Para esto usamos el </a:t>
            </a:r>
            <a:r>
              <a:rPr b="1" i="0" lang="es" sz="1500" u="none" cap="none" strike="noStrike">
                <a:solidFill>
                  <a:srgbClr val="375FA9"/>
                </a:solidFill>
                <a:latin typeface="Arial"/>
                <a:ea typeface="Arial"/>
                <a:cs typeface="Arial"/>
                <a:sym typeface="Arial"/>
              </a:rPr>
              <a:t>async </a:t>
            </a:r>
            <a:r>
              <a:rPr b="0" i="0" lang="es" sz="1500" u="none" cap="none" strike="noStrike">
                <a:solidFill>
                  <a:srgbClr val="375FA9"/>
                </a:solidFill>
                <a:latin typeface="Arial"/>
                <a:ea typeface="Arial"/>
                <a:cs typeface="Arial"/>
                <a:sym typeface="Arial"/>
              </a:rPr>
              <a:t>y el </a:t>
            </a:r>
            <a:r>
              <a:rPr b="1" i="0" lang="es" sz="1500" u="none" cap="none" strike="noStrike">
                <a:solidFill>
                  <a:srgbClr val="375FA9"/>
                </a:solidFill>
                <a:latin typeface="Arial"/>
                <a:ea typeface="Arial"/>
                <a:cs typeface="Arial"/>
                <a:sym typeface="Arial"/>
              </a:rPr>
              <a:t>await</a:t>
            </a:r>
            <a:r>
              <a:rPr b="0" i="0" lang="es" sz="1500" u="none" cap="none" strike="noStrike">
                <a:solidFill>
                  <a:srgbClr val="375FA9"/>
                </a:solidFill>
                <a:latin typeface="Arial"/>
                <a:ea typeface="Arial"/>
                <a:cs typeface="Arial"/>
                <a:sym typeface="Arial"/>
              </a:rPr>
              <a:t>.</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500"/>
              <a:buFont typeface="Arial"/>
              <a:buNone/>
            </a:pPr>
            <a:r>
              <a:t/>
            </a:r>
            <a:endParaRPr b="0" i="0" sz="1500" u="none" cap="none" strike="noStrike">
              <a:solidFill>
                <a:srgbClr val="375FA9"/>
              </a:solidFill>
              <a:latin typeface="Courier New"/>
              <a:ea typeface="Courier New"/>
              <a:cs typeface="Courier New"/>
              <a:sym typeface="Courier New"/>
            </a:endParaRPr>
          </a:p>
          <a:p>
            <a:pPr indent="0" lvl="0" marL="0" marR="0" rtl="0" algn="just">
              <a:lnSpc>
                <a:spcPct val="90000"/>
              </a:lnSpc>
              <a:spcBef>
                <a:spcPts val="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700"/>
              <a:buFont typeface="Arial"/>
              <a:buNone/>
            </a:pPr>
            <a:r>
              <a:t/>
            </a:r>
            <a:endParaRPr b="0" i="0" sz="17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371" name="Google Shape;371;p15"/>
          <p:cNvPicPr preferRelativeResize="0"/>
          <p:nvPr/>
        </p:nvPicPr>
        <p:blipFill>
          <a:blip r:embed="rId4">
            <a:alphaModFix/>
          </a:blip>
          <a:stretch>
            <a:fillRect/>
          </a:stretch>
        </p:blipFill>
        <p:spPr>
          <a:xfrm>
            <a:off x="1447800" y="2199100"/>
            <a:ext cx="5886451" cy="196737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75" name="Shape 375"/>
        <p:cNvGrpSpPr/>
        <p:nvPr/>
      </p:nvGrpSpPr>
      <p:grpSpPr>
        <a:xfrm>
          <a:off x="0" y="0"/>
          <a:ext cx="0" cy="0"/>
          <a:chOff x="0" y="0"/>
          <a:chExt cx="0" cy="0"/>
        </a:xfrm>
      </p:grpSpPr>
      <p:sp>
        <p:nvSpPr>
          <p:cNvPr id="376" name="Google Shape;376;p16"/>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Future</a:t>
            </a:r>
            <a:endParaRPr b="1" i="0" sz="3000" u="none" cap="none" strike="noStrike">
              <a:solidFill>
                <a:srgbClr val="E83464"/>
              </a:solidFill>
            </a:endParaRPr>
          </a:p>
        </p:txBody>
      </p:sp>
      <p:sp>
        <p:nvSpPr>
          <p:cNvPr id="377" name="Google Shape;377;p16"/>
          <p:cNvSpPr txBox="1"/>
          <p:nvPr/>
        </p:nvSpPr>
        <p:spPr>
          <a:xfrm>
            <a:off x="1033150" y="1494600"/>
            <a:ext cx="6978300" cy="8118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900"/>
              </a:spcBef>
              <a:spcAft>
                <a:spcPts val="0"/>
              </a:spcAft>
              <a:buClr>
                <a:srgbClr val="000000"/>
              </a:buClr>
              <a:buSzPts val="1600"/>
              <a:buFont typeface="Arial"/>
              <a:buNone/>
            </a:pPr>
            <a:r>
              <a:rPr lang="es" sz="1500">
                <a:solidFill>
                  <a:srgbClr val="375FA9"/>
                </a:solidFill>
              </a:rPr>
              <a:t>Future se usa para representar un valor potencial, o error, que estará disponible en algún momento en el futuro.</a:t>
            </a:r>
            <a:endParaRPr sz="1500">
              <a:solidFill>
                <a:srgbClr val="375FA9"/>
              </a:solidFill>
            </a:endParaRPr>
          </a:p>
          <a:p>
            <a:pPr indent="0" lvl="0" marL="0" rtl="0" algn="just">
              <a:lnSpc>
                <a:spcPct val="90000"/>
              </a:lnSpc>
              <a:spcBef>
                <a:spcPts val="900"/>
              </a:spcBef>
              <a:spcAft>
                <a:spcPts val="0"/>
              </a:spcAft>
              <a:buClr>
                <a:srgbClr val="000000"/>
              </a:buClr>
              <a:buSzPts val="1600"/>
              <a:buFont typeface="Arial"/>
              <a:buNone/>
            </a:pPr>
            <a:r>
              <a:rPr lang="es" sz="1500">
                <a:solidFill>
                  <a:srgbClr val="375FA9"/>
                </a:solidFill>
              </a:rPr>
              <a:t>se puede manejar con async / await o con estructuras then</a:t>
            </a:r>
            <a:endParaRPr sz="1500">
              <a:solidFill>
                <a:srgbClr val="375FA9"/>
              </a:solidFill>
            </a:endParaRPr>
          </a:p>
          <a:p>
            <a:pPr indent="0" lvl="0" marL="0" marR="0" rtl="0" algn="just">
              <a:lnSpc>
                <a:spcPct val="90000"/>
              </a:lnSpc>
              <a:spcBef>
                <a:spcPts val="900"/>
              </a:spcBef>
              <a:spcAft>
                <a:spcPts val="0"/>
              </a:spcAft>
              <a:buClr>
                <a:srgbClr val="000000"/>
              </a:buClr>
              <a:buSzPts val="1600"/>
              <a:buFont typeface="Arial"/>
              <a:buNone/>
            </a:pPr>
            <a:r>
              <a:t/>
            </a:r>
            <a:endParaRPr sz="1600">
              <a:solidFill>
                <a:srgbClr val="375FA9"/>
              </a:solidFill>
            </a:endParaRPr>
          </a:p>
          <a:p>
            <a:pPr indent="0" lvl="0" marL="0" marR="0" rtl="0" algn="just">
              <a:lnSpc>
                <a:spcPct val="90000"/>
              </a:lnSpc>
              <a:spcBef>
                <a:spcPts val="900"/>
              </a:spcBef>
              <a:spcAft>
                <a:spcPts val="0"/>
              </a:spcAft>
              <a:buClr>
                <a:srgbClr val="000000"/>
              </a:buClr>
              <a:buSzPts val="1600"/>
              <a:buFont typeface="Arial"/>
              <a:buNone/>
            </a:pPr>
            <a:r>
              <a:t/>
            </a:r>
            <a:endParaRPr sz="1600">
              <a:solidFill>
                <a:srgbClr val="375FA9"/>
              </a:solidFil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378" name="Google Shape;378;p16"/>
          <p:cNvSpPr txBox="1"/>
          <p:nvPr/>
        </p:nvSpPr>
        <p:spPr>
          <a:xfrm>
            <a:off x="4947125" y="2405500"/>
            <a:ext cx="3137400" cy="204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rgbClr val="3C63AB"/>
                </a:solidFill>
              </a:rPr>
              <a:t>Aunque una función asíncrona puede realizar operaciones que consumen mucho tiempo, no espera a que se realicen esas operaciones.</a:t>
            </a:r>
            <a:endParaRPr sz="1100">
              <a:solidFill>
                <a:srgbClr val="3C63AB"/>
              </a:solidFill>
            </a:endParaRPr>
          </a:p>
          <a:p>
            <a:pPr indent="0" lvl="0" marL="0" rtl="0" algn="l">
              <a:spcBef>
                <a:spcPts val="0"/>
              </a:spcBef>
              <a:spcAft>
                <a:spcPts val="0"/>
              </a:spcAft>
              <a:buNone/>
            </a:pPr>
            <a:r>
              <a:t/>
            </a:r>
            <a:endParaRPr sz="1100">
              <a:solidFill>
                <a:srgbClr val="3C63AB"/>
              </a:solidFill>
            </a:endParaRPr>
          </a:p>
          <a:p>
            <a:pPr indent="0" lvl="0" marL="0" rtl="0" algn="l">
              <a:spcBef>
                <a:spcPts val="0"/>
              </a:spcBef>
              <a:spcAft>
                <a:spcPts val="0"/>
              </a:spcAft>
              <a:buNone/>
            </a:pPr>
            <a:r>
              <a:rPr lang="es" sz="1100">
                <a:solidFill>
                  <a:srgbClr val="3C63AB"/>
                </a:solidFill>
              </a:rPr>
              <a:t>En cambio, la función asíncrona se ejecuta solo hasta que encuentra su primera expresión de espera (detalles).</a:t>
            </a:r>
            <a:endParaRPr sz="1100">
              <a:solidFill>
                <a:srgbClr val="3C63AB"/>
              </a:solidFill>
            </a:endParaRPr>
          </a:p>
          <a:p>
            <a:pPr indent="0" lvl="0" marL="0" rtl="0" algn="l">
              <a:spcBef>
                <a:spcPts val="0"/>
              </a:spcBef>
              <a:spcAft>
                <a:spcPts val="0"/>
              </a:spcAft>
              <a:buNone/>
            </a:pPr>
            <a:r>
              <a:t/>
            </a:r>
            <a:endParaRPr sz="1100">
              <a:solidFill>
                <a:srgbClr val="3C63AB"/>
              </a:solidFill>
            </a:endParaRPr>
          </a:p>
          <a:p>
            <a:pPr indent="0" lvl="0" marL="0" rtl="0" algn="l">
              <a:spcBef>
                <a:spcPts val="0"/>
              </a:spcBef>
              <a:spcAft>
                <a:spcPts val="0"/>
              </a:spcAft>
              <a:buNone/>
            </a:pPr>
            <a:r>
              <a:rPr lang="es" sz="1100">
                <a:solidFill>
                  <a:srgbClr val="3C63AB"/>
                </a:solidFill>
              </a:rPr>
              <a:t>Luego devuelve un objeto Future, reanudando la ejecución solo después de que se complete la expresión de espera.</a:t>
            </a:r>
            <a:endParaRPr sz="1100">
              <a:solidFill>
                <a:srgbClr val="3C63AB"/>
              </a:solidFill>
            </a:endParaRPr>
          </a:p>
        </p:txBody>
      </p:sp>
      <p:pic>
        <p:nvPicPr>
          <p:cNvPr id="379" name="Google Shape;379;p16"/>
          <p:cNvPicPr preferRelativeResize="0"/>
          <p:nvPr/>
        </p:nvPicPr>
        <p:blipFill>
          <a:blip r:embed="rId4">
            <a:alphaModFix/>
          </a:blip>
          <a:stretch>
            <a:fillRect/>
          </a:stretch>
        </p:blipFill>
        <p:spPr>
          <a:xfrm>
            <a:off x="1091175" y="2355725"/>
            <a:ext cx="3137367" cy="1158113"/>
          </a:xfrm>
          <a:prstGeom prst="rect">
            <a:avLst/>
          </a:prstGeom>
          <a:noFill/>
          <a:ln>
            <a:noFill/>
          </a:ln>
        </p:spPr>
      </p:pic>
      <p:pic>
        <p:nvPicPr>
          <p:cNvPr id="380" name="Google Shape;380;p16"/>
          <p:cNvPicPr preferRelativeResize="0"/>
          <p:nvPr/>
        </p:nvPicPr>
        <p:blipFill>
          <a:blip r:embed="rId5">
            <a:alphaModFix/>
          </a:blip>
          <a:stretch>
            <a:fillRect/>
          </a:stretch>
        </p:blipFill>
        <p:spPr>
          <a:xfrm>
            <a:off x="1091175" y="3513850"/>
            <a:ext cx="3137375" cy="124142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84" name="Shape 384"/>
        <p:cNvGrpSpPr/>
        <p:nvPr/>
      </p:nvGrpSpPr>
      <p:grpSpPr>
        <a:xfrm>
          <a:off x="0" y="0"/>
          <a:ext cx="0" cy="0"/>
          <a:chOff x="0" y="0"/>
          <a:chExt cx="0" cy="0"/>
        </a:xfrm>
      </p:grpSpPr>
      <p:sp>
        <p:nvSpPr>
          <p:cNvPr id="385" name="Google Shape;385;p17"/>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Future</a:t>
            </a:r>
            <a:endParaRPr b="1" i="0" sz="3000" u="none" cap="none" strike="noStrike">
              <a:solidFill>
                <a:srgbClr val="E83464"/>
              </a:solidFill>
            </a:endParaRPr>
          </a:p>
        </p:txBody>
      </p:sp>
      <p:sp>
        <p:nvSpPr>
          <p:cNvPr id="386" name="Google Shape;386;p17"/>
          <p:cNvSpPr txBox="1"/>
          <p:nvPr/>
        </p:nvSpPr>
        <p:spPr>
          <a:xfrm>
            <a:off x="971900" y="1547100"/>
            <a:ext cx="7324800" cy="468000"/>
          </a:xfrm>
          <a:prstGeom prst="rect">
            <a:avLst/>
          </a:prstGeom>
          <a:noFill/>
          <a:ln>
            <a:noFill/>
          </a:ln>
        </p:spPr>
        <p:txBody>
          <a:bodyPr anchorCtr="0" anchor="t" bIns="34275" lIns="0" spcFirstLastPara="1" rIns="0" wrap="square" tIns="34275">
            <a:noAutofit/>
          </a:bodyPr>
          <a:lstStyle/>
          <a:p>
            <a:pPr indent="0" lvl="0" marL="0" rtl="0" algn="l">
              <a:lnSpc>
                <a:spcPct val="115000"/>
              </a:lnSpc>
              <a:spcBef>
                <a:spcPts val="0"/>
              </a:spcBef>
              <a:spcAft>
                <a:spcPts val="0"/>
              </a:spcAft>
              <a:buNone/>
            </a:pPr>
            <a:r>
              <a:rPr b="1" lang="es">
                <a:solidFill>
                  <a:srgbClr val="3D63AB"/>
                </a:solidFill>
                <a:latin typeface="Lato"/>
                <a:ea typeface="Lato"/>
                <a:cs typeface="Lato"/>
                <a:sym typeface="Lato"/>
              </a:rPr>
              <a:t>Ejemplo </a:t>
            </a:r>
            <a:endParaRPr b="1">
              <a:solidFill>
                <a:srgbClr val="3D63AB"/>
              </a:solidFill>
              <a:latin typeface="Lato"/>
              <a:ea typeface="Lato"/>
              <a:cs typeface="Lato"/>
              <a:sym typeface="Lato"/>
            </a:endParaRPr>
          </a:p>
          <a:p>
            <a:pPr indent="0" lvl="0" marL="0" rtl="0" algn="l">
              <a:lnSpc>
                <a:spcPct val="115000"/>
              </a:lnSpc>
              <a:spcBef>
                <a:spcPts val="1600"/>
              </a:spcBef>
              <a:spcAft>
                <a:spcPts val="1600"/>
              </a:spcAft>
              <a:buNone/>
            </a:pPr>
            <a:r>
              <a:t/>
            </a:r>
            <a:endParaRPr>
              <a:solidFill>
                <a:srgbClr val="F55E61"/>
              </a:solidFill>
              <a:latin typeface="Lato"/>
              <a:ea typeface="Lato"/>
              <a:cs typeface="Lato"/>
              <a:sym typeface="Lato"/>
            </a:endParaRPr>
          </a:p>
        </p:txBody>
      </p:sp>
      <p:pic>
        <p:nvPicPr>
          <p:cNvPr id="387" name="Google Shape;387;p17"/>
          <p:cNvPicPr preferRelativeResize="0"/>
          <p:nvPr/>
        </p:nvPicPr>
        <p:blipFill>
          <a:blip r:embed="rId4">
            <a:alphaModFix/>
          </a:blip>
          <a:stretch>
            <a:fillRect/>
          </a:stretch>
        </p:blipFill>
        <p:spPr>
          <a:xfrm>
            <a:off x="971900" y="1913449"/>
            <a:ext cx="6705601" cy="20090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91" name="Shape 391"/>
        <p:cNvGrpSpPr/>
        <p:nvPr/>
      </p:nvGrpSpPr>
      <p:grpSpPr>
        <a:xfrm>
          <a:off x="0" y="0"/>
          <a:ext cx="0" cy="0"/>
          <a:chOff x="0" y="0"/>
          <a:chExt cx="0" cy="0"/>
        </a:xfrm>
      </p:grpSpPr>
      <p:sp>
        <p:nvSpPr>
          <p:cNvPr id="392" name="Google Shape;392;ge937d6a7e4_0_13"/>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Future</a:t>
            </a:r>
            <a:endParaRPr b="1" i="0" sz="3000" u="none" cap="none" strike="noStrike">
              <a:solidFill>
                <a:srgbClr val="E83464"/>
              </a:solidFill>
            </a:endParaRPr>
          </a:p>
        </p:txBody>
      </p:sp>
      <p:sp>
        <p:nvSpPr>
          <p:cNvPr id="393" name="Google Shape;393;ge937d6a7e4_0_13"/>
          <p:cNvSpPr txBox="1"/>
          <p:nvPr/>
        </p:nvSpPr>
        <p:spPr>
          <a:xfrm>
            <a:off x="1007525" y="1567600"/>
            <a:ext cx="6997200" cy="529500"/>
          </a:xfrm>
          <a:prstGeom prst="rect">
            <a:avLst/>
          </a:prstGeom>
          <a:noFill/>
          <a:ln>
            <a:noFill/>
          </a:ln>
        </p:spPr>
        <p:txBody>
          <a:bodyPr anchorCtr="0" anchor="t" bIns="34275" lIns="0" spcFirstLastPara="1" rIns="0" wrap="square" tIns="34275">
            <a:noAutofit/>
          </a:bodyPr>
          <a:lstStyle/>
          <a:p>
            <a:pPr indent="0" lvl="0" marL="0" rtl="0" algn="l">
              <a:lnSpc>
                <a:spcPct val="115000"/>
              </a:lnSpc>
              <a:spcBef>
                <a:spcPts val="0"/>
              </a:spcBef>
              <a:spcAft>
                <a:spcPts val="0"/>
              </a:spcAft>
              <a:buNone/>
            </a:pPr>
            <a:r>
              <a:rPr b="1" lang="es">
                <a:solidFill>
                  <a:srgbClr val="3D63AB"/>
                </a:solidFill>
                <a:latin typeface="Lato"/>
                <a:ea typeface="Lato"/>
                <a:cs typeface="Lato"/>
                <a:sym typeface="Lato"/>
              </a:rPr>
              <a:t>Completado con error</a:t>
            </a:r>
            <a:endParaRPr b="1">
              <a:solidFill>
                <a:srgbClr val="3D63AB"/>
              </a:solidFill>
              <a:latin typeface="Lato"/>
              <a:ea typeface="Lato"/>
              <a:cs typeface="Lato"/>
              <a:sym typeface="Lato"/>
            </a:endParaRPr>
          </a:p>
          <a:p>
            <a:pPr indent="0" lvl="0" marL="0" rtl="0" algn="l">
              <a:lnSpc>
                <a:spcPct val="115000"/>
              </a:lnSpc>
              <a:spcBef>
                <a:spcPts val="1600"/>
              </a:spcBef>
              <a:spcAft>
                <a:spcPts val="1600"/>
              </a:spcAft>
              <a:buNone/>
            </a:pPr>
            <a:r>
              <a:t/>
            </a:r>
            <a:endParaRPr>
              <a:solidFill>
                <a:srgbClr val="F55E61"/>
              </a:solidFill>
              <a:latin typeface="Lato"/>
              <a:ea typeface="Lato"/>
              <a:cs typeface="Lato"/>
              <a:sym typeface="Lato"/>
            </a:endParaRPr>
          </a:p>
        </p:txBody>
      </p:sp>
      <p:pic>
        <p:nvPicPr>
          <p:cNvPr id="394" name="Google Shape;394;ge937d6a7e4_0_13"/>
          <p:cNvPicPr preferRelativeResize="0"/>
          <p:nvPr/>
        </p:nvPicPr>
        <p:blipFill>
          <a:blip r:embed="rId4">
            <a:alphaModFix/>
          </a:blip>
          <a:stretch>
            <a:fillRect/>
          </a:stretch>
        </p:blipFill>
        <p:spPr>
          <a:xfrm>
            <a:off x="1007525" y="1963750"/>
            <a:ext cx="6679149" cy="18685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98" name="Shape 398"/>
        <p:cNvGrpSpPr/>
        <p:nvPr/>
      </p:nvGrpSpPr>
      <p:grpSpPr>
        <a:xfrm>
          <a:off x="0" y="0"/>
          <a:ext cx="0" cy="0"/>
          <a:chOff x="0" y="0"/>
          <a:chExt cx="0" cy="0"/>
        </a:xfrm>
      </p:grpSpPr>
      <p:sp>
        <p:nvSpPr>
          <p:cNvPr id="399" name="Google Shape;399;ge937d6a7e4_0_20"/>
          <p:cNvSpPr txBox="1"/>
          <p:nvPr/>
        </p:nvSpPr>
        <p:spPr>
          <a:xfrm>
            <a:off x="934153" y="2936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Future</a:t>
            </a:r>
            <a:endParaRPr b="1" i="0" sz="3000" u="none" cap="none" strike="noStrike">
              <a:solidFill>
                <a:srgbClr val="E83464"/>
              </a:solidFill>
            </a:endParaRPr>
          </a:p>
        </p:txBody>
      </p:sp>
      <p:sp>
        <p:nvSpPr>
          <p:cNvPr id="400" name="Google Shape;400;ge937d6a7e4_0_20"/>
          <p:cNvSpPr txBox="1"/>
          <p:nvPr/>
        </p:nvSpPr>
        <p:spPr>
          <a:xfrm>
            <a:off x="1022900" y="1421575"/>
            <a:ext cx="7037100" cy="281100"/>
          </a:xfrm>
          <a:prstGeom prst="rect">
            <a:avLst/>
          </a:prstGeom>
          <a:noFill/>
          <a:ln>
            <a:noFill/>
          </a:ln>
        </p:spPr>
        <p:txBody>
          <a:bodyPr anchorCtr="0" anchor="t" bIns="34275" lIns="0" spcFirstLastPara="1" rIns="0" wrap="square" tIns="34275">
            <a:noAutofit/>
          </a:bodyPr>
          <a:lstStyle/>
          <a:p>
            <a:pPr indent="0" lvl="0" marL="0" rtl="0" algn="l">
              <a:lnSpc>
                <a:spcPct val="115000"/>
              </a:lnSpc>
              <a:spcBef>
                <a:spcPts val="0"/>
              </a:spcBef>
              <a:spcAft>
                <a:spcPts val="0"/>
              </a:spcAft>
              <a:buNone/>
            </a:pPr>
            <a:r>
              <a:rPr b="1" lang="es">
                <a:solidFill>
                  <a:srgbClr val="3D63AB"/>
                </a:solidFill>
                <a:latin typeface="Lato"/>
                <a:ea typeface="Lato"/>
                <a:cs typeface="Lato"/>
                <a:sym typeface="Lato"/>
              </a:rPr>
              <a:t>Catching</a:t>
            </a:r>
            <a:r>
              <a:rPr b="1" lang="es">
                <a:solidFill>
                  <a:srgbClr val="3D63AB"/>
                </a:solidFill>
                <a:latin typeface="Lato"/>
                <a:ea typeface="Lato"/>
                <a:cs typeface="Lato"/>
                <a:sym typeface="Lato"/>
              </a:rPr>
              <a:t> </a:t>
            </a:r>
            <a:r>
              <a:rPr b="1" lang="es">
                <a:solidFill>
                  <a:srgbClr val="3D63AB"/>
                </a:solidFill>
                <a:latin typeface="Lato"/>
                <a:ea typeface="Lato"/>
                <a:cs typeface="Lato"/>
                <a:sym typeface="Lato"/>
              </a:rPr>
              <a:t>error</a:t>
            </a:r>
            <a:endParaRPr b="1">
              <a:solidFill>
                <a:srgbClr val="3D63AB"/>
              </a:solidFill>
              <a:latin typeface="Lato"/>
              <a:ea typeface="Lato"/>
              <a:cs typeface="Lato"/>
              <a:sym typeface="Lato"/>
            </a:endParaRPr>
          </a:p>
          <a:p>
            <a:pPr indent="0" lvl="0" marL="0" rtl="0" algn="l">
              <a:lnSpc>
                <a:spcPct val="115000"/>
              </a:lnSpc>
              <a:spcBef>
                <a:spcPts val="1600"/>
              </a:spcBef>
              <a:spcAft>
                <a:spcPts val="1600"/>
              </a:spcAft>
              <a:buNone/>
            </a:pPr>
            <a:r>
              <a:t/>
            </a:r>
            <a:endParaRPr>
              <a:solidFill>
                <a:srgbClr val="F55E61"/>
              </a:solidFill>
              <a:latin typeface="Lato"/>
              <a:ea typeface="Lato"/>
              <a:cs typeface="Lato"/>
              <a:sym typeface="Lato"/>
            </a:endParaRPr>
          </a:p>
        </p:txBody>
      </p:sp>
      <p:pic>
        <p:nvPicPr>
          <p:cNvPr id="401" name="Google Shape;401;ge937d6a7e4_0_20"/>
          <p:cNvPicPr preferRelativeResize="0"/>
          <p:nvPr/>
        </p:nvPicPr>
        <p:blipFill>
          <a:blip r:embed="rId4">
            <a:alphaModFix/>
          </a:blip>
          <a:stretch>
            <a:fillRect/>
          </a:stretch>
        </p:blipFill>
        <p:spPr>
          <a:xfrm>
            <a:off x="2447925" y="1742450"/>
            <a:ext cx="3911880" cy="313602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05" name="Shape 405"/>
        <p:cNvGrpSpPr/>
        <p:nvPr/>
      </p:nvGrpSpPr>
      <p:grpSpPr>
        <a:xfrm>
          <a:off x="0" y="0"/>
          <a:ext cx="0" cy="0"/>
          <a:chOff x="0" y="0"/>
          <a:chExt cx="0" cy="0"/>
        </a:xfrm>
      </p:grpSpPr>
      <p:sp>
        <p:nvSpPr>
          <p:cNvPr id="406" name="Google Shape;406;ge937d6a7e4_0_27"/>
          <p:cNvSpPr txBox="1"/>
          <p:nvPr/>
        </p:nvSpPr>
        <p:spPr>
          <a:xfrm>
            <a:off x="934153" y="2936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Future</a:t>
            </a:r>
            <a:endParaRPr b="1" i="0" sz="3000" u="none" cap="none" strike="noStrike">
              <a:solidFill>
                <a:srgbClr val="E83464"/>
              </a:solidFill>
            </a:endParaRPr>
          </a:p>
        </p:txBody>
      </p:sp>
      <p:sp>
        <p:nvSpPr>
          <p:cNvPr id="407" name="Google Shape;407;ge937d6a7e4_0_27"/>
          <p:cNvSpPr txBox="1"/>
          <p:nvPr/>
        </p:nvSpPr>
        <p:spPr>
          <a:xfrm>
            <a:off x="735225" y="1421575"/>
            <a:ext cx="7324800" cy="2715000"/>
          </a:xfrm>
          <a:prstGeom prst="rect">
            <a:avLst/>
          </a:prstGeom>
          <a:noFill/>
          <a:ln>
            <a:noFill/>
          </a:ln>
        </p:spPr>
        <p:txBody>
          <a:bodyPr anchorCtr="0" anchor="t" bIns="34275" lIns="0" spcFirstLastPara="1" rIns="0" wrap="square" tIns="34275">
            <a:noAutofit/>
          </a:bodyPr>
          <a:lstStyle/>
          <a:p>
            <a:pPr indent="0" lvl="0" marL="0" rtl="0" algn="l">
              <a:lnSpc>
                <a:spcPct val="115000"/>
              </a:lnSpc>
              <a:spcBef>
                <a:spcPts val="0"/>
              </a:spcBef>
              <a:spcAft>
                <a:spcPts val="0"/>
              </a:spcAft>
              <a:buNone/>
            </a:pPr>
            <a:r>
              <a:rPr b="1" lang="es">
                <a:solidFill>
                  <a:srgbClr val="3D63AB"/>
                </a:solidFill>
                <a:latin typeface="Lato"/>
                <a:ea typeface="Lato"/>
                <a:cs typeface="Lato"/>
                <a:sym typeface="Lato"/>
              </a:rPr>
              <a:t>Usando </a:t>
            </a:r>
            <a:r>
              <a:rPr b="1" lang="es">
                <a:solidFill>
                  <a:srgbClr val="3D63AB"/>
                </a:solidFill>
                <a:latin typeface="Lato"/>
                <a:ea typeface="Lato"/>
                <a:cs typeface="Lato"/>
                <a:sym typeface="Lato"/>
              </a:rPr>
              <a:t>await</a:t>
            </a:r>
            <a:endParaRPr b="1">
              <a:solidFill>
                <a:srgbClr val="3D63AB"/>
              </a:solidFill>
              <a:latin typeface="Lato"/>
              <a:ea typeface="Lato"/>
              <a:cs typeface="Lato"/>
              <a:sym typeface="Lato"/>
            </a:endParaRPr>
          </a:p>
          <a:p>
            <a:pPr indent="0" lvl="0" marL="0" rtl="0" algn="l">
              <a:lnSpc>
                <a:spcPct val="115000"/>
              </a:lnSpc>
              <a:spcBef>
                <a:spcPts val="1600"/>
              </a:spcBef>
              <a:spcAft>
                <a:spcPts val="1600"/>
              </a:spcAft>
              <a:buNone/>
            </a:pPr>
            <a:r>
              <a:t/>
            </a:r>
            <a:endParaRPr>
              <a:solidFill>
                <a:srgbClr val="F55E61"/>
              </a:solidFill>
              <a:latin typeface="Lato"/>
              <a:ea typeface="Lato"/>
              <a:cs typeface="Lato"/>
              <a:sym typeface="Lato"/>
            </a:endParaRPr>
          </a:p>
        </p:txBody>
      </p:sp>
      <p:pic>
        <p:nvPicPr>
          <p:cNvPr id="408" name="Google Shape;408;ge937d6a7e4_0_27"/>
          <p:cNvPicPr preferRelativeResize="0"/>
          <p:nvPr/>
        </p:nvPicPr>
        <p:blipFill>
          <a:blip r:embed="rId4">
            <a:alphaModFix/>
          </a:blip>
          <a:stretch>
            <a:fillRect/>
          </a:stretch>
        </p:blipFill>
        <p:spPr>
          <a:xfrm>
            <a:off x="735225" y="1757125"/>
            <a:ext cx="6694273" cy="22079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12" name="Shape 412"/>
        <p:cNvGrpSpPr/>
        <p:nvPr/>
      </p:nvGrpSpPr>
      <p:grpSpPr>
        <a:xfrm>
          <a:off x="0" y="0"/>
          <a:ext cx="0" cy="0"/>
          <a:chOff x="0" y="0"/>
          <a:chExt cx="0" cy="0"/>
        </a:xfrm>
      </p:grpSpPr>
      <p:sp>
        <p:nvSpPr>
          <p:cNvPr id="413" name="Google Shape;413;p18"/>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Streams</a:t>
            </a:r>
            <a:endParaRPr b="1" i="0" sz="3000" u="none" cap="none" strike="noStrike">
              <a:solidFill>
                <a:srgbClr val="E83464"/>
              </a:solidFill>
            </a:endParaRPr>
          </a:p>
        </p:txBody>
      </p:sp>
      <p:sp>
        <p:nvSpPr>
          <p:cNvPr id="414" name="Google Shape;414;p18"/>
          <p:cNvSpPr txBox="1"/>
          <p:nvPr/>
        </p:nvSpPr>
        <p:spPr>
          <a:xfrm>
            <a:off x="1043375" y="1574025"/>
            <a:ext cx="6992700" cy="3057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Clr>
                <a:srgbClr val="000000"/>
              </a:buClr>
              <a:buSzPts val="1600"/>
              <a:buFont typeface="Arial"/>
              <a:buNone/>
            </a:pPr>
            <a:r>
              <a:rPr lang="es">
                <a:solidFill>
                  <a:srgbClr val="3C63AB"/>
                </a:solidFill>
              </a:rPr>
              <a:t>Un  Stream es una secuencia de eventos asincrónicos. Es como un Iterable asincrónico, donde, en lugar de obtener el siguiente evento cuando lo solicita, la transmisión le dice que hay un evento cuando está listo.</a:t>
            </a:r>
            <a:endParaRPr>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sz="1500">
              <a:solidFill>
                <a:srgbClr val="3C63AB"/>
              </a:solidFill>
            </a:endParaRPr>
          </a:p>
          <a:p>
            <a:pPr indent="-317500" lvl="0" marL="457200" marR="0" rtl="0" algn="just">
              <a:lnSpc>
                <a:spcPct val="90000"/>
              </a:lnSpc>
              <a:spcBef>
                <a:spcPts val="0"/>
              </a:spcBef>
              <a:spcAft>
                <a:spcPts val="0"/>
              </a:spcAft>
              <a:buClr>
                <a:srgbClr val="3C63AB"/>
              </a:buClr>
              <a:buSzPts val="1400"/>
              <a:buChar char="●"/>
            </a:pPr>
            <a:r>
              <a:rPr lang="es">
                <a:solidFill>
                  <a:srgbClr val="3C63AB"/>
                </a:solidFill>
              </a:rPr>
              <a:t>proporcionan una secuencia de datos asincrónica.que incluyen eventos generados por el usuario y datos leídos de archivos.</a:t>
            </a:r>
            <a:endParaRPr>
              <a:solidFill>
                <a:srgbClr val="3C63AB"/>
              </a:solidFill>
            </a:endParaRPr>
          </a:p>
          <a:p>
            <a:pPr indent="0" lvl="0" marL="457200" marR="0" rtl="0" algn="just">
              <a:lnSpc>
                <a:spcPct val="90000"/>
              </a:lnSpc>
              <a:spcBef>
                <a:spcPts val="0"/>
              </a:spcBef>
              <a:spcAft>
                <a:spcPts val="0"/>
              </a:spcAft>
              <a:buNone/>
            </a:pPr>
            <a:r>
              <a:t/>
            </a:r>
            <a:endParaRPr>
              <a:solidFill>
                <a:srgbClr val="3C63AB"/>
              </a:solidFill>
            </a:endParaRPr>
          </a:p>
          <a:p>
            <a:pPr indent="-317500" lvl="0" marL="457200" marR="0" rtl="0" algn="just">
              <a:lnSpc>
                <a:spcPct val="90000"/>
              </a:lnSpc>
              <a:spcBef>
                <a:spcPts val="0"/>
              </a:spcBef>
              <a:spcAft>
                <a:spcPts val="0"/>
              </a:spcAft>
              <a:buClr>
                <a:srgbClr val="3C63AB"/>
              </a:buClr>
              <a:buSzPts val="1400"/>
              <a:buChar char="●"/>
            </a:pPr>
            <a:r>
              <a:rPr lang="es">
                <a:solidFill>
                  <a:srgbClr val="3C63AB"/>
                </a:solidFill>
              </a:rPr>
              <a:t>Puede procesar un Stream utilizando </a:t>
            </a:r>
            <a:r>
              <a:rPr b="1" lang="es">
                <a:solidFill>
                  <a:srgbClr val="3C63AB"/>
                </a:solidFill>
              </a:rPr>
              <a:t>await for</a:t>
            </a:r>
            <a:r>
              <a:rPr lang="es">
                <a:solidFill>
                  <a:srgbClr val="3C63AB"/>
                </a:solidFill>
              </a:rPr>
              <a:t> o </a:t>
            </a:r>
            <a:r>
              <a:rPr b="1" lang="es">
                <a:solidFill>
                  <a:srgbClr val="3C63AB"/>
                </a:solidFill>
              </a:rPr>
              <a:t>listen()</a:t>
            </a:r>
            <a:r>
              <a:rPr lang="es">
                <a:solidFill>
                  <a:srgbClr val="3C63AB"/>
                </a:solidFill>
              </a:rPr>
              <a:t> desde la API de Stream.</a:t>
            </a:r>
            <a:endParaRPr>
              <a:solidFill>
                <a:srgbClr val="3C63AB"/>
              </a:solidFill>
            </a:endParaRPr>
          </a:p>
          <a:p>
            <a:pPr indent="0" lvl="0" marL="457200" marR="0" rtl="0" algn="just">
              <a:lnSpc>
                <a:spcPct val="90000"/>
              </a:lnSpc>
              <a:spcBef>
                <a:spcPts val="0"/>
              </a:spcBef>
              <a:spcAft>
                <a:spcPts val="0"/>
              </a:spcAft>
              <a:buNone/>
            </a:pPr>
            <a:r>
              <a:t/>
            </a:r>
            <a:endParaRPr>
              <a:solidFill>
                <a:srgbClr val="3C63AB"/>
              </a:solidFill>
            </a:endParaRPr>
          </a:p>
          <a:p>
            <a:pPr indent="-317500" lvl="0" marL="457200" marR="0" rtl="0" algn="just">
              <a:lnSpc>
                <a:spcPct val="90000"/>
              </a:lnSpc>
              <a:spcBef>
                <a:spcPts val="0"/>
              </a:spcBef>
              <a:spcAft>
                <a:spcPts val="0"/>
              </a:spcAft>
              <a:buClr>
                <a:srgbClr val="3C63AB"/>
              </a:buClr>
              <a:buSzPts val="1400"/>
              <a:buChar char="●"/>
            </a:pPr>
            <a:r>
              <a:rPr lang="es">
                <a:solidFill>
                  <a:srgbClr val="3C63AB"/>
                </a:solidFill>
              </a:rPr>
              <a:t>Los Streams proporcionan una forma de responder a los errores.</a:t>
            </a:r>
            <a:endParaRPr>
              <a:solidFill>
                <a:srgbClr val="3C63AB"/>
              </a:solidFill>
            </a:endParaRPr>
          </a:p>
          <a:p>
            <a:pPr indent="0" lvl="0" marL="457200" marR="0" rtl="0" algn="just">
              <a:lnSpc>
                <a:spcPct val="90000"/>
              </a:lnSpc>
              <a:spcBef>
                <a:spcPts val="0"/>
              </a:spcBef>
              <a:spcAft>
                <a:spcPts val="0"/>
              </a:spcAft>
              <a:buNone/>
            </a:pPr>
            <a:r>
              <a:t/>
            </a:r>
            <a:endParaRPr>
              <a:solidFill>
                <a:srgbClr val="3C63AB"/>
              </a:solidFill>
            </a:endParaRPr>
          </a:p>
          <a:p>
            <a:pPr indent="-317500" lvl="0" marL="457200" marR="0" rtl="0" algn="just">
              <a:lnSpc>
                <a:spcPct val="90000"/>
              </a:lnSpc>
              <a:spcBef>
                <a:spcPts val="0"/>
              </a:spcBef>
              <a:spcAft>
                <a:spcPts val="0"/>
              </a:spcAft>
              <a:buClr>
                <a:srgbClr val="3C63AB"/>
              </a:buClr>
              <a:buSzPts val="1400"/>
              <a:buChar char="●"/>
            </a:pPr>
            <a:r>
              <a:rPr lang="es">
                <a:solidFill>
                  <a:srgbClr val="3C63AB"/>
                </a:solidFill>
              </a:rPr>
              <a:t>Hay dos tipos de Streams: single subscription o broadcast.</a:t>
            </a:r>
            <a:endParaRPr>
              <a:solidFill>
                <a:srgbClr val="3C63AB"/>
              </a:solidFill>
            </a:endParaRPr>
          </a:p>
          <a:p>
            <a:pPr indent="0" lvl="0" marL="457200" marR="0" rtl="0" algn="just">
              <a:lnSpc>
                <a:spcPct val="90000"/>
              </a:lnSpc>
              <a:spcBef>
                <a:spcPts val="0"/>
              </a:spcBef>
              <a:spcAft>
                <a:spcPts val="0"/>
              </a:spcAft>
              <a:buNone/>
            </a:pPr>
            <a:r>
              <a:t/>
            </a:r>
            <a:endParaRPr sz="1500">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gfacdd01920_0_3"/>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4300">
                <a:solidFill>
                  <a:srgbClr val="E83464"/>
                </a:solidFill>
              </a:rPr>
              <a:t>DART</a:t>
            </a:r>
            <a:endParaRPr b="1" sz="4300">
              <a:solidFill>
                <a:srgbClr val="E83464"/>
              </a:solidFill>
            </a:endParaRPr>
          </a:p>
          <a:p>
            <a:pPr indent="0" lvl="0" marL="0" rtl="0" algn="ctr">
              <a:lnSpc>
                <a:spcPct val="85000"/>
              </a:lnSpc>
              <a:spcBef>
                <a:spcPts val="0"/>
              </a:spcBef>
              <a:spcAft>
                <a:spcPts val="0"/>
              </a:spcAft>
              <a:buSzPts val="3800"/>
              <a:buNone/>
            </a:pPr>
            <a:r>
              <a:t/>
            </a:r>
            <a:endParaRPr b="1" sz="4300">
              <a:solidFill>
                <a:srgbClr val="E83464"/>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18" name="Shape 418"/>
        <p:cNvGrpSpPr/>
        <p:nvPr/>
      </p:nvGrpSpPr>
      <p:grpSpPr>
        <a:xfrm>
          <a:off x="0" y="0"/>
          <a:ext cx="0" cy="0"/>
          <a:chOff x="0" y="0"/>
          <a:chExt cx="0" cy="0"/>
        </a:xfrm>
      </p:grpSpPr>
      <p:sp>
        <p:nvSpPr>
          <p:cNvPr id="419" name="Google Shape;419;p19"/>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Streams</a:t>
            </a:r>
            <a:endParaRPr b="1" i="0" sz="3000" u="none" cap="none" strike="noStrike">
              <a:solidFill>
                <a:srgbClr val="E83464"/>
              </a:solidFill>
            </a:endParaRPr>
          </a:p>
        </p:txBody>
      </p:sp>
      <p:sp>
        <p:nvSpPr>
          <p:cNvPr id="420" name="Google Shape;420;p19"/>
          <p:cNvSpPr txBox="1"/>
          <p:nvPr/>
        </p:nvSpPr>
        <p:spPr>
          <a:xfrm>
            <a:off x="4843750" y="1657900"/>
            <a:ext cx="3218100" cy="3057000"/>
          </a:xfrm>
          <a:prstGeom prst="rect">
            <a:avLst/>
          </a:prstGeom>
          <a:noFill/>
          <a:ln>
            <a:noFill/>
          </a:ln>
        </p:spPr>
        <p:txBody>
          <a:bodyPr anchorCtr="0" anchor="t" bIns="34275" lIns="0" spcFirstLastPara="1" rIns="0" wrap="square" tIns="34275">
            <a:noAutofit/>
          </a:bodyPr>
          <a:lstStyle/>
          <a:p>
            <a:pPr indent="-323850" lvl="0" marL="457200" marR="0" rtl="0" algn="l">
              <a:lnSpc>
                <a:spcPct val="90000"/>
              </a:lnSpc>
              <a:spcBef>
                <a:spcPts val="0"/>
              </a:spcBef>
              <a:spcAft>
                <a:spcPts val="0"/>
              </a:spcAft>
              <a:buClr>
                <a:srgbClr val="3C63AB"/>
              </a:buClr>
              <a:buSzPts val="1500"/>
              <a:buChar char="●"/>
            </a:pPr>
            <a:r>
              <a:rPr lang="es" sz="1500">
                <a:solidFill>
                  <a:srgbClr val="3C63AB"/>
                </a:solidFill>
              </a:rPr>
              <a:t>La función countStream() retorna un streams de enteros</a:t>
            </a:r>
            <a:endParaRPr sz="1500">
              <a:solidFill>
                <a:srgbClr val="3C63AB"/>
              </a:solidFill>
            </a:endParaRPr>
          </a:p>
          <a:p>
            <a:pPr indent="0" lvl="0" marL="0" marR="0" rtl="0" algn="l">
              <a:lnSpc>
                <a:spcPct val="90000"/>
              </a:lnSpc>
              <a:spcBef>
                <a:spcPts val="0"/>
              </a:spcBef>
              <a:spcAft>
                <a:spcPts val="0"/>
              </a:spcAft>
              <a:buNone/>
            </a:pPr>
            <a:r>
              <a:t/>
            </a:r>
            <a:endParaRPr sz="1500">
              <a:solidFill>
                <a:srgbClr val="3C63AB"/>
              </a:solidFill>
            </a:endParaRPr>
          </a:p>
          <a:p>
            <a:pPr indent="0" lvl="0" marL="0" marR="0" rtl="0" algn="l">
              <a:lnSpc>
                <a:spcPct val="90000"/>
              </a:lnSpc>
              <a:spcBef>
                <a:spcPts val="0"/>
              </a:spcBef>
              <a:spcAft>
                <a:spcPts val="0"/>
              </a:spcAft>
              <a:buNone/>
            </a:pPr>
            <a:r>
              <a:t/>
            </a:r>
            <a:endParaRPr sz="1500">
              <a:solidFill>
                <a:srgbClr val="3C63AB"/>
              </a:solidFill>
            </a:endParaRPr>
          </a:p>
          <a:p>
            <a:pPr indent="0" lvl="0" marL="0" marR="0" rtl="0" algn="l">
              <a:lnSpc>
                <a:spcPct val="90000"/>
              </a:lnSpc>
              <a:spcBef>
                <a:spcPts val="0"/>
              </a:spcBef>
              <a:spcAft>
                <a:spcPts val="0"/>
              </a:spcAft>
              <a:buNone/>
            </a:pPr>
            <a:r>
              <a:t/>
            </a:r>
            <a:endParaRPr sz="1500">
              <a:solidFill>
                <a:srgbClr val="3C63AB"/>
              </a:solidFill>
            </a:endParaRPr>
          </a:p>
          <a:p>
            <a:pPr indent="-323850" lvl="0" marL="457200" marR="0" rtl="0" algn="l">
              <a:lnSpc>
                <a:spcPct val="90000"/>
              </a:lnSpc>
              <a:spcBef>
                <a:spcPts val="0"/>
              </a:spcBef>
              <a:spcAft>
                <a:spcPts val="0"/>
              </a:spcAft>
              <a:buClr>
                <a:srgbClr val="3C63AB"/>
              </a:buClr>
              <a:buSzPts val="1500"/>
              <a:buChar char="●"/>
            </a:pPr>
            <a:r>
              <a:rPr b="1" lang="es" sz="1500">
                <a:solidFill>
                  <a:srgbClr val="3C63AB"/>
                </a:solidFill>
              </a:rPr>
              <a:t>yield </a:t>
            </a:r>
            <a:r>
              <a:rPr lang="es" sz="1500">
                <a:solidFill>
                  <a:srgbClr val="3C63AB"/>
                </a:solidFill>
              </a:rPr>
              <a:t>agrega un valor al flujo de salida de la función asincrónica * circundante. Es como return, pero no termina la función.</a:t>
            </a:r>
            <a:endParaRPr sz="1500">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sz="1500">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sz="1500">
              <a:solidFill>
                <a:srgbClr val="3C63AB"/>
              </a:solidFill>
            </a:endParaRPr>
          </a:p>
        </p:txBody>
      </p:sp>
      <p:pic>
        <p:nvPicPr>
          <p:cNvPr id="421" name="Google Shape;421;p19"/>
          <p:cNvPicPr preferRelativeResize="0"/>
          <p:nvPr/>
        </p:nvPicPr>
        <p:blipFill>
          <a:blip r:embed="rId4">
            <a:alphaModFix/>
          </a:blip>
          <a:stretch>
            <a:fillRect/>
          </a:stretch>
        </p:blipFill>
        <p:spPr>
          <a:xfrm>
            <a:off x="857250" y="1437450"/>
            <a:ext cx="3609974" cy="349789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25" name="Shape 425"/>
        <p:cNvGrpSpPr/>
        <p:nvPr/>
      </p:nvGrpSpPr>
      <p:grpSpPr>
        <a:xfrm>
          <a:off x="0" y="0"/>
          <a:ext cx="0" cy="0"/>
          <a:chOff x="0" y="0"/>
          <a:chExt cx="0" cy="0"/>
        </a:xfrm>
      </p:grpSpPr>
      <p:sp>
        <p:nvSpPr>
          <p:cNvPr id="426" name="Google Shape;426;gfacdd01920_0_160"/>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4300">
                <a:solidFill>
                  <a:srgbClr val="E83464"/>
                </a:solidFill>
              </a:rPr>
              <a:t>Patrones de Diseño</a:t>
            </a:r>
            <a:endParaRPr b="1" sz="4300">
              <a:solidFill>
                <a:srgbClr val="E83464"/>
              </a:solidFill>
            </a:endParaRPr>
          </a:p>
          <a:p>
            <a:pPr indent="0" lvl="0" marL="0" rtl="0" algn="ctr">
              <a:lnSpc>
                <a:spcPct val="85000"/>
              </a:lnSpc>
              <a:spcBef>
                <a:spcPts val="0"/>
              </a:spcBef>
              <a:spcAft>
                <a:spcPts val="0"/>
              </a:spcAft>
              <a:buSzPts val="3800"/>
              <a:buNone/>
            </a:pPr>
            <a:r>
              <a:t/>
            </a:r>
            <a:endParaRPr b="1" sz="4300">
              <a:solidFill>
                <a:srgbClr val="E83464"/>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30" name="Shape 430"/>
        <p:cNvGrpSpPr/>
        <p:nvPr/>
      </p:nvGrpSpPr>
      <p:grpSpPr>
        <a:xfrm>
          <a:off x="0" y="0"/>
          <a:ext cx="0" cy="0"/>
          <a:chOff x="0" y="0"/>
          <a:chExt cx="0" cy="0"/>
        </a:xfrm>
      </p:grpSpPr>
      <p:sp>
        <p:nvSpPr>
          <p:cNvPr id="431" name="Google Shape;431;p22"/>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Observer</a:t>
            </a:r>
            <a:endParaRPr b="1" i="0" sz="3000" u="none" cap="none" strike="noStrike">
              <a:solidFill>
                <a:srgbClr val="E83464"/>
              </a:solidFill>
            </a:endParaRPr>
          </a:p>
        </p:txBody>
      </p:sp>
      <p:sp>
        <p:nvSpPr>
          <p:cNvPr id="432" name="Google Shape;432;p22"/>
          <p:cNvSpPr txBox="1"/>
          <p:nvPr/>
        </p:nvSpPr>
        <p:spPr>
          <a:xfrm>
            <a:off x="1033150" y="1668125"/>
            <a:ext cx="69657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Clr>
                <a:srgbClr val="000000"/>
              </a:buClr>
              <a:buSzPts val="1600"/>
              <a:buFont typeface="Arial"/>
              <a:buNone/>
            </a:pPr>
            <a:r>
              <a:rPr b="0" i="0" lang="es" sz="1600" u="none" cap="none" strike="noStrike">
                <a:solidFill>
                  <a:srgbClr val="3C63AB"/>
                </a:solidFill>
                <a:latin typeface="Arial"/>
                <a:ea typeface="Arial"/>
                <a:cs typeface="Arial"/>
                <a:sym typeface="Arial"/>
              </a:rPr>
              <a:t>El patrón de diseño Observer,</a:t>
            </a:r>
            <a:r>
              <a:rPr lang="es" sz="1600">
                <a:solidFill>
                  <a:srgbClr val="3C63AB"/>
                </a:solidFill>
              </a:rPr>
              <a:t> </a:t>
            </a:r>
            <a:r>
              <a:rPr b="0" i="0" lang="es" sz="1600" u="none" cap="none" strike="noStrike">
                <a:solidFill>
                  <a:srgbClr val="3C63AB"/>
                </a:solidFill>
                <a:latin typeface="Arial"/>
                <a:ea typeface="Arial"/>
                <a:cs typeface="Arial"/>
                <a:sym typeface="Arial"/>
              </a:rPr>
              <a:t>es uno de los patrones de diseño de software más populares</a:t>
            </a:r>
            <a:r>
              <a:rPr lang="es" sz="1600">
                <a:solidFill>
                  <a:srgbClr val="3C63AB"/>
                </a:solidFill>
              </a:rPr>
              <a:t>, </a:t>
            </a:r>
            <a:r>
              <a:rPr b="0" i="0" lang="es" sz="1600" u="none" cap="none" strike="noStrike">
                <a:solidFill>
                  <a:srgbClr val="3C63AB"/>
                </a:solidFill>
                <a:latin typeface="Arial"/>
                <a:ea typeface="Arial"/>
                <a:cs typeface="Arial"/>
                <a:sym typeface="Arial"/>
              </a:rPr>
              <a:t>ofrece la posibilidad de definir una dependencia uno a uno entre dos o más objetos para transmitir todos los cambios de un objeto concreto de la forma más sencilla y rápida posible.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rPr b="0" i="0" lang="es" sz="1600" u="none" cap="none" strike="noStrike">
                <a:solidFill>
                  <a:srgbClr val="3C63AB"/>
                </a:solidFill>
                <a:latin typeface="Arial"/>
                <a:ea typeface="Arial"/>
                <a:cs typeface="Arial"/>
                <a:sym typeface="Arial"/>
              </a:rPr>
              <a:t>Para conseguirlo, puede registrarse en un objeto (observado) cualquier otro objeto, que funcionará como observador. El primer objeto, también llamado sujeto, informa a los observadores registrados cada vez que es modificado.</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36" name="Shape 436"/>
        <p:cNvGrpSpPr/>
        <p:nvPr/>
      </p:nvGrpSpPr>
      <p:grpSpPr>
        <a:xfrm>
          <a:off x="0" y="0"/>
          <a:ext cx="0" cy="0"/>
          <a:chOff x="0" y="0"/>
          <a:chExt cx="0" cy="0"/>
        </a:xfrm>
      </p:grpSpPr>
      <p:sp>
        <p:nvSpPr>
          <p:cNvPr id="437" name="Google Shape;437;p24"/>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Observer</a:t>
            </a:r>
            <a:endParaRPr b="1" i="0" sz="3000" u="none" cap="none" strike="noStrike">
              <a:solidFill>
                <a:srgbClr val="E83464"/>
              </a:solidFill>
            </a:endParaRPr>
          </a:p>
        </p:txBody>
      </p:sp>
      <p:sp>
        <p:nvSpPr>
          <p:cNvPr id="438" name="Google Shape;438;p24"/>
          <p:cNvSpPr txBox="1"/>
          <p:nvPr/>
        </p:nvSpPr>
        <p:spPr>
          <a:xfrm>
            <a:off x="1069000" y="1668125"/>
            <a:ext cx="69300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Clr>
                <a:srgbClr val="000000"/>
              </a:buClr>
              <a:buSzPts val="1600"/>
              <a:buFont typeface="Arial"/>
              <a:buNone/>
            </a:pPr>
            <a:r>
              <a:rPr b="0" i="0" lang="es" sz="1600" u="none" cap="none" strike="noStrike">
                <a:solidFill>
                  <a:srgbClr val="3C63AB"/>
                </a:solidFill>
                <a:latin typeface="Arial"/>
                <a:ea typeface="Arial"/>
                <a:cs typeface="Arial"/>
                <a:sym typeface="Arial"/>
              </a:rPr>
              <a:t>En el patrón de observador tenemos dos componentes importantes</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Asunto</a:t>
            </a:r>
            <a:r>
              <a:rPr lang="es" sz="1600">
                <a:solidFill>
                  <a:srgbClr val="3C63AB"/>
                </a:solidFill>
              </a:rPr>
              <a:t>:</a:t>
            </a:r>
            <a:r>
              <a:rPr b="0" i="0" lang="es" sz="1600" u="none" cap="none" strike="noStrike">
                <a:solidFill>
                  <a:srgbClr val="3C63AB"/>
                </a:solidFill>
                <a:latin typeface="Arial"/>
                <a:ea typeface="Arial"/>
                <a:cs typeface="Arial"/>
                <a:sym typeface="Arial"/>
              </a:rPr>
              <a:t> Es el objeto cuyo estado quiere vigilarse a largo plazo, yema de interés (en nuestro, por ejemplo, es el objeto itemList subyacente)</a:t>
            </a:r>
            <a:endParaRPr b="0" i="0" sz="1600" u="none" cap="none" strike="noStrike">
              <a:solidFill>
                <a:srgbClr val="3C63AB"/>
              </a:solidFill>
              <a:latin typeface="Arial"/>
              <a:ea typeface="Arial"/>
              <a:cs typeface="Arial"/>
              <a:sym typeface="Arial"/>
            </a:endParaRPr>
          </a:p>
          <a:p>
            <a:pPr indent="0" lvl="0" marL="45720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0" lvl="0" marL="45720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 Observadores</a:t>
            </a:r>
            <a:r>
              <a:rPr lang="es" sz="1600">
                <a:solidFill>
                  <a:srgbClr val="3C63AB"/>
                </a:solidFill>
              </a:rPr>
              <a:t>: </a:t>
            </a:r>
            <a:r>
              <a:rPr b="0" i="0" lang="es" sz="1600" u="none" cap="none" strike="noStrike">
                <a:solidFill>
                  <a:srgbClr val="3C63AB"/>
                </a:solidFill>
                <a:latin typeface="Arial"/>
                <a:ea typeface="Arial"/>
                <a:cs typeface="Arial"/>
                <a:sym typeface="Arial"/>
              </a:rPr>
              <a:t>Todo objeto que esté interesado en el tema cambia y se suscribe al tema y han de ser informados de cualquier cambio en el asunto.. En nuestra solución, los observadores implementan la siguiente interfaz StateListener.</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42" name="Shape 442"/>
        <p:cNvGrpSpPr/>
        <p:nvPr/>
      </p:nvGrpSpPr>
      <p:grpSpPr>
        <a:xfrm>
          <a:off x="0" y="0"/>
          <a:ext cx="0" cy="0"/>
          <a:chOff x="0" y="0"/>
          <a:chExt cx="0" cy="0"/>
        </a:xfrm>
      </p:grpSpPr>
      <p:sp>
        <p:nvSpPr>
          <p:cNvPr id="443" name="Google Shape;443;p23"/>
          <p:cNvSpPr txBox="1"/>
          <p:nvPr/>
        </p:nvSpPr>
        <p:spPr>
          <a:xfrm>
            <a:off x="1166453" y="29367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Observer</a:t>
            </a:r>
            <a:endParaRPr b="1" i="0" sz="3000" u="none" cap="none" strike="noStrike">
              <a:solidFill>
                <a:srgbClr val="E83464"/>
              </a:solidFill>
            </a:endParaRPr>
          </a:p>
        </p:txBody>
      </p:sp>
      <p:pic>
        <p:nvPicPr>
          <p:cNvPr id="444" name="Google Shape;444;p23"/>
          <p:cNvPicPr preferRelativeResize="0"/>
          <p:nvPr/>
        </p:nvPicPr>
        <p:blipFill rotWithShape="1">
          <a:blip r:embed="rId4">
            <a:alphaModFix/>
          </a:blip>
          <a:srcRect b="5510" l="0" r="0" t="10870"/>
          <a:stretch/>
        </p:blipFill>
        <p:spPr>
          <a:xfrm>
            <a:off x="563800" y="1434875"/>
            <a:ext cx="5242775" cy="3227750"/>
          </a:xfrm>
          <a:prstGeom prst="rect">
            <a:avLst/>
          </a:prstGeom>
          <a:noFill/>
          <a:ln>
            <a:noFill/>
          </a:ln>
        </p:spPr>
      </p:pic>
      <p:sp>
        <p:nvSpPr>
          <p:cNvPr id="445" name="Google Shape;445;p23"/>
          <p:cNvSpPr txBox="1"/>
          <p:nvPr/>
        </p:nvSpPr>
        <p:spPr>
          <a:xfrm>
            <a:off x="1817850" y="4576350"/>
            <a:ext cx="101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rgbClr val="3D63AB"/>
                </a:solidFill>
              </a:rPr>
              <a:t>Observador</a:t>
            </a:r>
            <a:endParaRPr sz="1200">
              <a:solidFill>
                <a:srgbClr val="3D63AB"/>
              </a:solidFill>
            </a:endParaRPr>
          </a:p>
        </p:txBody>
      </p:sp>
      <p:sp>
        <p:nvSpPr>
          <p:cNvPr id="446" name="Google Shape;446;p23"/>
          <p:cNvSpPr txBox="1"/>
          <p:nvPr/>
        </p:nvSpPr>
        <p:spPr>
          <a:xfrm>
            <a:off x="4220100" y="3494300"/>
            <a:ext cx="101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rgbClr val="3D63AB"/>
                </a:solidFill>
              </a:rPr>
              <a:t>Asunto</a:t>
            </a:r>
            <a:endParaRPr sz="1200">
              <a:solidFill>
                <a:srgbClr val="3D63AB"/>
              </a:solidFill>
            </a:endParaRPr>
          </a:p>
        </p:txBody>
      </p:sp>
      <p:sp>
        <p:nvSpPr>
          <p:cNvPr id="447" name="Google Shape;447;p23"/>
          <p:cNvSpPr txBox="1"/>
          <p:nvPr/>
        </p:nvSpPr>
        <p:spPr>
          <a:xfrm>
            <a:off x="5700400" y="1788750"/>
            <a:ext cx="25419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rgbClr val="3D63AB"/>
                </a:solidFill>
              </a:rPr>
              <a:t>La pantalla de lista es el observador que se suscribe a la pantalla de agregar nuevo elemento.</a:t>
            </a:r>
            <a:endParaRPr sz="1300">
              <a:solidFill>
                <a:srgbClr val="3D63AB"/>
              </a:solidFill>
            </a:endParaRPr>
          </a:p>
          <a:p>
            <a:pPr indent="0" lvl="0" marL="0" rtl="0" algn="l">
              <a:spcBef>
                <a:spcPts val="0"/>
              </a:spcBef>
              <a:spcAft>
                <a:spcPts val="0"/>
              </a:spcAft>
              <a:buNone/>
            </a:pPr>
            <a:r>
              <a:t/>
            </a:r>
            <a:endParaRPr sz="1300">
              <a:solidFill>
                <a:srgbClr val="3D63AB"/>
              </a:solidFill>
            </a:endParaRPr>
          </a:p>
          <a:p>
            <a:pPr indent="0" lvl="0" marL="0" rtl="0" algn="l">
              <a:spcBef>
                <a:spcPts val="0"/>
              </a:spcBef>
              <a:spcAft>
                <a:spcPts val="0"/>
              </a:spcAft>
              <a:buNone/>
            </a:pPr>
            <a:r>
              <a:t/>
            </a:r>
            <a:endParaRPr sz="1300">
              <a:solidFill>
                <a:srgbClr val="3D63AB"/>
              </a:solidFill>
            </a:endParaRPr>
          </a:p>
          <a:p>
            <a:pPr indent="0" lvl="0" marL="0" rtl="0" algn="l">
              <a:spcBef>
                <a:spcPts val="0"/>
              </a:spcBef>
              <a:spcAft>
                <a:spcPts val="0"/>
              </a:spcAft>
              <a:buNone/>
            </a:pPr>
            <a:r>
              <a:rPr lang="es" sz="1300">
                <a:solidFill>
                  <a:srgbClr val="3D63AB"/>
                </a:solidFill>
              </a:rPr>
              <a:t>De modo que cuando el estado de un objeto cambia, se les notifica el cambio a todos los que dependen de él.</a:t>
            </a:r>
            <a:endParaRPr sz="1300">
              <a:solidFill>
                <a:srgbClr val="3D63AB"/>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51" name="Shape 451"/>
        <p:cNvGrpSpPr/>
        <p:nvPr/>
      </p:nvGrpSpPr>
      <p:grpSpPr>
        <a:xfrm>
          <a:off x="0" y="0"/>
          <a:ext cx="0" cy="0"/>
          <a:chOff x="0" y="0"/>
          <a:chExt cx="0" cy="0"/>
        </a:xfrm>
      </p:grpSpPr>
      <p:sp>
        <p:nvSpPr>
          <p:cNvPr id="452" name="Google Shape;452;p26"/>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Singleton</a:t>
            </a:r>
            <a:endParaRPr b="1" i="0" sz="3000" u="none" cap="none" strike="noStrike">
              <a:solidFill>
                <a:srgbClr val="E83464"/>
              </a:solidFill>
            </a:endParaRPr>
          </a:p>
        </p:txBody>
      </p:sp>
      <p:sp>
        <p:nvSpPr>
          <p:cNvPr id="453" name="Google Shape;453;p26"/>
          <p:cNvSpPr txBox="1"/>
          <p:nvPr/>
        </p:nvSpPr>
        <p:spPr>
          <a:xfrm>
            <a:off x="634300" y="1820775"/>
            <a:ext cx="7324800" cy="2715000"/>
          </a:xfrm>
          <a:prstGeom prst="rect">
            <a:avLst/>
          </a:prstGeom>
          <a:noFill/>
          <a:ln>
            <a:noFill/>
          </a:ln>
        </p:spPr>
        <p:txBody>
          <a:bodyPr anchorCtr="0" anchor="t" bIns="34275" lIns="0" spcFirstLastPara="1" rIns="0" wrap="square" tIns="34275">
            <a:noAutofit/>
          </a:bodyPr>
          <a:lstStyle/>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Singleton es un patrón de diseño de creación que garantiza que una clase tenga solo una instancia y también proporciona un punto global de acceso a ella.</a:t>
            </a:r>
            <a:endParaRPr b="0" i="0" sz="1600" u="none" cap="none" strike="noStrike">
              <a:solidFill>
                <a:srgbClr val="3C63AB"/>
              </a:solidFill>
              <a:latin typeface="Arial"/>
              <a:ea typeface="Arial"/>
              <a:cs typeface="Arial"/>
              <a:sym typeface="Arial"/>
            </a:endParaRPr>
          </a:p>
          <a:p>
            <a:pPr indent="0" lvl="0" marL="457200" marR="0" rtl="0" algn="just">
              <a:lnSpc>
                <a:spcPct val="90000"/>
              </a:lnSpc>
              <a:spcBef>
                <a:spcPts val="0"/>
              </a:spcBef>
              <a:spcAft>
                <a:spcPts val="0"/>
              </a:spcAft>
              <a:buNone/>
            </a:pPr>
            <a:r>
              <a:t/>
            </a:r>
            <a:endParaRPr sz="1600">
              <a:solidFill>
                <a:srgbClr val="3C63AB"/>
              </a:solidFill>
            </a:endParaRPr>
          </a:p>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La idea principal de este patrón es hacer que una clase sea responsable de realizar un seguimiento de su única instancia.</a:t>
            </a:r>
            <a:endParaRPr b="0" i="0" sz="1600" u="none" cap="none" strike="noStrike">
              <a:solidFill>
                <a:srgbClr val="3C63AB"/>
              </a:solidFill>
              <a:latin typeface="Arial"/>
              <a:ea typeface="Arial"/>
              <a:cs typeface="Arial"/>
              <a:sym typeface="Arial"/>
            </a:endParaRPr>
          </a:p>
          <a:p>
            <a:pPr indent="0" lvl="0" marL="457200" marR="0" rtl="0" algn="just">
              <a:lnSpc>
                <a:spcPct val="90000"/>
              </a:lnSpc>
              <a:spcBef>
                <a:spcPts val="0"/>
              </a:spcBef>
              <a:spcAft>
                <a:spcPts val="0"/>
              </a:spcAft>
              <a:buNone/>
            </a:pPr>
            <a:r>
              <a:t/>
            </a:r>
            <a:endParaRPr sz="1600">
              <a:solidFill>
                <a:srgbClr val="3C63AB"/>
              </a:solidFill>
            </a:endParaRPr>
          </a:p>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Singleton se considera uno de los patrones de diseño más simples, pero también es fácil equivocarse si no se tiene cuidado.</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57" name="Shape 457"/>
        <p:cNvGrpSpPr/>
        <p:nvPr/>
      </p:nvGrpSpPr>
      <p:grpSpPr>
        <a:xfrm>
          <a:off x="0" y="0"/>
          <a:ext cx="0" cy="0"/>
          <a:chOff x="0" y="0"/>
          <a:chExt cx="0" cy="0"/>
        </a:xfrm>
      </p:grpSpPr>
      <p:sp>
        <p:nvSpPr>
          <p:cNvPr id="458" name="Google Shape;458;p27"/>
          <p:cNvSpPr txBox="1"/>
          <p:nvPr/>
        </p:nvSpPr>
        <p:spPr>
          <a:xfrm>
            <a:off x="973978" y="29367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Singleton</a:t>
            </a:r>
            <a:endParaRPr b="1" i="0" sz="3000" u="none" cap="none" strike="noStrike">
              <a:solidFill>
                <a:srgbClr val="E83464"/>
              </a:solidFill>
            </a:endParaRPr>
          </a:p>
        </p:txBody>
      </p:sp>
      <p:sp>
        <p:nvSpPr>
          <p:cNvPr id="459" name="Google Shape;459;p27"/>
          <p:cNvSpPr txBox="1"/>
          <p:nvPr/>
        </p:nvSpPr>
        <p:spPr>
          <a:xfrm>
            <a:off x="674125" y="1494600"/>
            <a:ext cx="76875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Clr>
                <a:srgbClr val="000000"/>
              </a:buClr>
              <a:buSzPts val="1600"/>
              <a:buFont typeface="Arial"/>
              <a:buNone/>
            </a:pPr>
            <a:r>
              <a:rPr b="1" i="0" lang="es" sz="1600" u="none" cap="none" strike="noStrike">
                <a:solidFill>
                  <a:srgbClr val="3C63AB"/>
                </a:solidFill>
                <a:latin typeface="Arial"/>
                <a:ea typeface="Arial"/>
                <a:cs typeface="Arial"/>
                <a:sym typeface="Arial"/>
              </a:rPr>
              <a:t>Diagrama de clases y estructura básica</a:t>
            </a:r>
            <a:endParaRPr b="1"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rPr b="0" i="0" lang="es" sz="1600" u="none" cap="none" strike="noStrike">
                <a:solidFill>
                  <a:srgbClr val="3C63AB"/>
                </a:solidFill>
                <a:latin typeface="Arial"/>
                <a:ea typeface="Arial"/>
                <a:cs typeface="Arial"/>
                <a:sym typeface="Arial"/>
              </a:rPr>
              <a:t>En el siguiente diagrama de clases se representa un enfoque general para la implementación de Singleton:</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460" name="Google Shape;460;p27"/>
          <p:cNvPicPr preferRelativeResize="0"/>
          <p:nvPr/>
        </p:nvPicPr>
        <p:blipFill rotWithShape="1">
          <a:blip r:embed="rId4">
            <a:alphaModFix/>
          </a:blip>
          <a:srcRect b="0" l="0" r="0" t="0"/>
          <a:stretch/>
        </p:blipFill>
        <p:spPr>
          <a:xfrm>
            <a:off x="710750" y="2368600"/>
            <a:ext cx="2130675" cy="1726400"/>
          </a:xfrm>
          <a:prstGeom prst="rect">
            <a:avLst/>
          </a:prstGeom>
          <a:noFill/>
          <a:ln>
            <a:noFill/>
          </a:ln>
        </p:spPr>
      </p:pic>
      <p:sp>
        <p:nvSpPr>
          <p:cNvPr id="461" name="Google Shape;461;p27"/>
          <p:cNvSpPr txBox="1"/>
          <p:nvPr/>
        </p:nvSpPr>
        <p:spPr>
          <a:xfrm>
            <a:off x="2699925" y="2437725"/>
            <a:ext cx="5771400" cy="19857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rgbClr val="375FA9"/>
              </a:buClr>
              <a:buSzPts val="1300"/>
              <a:buFont typeface="Arial"/>
              <a:buChar char="●"/>
            </a:pPr>
            <a:r>
              <a:rPr b="0" i="0" lang="es" sz="1300" u="none" cap="none" strike="noStrike">
                <a:solidFill>
                  <a:srgbClr val="375FA9"/>
                </a:solidFill>
                <a:latin typeface="Arial"/>
                <a:ea typeface="Arial"/>
                <a:cs typeface="Arial"/>
                <a:sym typeface="Arial"/>
              </a:rPr>
              <a:t>La clase Singleton contiene la instancia de propiedad estática que es una referencia a la instancia de la clase en sí</a:t>
            </a:r>
            <a:r>
              <a:rPr lang="es" sz="1300">
                <a:solidFill>
                  <a:srgbClr val="375FA9"/>
                </a:solidFill>
              </a:rPr>
              <a:t>.</a:t>
            </a:r>
            <a:endParaRPr sz="1300">
              <a:solidFill>
                <a:srgbClr val="375FA9"/>
              </a:solidFill>
            </a:endParaRPr>
          </a:p>
          <a:p>
            <a:pPr indent="0" lvl="0" marL="457200" marR="0" rtl="0" algn="l">
              <a:lnSpc>
                <a:spcPct val="100000"/>
              </a:lnSpc>
              <a:spcBef>
                <a:spcPts val="0"/>
              </a:spcBef>
              <a:spcAft>
                <a:spcPts val="0"/>
              </a:spcAft>
              <a:buNone/>
            </a:pPr>
            <a:r>
              <a:t/>
            </a:r>
            <a:endParaRPr sz="1300">
              <a:solidFill>
                <a:srgbClr val="375FA9"/>
              </a:solidFill>
            </a:endParaRPr>
          </a:p>
          <a:p>
            <a:pPr indent="-311150" lvl="0" marL="457200" marR="0" rtl="0" algn="l">
              <a:lnSpc>
                <a:spcPct val="100000"/>
              </a:lnSpc>
              <a:spcBef>
                <a:spcPts val="0"/>
              </a:spcBef>
              <a:spcAft>
                <a:spcPts val="0"/>
              </a:spcAft>
              <a:buClr>
                <a:srgbClr val="375FA9"/>
              </a:buClr>
              <a:buSzPts val="1300"/>
              <a:buFont typeface="Arial"/>
              <a:buChar char="●"/>
            </a:pPr>
            <a:r>
              <a:rPr b="0" i="0" lang="es" sz="1300" u="none" cap="none" strike="noStrike">
                <a:solidFill>
                  <a:srgbClr val="375FA9"/>
                </a:solidFill>
                <a:latin typeface="Arial"/>
                <a:ea typeface="Arial"/>
                <a:cs typeface="Arial"/>
                <a:sym typeface="Arial"/>
              </a:rPr>
              <a:t>Esta instancia sólo es accesible a través del método estático getInstance () ;</a:t>
            </a:r>
            <a:endParaRPr b="0" i="0" sz="1300" u="none" cap="none" strike="noStrike">
              <a:solidFill>
                <a:srgbClr val="375FA9"/>
              </a:solidFill>
              <a:latin typeface="Arial"/>
              <a:ea typeface="Arial"/>
              <a:cs typeface="Arial"/>
              <a:sym typeface="Arial"/>
            </a:endParaRPr>
          </a:p>
          <a:p>
            <a:pPr indent="0" lvl="0" marL="457200" marR="0" rtl="0" algn="l">
              <a:lnSpc>
                <a:spcPct val="100000"/>
              </a:lnSpc>
              <a:spcBef>
                <a:spcPts val="0"/>
              </a:spcBef>
              <a:spcAft>
                <a:spcPts val="0"/>
              </a:spcAft>
              <a:buNone/>
            </a:pPr>
            <a:r>
              <a:t/>
            </a:r>
            <a:endParaRPr sz="1300">
              <a:solidFill>
                <a:srgbClr val="375FA9"/>
              </a:solidFill>
            </a:endParaRPr>
          </a:p>
          <a:p>
            <a:pPr indent="-311150" lvl="0" marL="457200" marR="0" rtl="0" algn="l">
              <a:lnSpc>
                <a:spcPct val="100000"/>
              </a:lnSpc>
              <a:spcBef>
                <a:spcPts val="0"/>
              </a:spcBef>
              <a:spcAft>
                <a:spcPts val="0"/>
              </a:spcAft>
              <a:buClr>
                <a:srgbClr val="375FA9"/>
              </a:buClr>
              <a:buSzPts val="1300"/>
              <a:buFont typeface="Arial"/>
              <a:buChar char="●"/>
            </a:pPr>
            <a:r>
              <a:rPr b="0" i="0" lang="es" sz="1300" u="none" cap="none" strike="noStrike">
                <a:solidFill>
                  <a:srgbClr val="375FA9"/>
                </a:solidFill>
                <a:latin typeface="Arial"/>
                <a:ea typeface="Arial"/>
                <a:cs typeface="Arial"/>
                <a:sym typeface="Arial"/>
              </a:rPr>
              <a:t>El constructor de la clase está marcado como privado para garantizar que la clase no se pueda instanciar desde fuera de la clase.</a:t>
            </a:r>
            <a:endParaRPr b="0" i="0" sz="1300" u="none" cap="none" strike="noStrike">
              <a:solidFill>
                <a:srgbClr val="375FA9"/>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375FA9"/>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65" name="Shape 465"/>
        <p:cNvGrpSpPr/>
        <p:nvPr/>
      </p:nvGrpSpPr>
      <p:grpSpPr>
        <a:xfrm>
          <a:off x="0" y="0"/>
          <a:ext cx="0" cy="0"/>
          <a:chOff x="0" y="0"/>
          <a:chExt cx="0" cy="0"/>
        </a:xfrm>
      </p:grpSpPr>
      <p:sp>
        <p:nvSpPr>
          <p:cNvPr id="466" name="Google Shape;466;p29"/>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Singleton</a:t>
            </a:r>
            <a:endParaRPr b="1" i="0" sz="3000" u="none" cap="none" strike="noStrike">
              <a:solidFill>
                <a:srgbClr val="E83464"/>
              </a:solidFill>
            </a:endParaRPr>
          </a:p>
        </p:txBody>
      </p:sp>
      <p:sp>
        <p:nvSpPr>
          <p:cNvPr id="467" name="Google Shape;467;p29"/>
          <p:cNvSpPr txBox="1"/>
          <p:nvPr/>
        </p:nvSpPr>
        <p:spPr>
          <a:xfrm>
            <a:off x="4648200" y="1820575"/>
            <a:ext cx="3657600" cy="25626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Clr>
                <a:srgbClr val="000000"/>
              </a:buClr>
              <a:buSzPts val="1600"/>
              <a:buFont typeface="Arial"/>
              <a:buNone/>
            </a:pPr>
            <a:r>
              <a:rPr b="1" i="0" lang="es" sz="1600" u="none" cap="none" strike="noStrike">
                <a:solidFill>
                  <a:srgbClr val="3C63AB"/>
                </a:solidFill>
              </a:rPr>
              <a:t>ExampleStateBase</a:t>
            </a:r>
            <a:endParaRPr b="1" i="0" sz="1600" u="none" cap="none" strike="noStrike">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b="1"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rPr b="0" i="0" lang="es" sz="1600" u="none" cap="none" strike="noStrike">
                <a:solidFill>
                  <a:srgbClr val="3C63AB"/>
                </a:solidFill>
                <a:latin typeface="Arial"/>
                <a:ea typeface="Arial"/>
                <a:cs typeface="Arial"/>
                <a:sym typeface="Arial"/>
              </a:rPr>
              <a:t>Dado que el estado del ejemplo se implementa de varias formas diferentes, se creó su abstracción para poder </a:t>
            </a:r>
            <a:r>
              <a:rPr lang="es" sz="1600">
                <a:solidFill>
                  <a:srgbClr val="3C63AB"/>
                </a:solidFill>
              </a:rPr>
              <a:t>utilizarlo</a:t>
            </a:r>
            <a:r>
              <a:rPr b="0" i="0" lang="es" sz="1600" u="none" cap="none" strike="noStrike">
                <a:solidFill>
                  <a:srgbClr val="3C63AB"/>
                </a:solidFill>
                <a:latin typeface="Arial"/>
                <a:ea typeface="Arial"/>
                <a:cs typeface="Arial"/>
                <a:sym typeface="Arial"/>
              </a:rPr>
              <a:t> en todas las implementaciones.</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rPr b="0" i="0" lang="es" sz="1600" u="none" cap="none" strike="noStrike">
                <a:solidFill>
                  <a:srgbClr val="3C63AB"/>
                </a:solidFill>
                <a:latin typeface="Arial"/>
                <a:ea typeface="Arial"/>
                <a:cs typeface="Arial"/>
                <a:sym typeface="Arial"/>
              </a:rPr>
              <a:t>Por lo tanto, la clase ExampleStateBase proporciona este estado abstraído:</a:t>
            </a:r>
            <a:endParaRPr b="0" i="0" sz="1600" u="none" cap="none" strike="noStrike">
              <a:solidFill>
                <a:srgbClr val="3C63AB"/>
              </a:solidFill>
              <a:latin typeface="Arial"/>
              <a:ea typeface="Arial"/>
              <a:cs typeface="Arial"/>
              <a:sym typeface="Arial"/>
            </a:endParaRPr>
          </a:p>
          <a:p>
            <a:pPr indent="0" lvl="0" marL="45720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468" name="Google Shape;468;p29"/>
          <p:cNvPicPr preferRelativeResize="0"/>
          <p:nvPr/>
        </p:nvPicPr>
        <p:blipFill>
          <a:blip r:embed="rId4">
            <a:alphaModFix/>
          </a:blip>
          <a:stretch>
            <a:fillRect/>
          </a:stretch>
        </p:blipFill>
        <p:spPr>
          <a:xfrm>
            <a:off x="819150" y="1429825"/>
            <a:ext cx="3505201" cy="35656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72" name="Shape 472"/>
        <p:cNvGrpSpPr/>
        <p:nvPr/>
      </p:nvGrpSpPr>
      <p:grpSpPr>
        <a:xfrm>
          <a:off x="0" y="0"/>
          <a:ext cx="0" cy="0"/>
          <a:chOff x="0" y="0"/>
          <a:chExt cx="0" cy="0"/>
        </a:xfrm>
      </p:grpSpPr>
      <p:sp>
        <p:nvSpPr>
          <p:cNvPr id="473" name="Google Shape;473;p30"/>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Singleton</a:t>
            </a:r>
            <a:endParaRPr b="1" i="0" sz="3000" u="none" cap="none" strike="noStrike">
              <a:solidFill>
                <a:srgbClr val="E83464"/>
              </a:solidFill>
            </a:endParaRPr>
          </a:p>
        </p:txBody>
      </p:sp>
      <p:pic>
        <p:nvPicPr>
          <p:cNvPr id="474" name="Google Shape;474;p30"/>
          <p:cNvPicPr preferRelativeResize="0"/>
          <p:nvPr/>
        </p:nvPicPr>
        <p:blipFill>
          <a:blip r:embed="rId4">
            <a:alphaModFix/>
          </a:blip>
          <a:stretch>
            <a:fillRect/>
          </a:stretch>
        </p:blipFill>
        <p:spPr>
          <a:xfrm>
            <a:off x="1028700" y="1494600"/>
            <a:ext cx="5865152" cy="32896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78" name="Shape 478"/>
        <p:cNvGrpSpPr/>
        <p:nvPr/>
      </p:nvGrpSpPr>
      <p:grpSpPr>
        <a:xfrm>
          <a:off x="0" y="0"/>
          <a:ext cx="0" cy="0"/>
          <a:chOff x="0" y="0"/>
          <a:chExt cx="0" cy="0"/>
        </a:xfrm>
      </p:grpSpPr>
      <p:sp>
        <p:nvSpPr>
          <p:cNvPr id="479" name="Google Shape;479;p31"/>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2800">
                <a:solidFill>
                  <a:srgbClr val="E83464"/>
                </a:solidFill>
              </a:rPr>
              <a:t>Dependency</a:t>
            </a:r>
            <a:r>
              <a:rPr b="1" i="0" lang="es" sz="2800" u="none" cap="none" strike="noStrike">
                <a:solidFill>
                  <a:srgbClr val="E83464"/>
                </a:solidFill>
              </a:rPr>
              <a:t> Injection</a:t>
            </a:r>
            <a:endParaRPr b="1" i="0" sz="2800" u="none" cap="none" strike="noStrike">
              <a:solidFill>
                <a:srgbClr val="E83464"/>
              </a:solidFill>
            </a:endParaRPr>
          </a:p>
        </p:txBody>
      </p:sp>
      <p:sp>
        <p:nvSpPr>
          <p:cNvPr id="480" name="Google Shape;480;p31"/>
          <p:cNvSpPr txBox="1"/>
          <p:nvPr/>
        </p:nvSpPr>
        <p:spPr>
          <a:xfrm>
            <a:off x="674125" y="1668125"/>
            <a:ext cx="7346700" cy="2715000"/>
          </a:xfrm>
          <a:prstGeom prst="rect">
            <a:avLst/>
          </a:prstGeom>
          <a:noFill/>
          <a:ln>
            <a:noFill/>
          </a:ln>
        </p:spPr>
        <p:txBody>
          <a:bodyPr anchorCtr="0" anchor="t" bIns="34275" lIns="0" spcFirstLastPara="1" rIns="0" wrap="square" tIns="34275">
            <a:noAutofit/>
          </a:bodyPr>
          <a:lstStyle/>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La inyección de dependencia (DI) es un patrón de diseño que se utiliza para implementar la inversión de control. </a:t>
            </a:r>
            <a:endParaRPr b="0" i="0" sz="1600" u="none" cap="none" strike="noStrike">
              <a:solidFill>
                <a:srgbClr val="3C63AB"/>
              </a:solidFill>
              <a:latin typeface="Arial"/>
              <a:ea typeface="Arial"/>
              <a:cs typeface="Arial"/>
              <a:sym typeface="Arial"/>
            </a:endParaRPr>
          </a:p>
          <a:p>
            <a:pPr indent="0" lvl="0" marL="457200" marR="0" rtl="0" algn="just">
              <a:lnSpc>
                <a:spcPct val="90000"/>
              </a:lnSpc>
              <a:spcBef>
                <a:spcPts val="0"/>
              </a:spcBef>
              <a:spcAft>
                <a:spcPts val="0"/>
              </a:spcAft>
              <a:buNone/>
            </a:pPr>
            <a:r>
              <a:t/>
            </a:r>
            <a:endParaRPr sz="1600">
              <a:solidFill>
                <a:srgbClr val="3C63AB"/>
              </a:solidFill>
            </a:endParaRPr>
          </a:p>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Permite la creación de objetos dependientes fuera de una clase y proporciona esos objetos a una clase de diferentes formas.</a:t>
            </a:r>
            <a:endParaRPr b="0" i="0" sz="1600" u="none" cap="none" strike="noStrike">
              <a:solidFill>
                <a:srgbClr val="3C63AB"/>
              </a:solidFill>
              <a:latin typeface="Arial"/>
              <a:ea typeface="Arial"/>
              <a:cs typeface="Arial"/>
              <a:sym typeface="Arial"/>
            </a:endParaRPr>
          </a:p>
          <a:p>
            <a:pPr indent="0" lvl="0" marL="457200" marR="0" rtl="0" algn="just">
              <a:lnSpc>
                <a:spcPct val="90000"/>
              </a:lnSpc>
              <a:spcBef>
                <a:spcPts val="0"/>
              </a:spcBef>
              <a:spcAft>
                <a:spcPts val="0"/>
              </a:spcAft>
              <a:buNone/>
            </a:pPr>
            <a:r>
              <a:t/>
            </a:r>
            <a:endParaRPr sz="1600">
              <a:solidFill>
                <a:srgbClr val="3C63AB"/>
              </a:solidFill>
            </a:endParaRPr>
          </a:p>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 DI</a:t>
            </a:r>
            <a:r>
              <a:rPr lang="es" sz="1600">
                <a:solidFill>
                  <a:srgbClr val="3C63AB"/>
                </a:solidFill>
              </a:rPr>
              <a:t> permite </a:t>
            </a:r>
            <a:r>
              <a:rPr b="0" i="0" lang="es" sz="1600" u="none" cap="none" strike="noStrike">
                <a:solidFill>
                  <a:srgbClr val="3C63AB"/>
                </a:solidFill>
                <a:latin typeface="Arial"/>
                <a:ea typeface="Arial"/>
                <a:cs typeface="Arial"/>
                <a:sym typeface="Arial"/>
              </a:rPr>
              <a:t>la creación y el enlace de los objetos</a:t>
            </a:r>
            <a:r>
              <a:rPr lang="es" sz="1600">
                <a:solidFill>
                  <a:srgbClr val="3C63AB"/>
                </a:solidFill>
              </a:rPr>
              <a:t> </a:t>
            </a:r>
            <a:r>
              <a:rPr b="0" i="0" lang="es" sz="1600" u="none" cap="none" strike="noStrike">
                <a:solidFill>
                  <a:srgbClr val="3C63AB"/>
                </a:solidFill>
                <a:latin typeface="Arial"/>
                <a:ea typeface="Arial"/>
                <a:cs typeface="Arial"/>
                <a:sym typeface="Arial"/>
              </a:rPr>
              <a:t>fuera de la clase a la </a:t>
            </a:r>
            <a:r>
              <a:rPr lang="es" sz="1600">
                <a:solidFill>
                  <a:srgbClr val="3C63AB"/>
                </a:solidFill>
              </a:rPr>
              <a:t>que </a:t>
            </a:r>
            <a:r>
              <a:rPr b="0" i="0" lang="es" sz="1600" u="none" cap="none" strike="noStrike">
                <a:solidFill>
                  <a:srgbClr val="3C63AB"/>
                </a:solidFill>
                <a:latin typeface="Arial"/>
                <a:ea typeface="Arial"/>
                <a:cs typeface="Arial"/>
                <a:sym typeface="Arial"/>
              </a:rPr>
              <a:t>dependen, aportando un mayor nivel de flexibilidad, desacoplamiento y pruebas más sencillas.</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p4"/>
          <p:cNvSpPr txBox="1"/>
          <p:nvPr/>
        </p:nvSpPr>
        <p:spPr>
          <a:xfrm>
            <a:off x="948025" y="790675"/>
            <a:ext cx="7543800" cy="7818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Sintaxis</a:t>
            </a:r>
            <a:endParaRPr b="0" i="0" sz="3000" u="none" cap="none" strike="noStrike">
              <a:solidFill>
                <a:srgbClr val="E83464"/>
              </a:solidFill>
              <a:latin typeface="Arial"/>
              <a:ea typeface="Arial"/>
              <a:cs typeface="Arial"/>
              <a:sym typeface="Arial"/>
            </a:endParaRPr>
          </a:p>
        </p:txBody>
      </p:sp>
      <p:sp>
        <p:nvSpPr>
          <p:cNvPr id="166" name="Google Shape;166;p4"/>
          <p:cNvSpPr txBox="1"/>
          <p:nvPr/>
        </p:nvSpPr>
        <p:spPr>
          <a:xfrm>
            <a:off x="1043375" y="1705475"/>
            <a:ext cx="3770700" cy="28065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0" i="0" lang="es" sz="1500" u="none" cap="none" strike="noStrike">
                <a:solidFill>
                  <a:srgbClr val="3C63AB"/>
                </a:solidFill>
                <a:latin typeface="Arial"/>
                <a:ea typeface="Arial"/>
                <a:cs typeface="Arial"/>
                <a:sym typeface="Arial"/>
              </a:rPr>
              <a:t>Dart es un lenguaje de código abierto, estructurado y flexible, orientado a objetos, basado en clases, con herencia simple y soporte de interfaces, clases abstractas y tipado opcional de datos.</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sz="1500">
              <a:solidFill>
                <a:srgbClr val="3C63AB"/>
              </a:solidFill>
            </a:endParaRPr>
          </a:p>
          <a:p>
            <a:pPr indent="0" lvl="0" marL="0" marR="0" rtl="0" algn="just">
              <a:lnSpc>
                <a:spcPct val="90000"/>
              </a:lnSpc>
              <a:spcBef>
                <a:spcPts val="900"/>
              </a:spcBef>
              <a:spcAft>
                <a:spcPts val="0"/>
              </a:spcAft>
              <a:buNone/>
            </a:pPr>
            <a:r>
              <a:rPr lang="es" sz="1500">
                <a:solidFill>
                  <a:srgbClr val="3C63AB"/>
                </a:solidFill>
              </a:rPr>
              <a:t>El lenguaje Dart es seguro para los tipos; utiliza la verificación de tipo estático para garantizar que el valor de una variable siempre coincida con el tipo estático de la variable.</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167" name="Google Shape;167;p4"/>
          <p:cNvPicPr preferRelativeResize="0"/>
          <p:nvPr/>
        </p:nvPicPr>
        <p:blipFill>
          <a:blip r:embed="rId4">
            <a:alphaModFix/>
          </a:blip>
          <a:stretch>
            <a:fillRect/>
          </a:stretch>
        </p:blipFill>
        <p:spPr>
          <a:xfrm>
            <a:off x="5155776" y="1852250"/>
            <a:ext cx="3100826" cy="17411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84" name="Shape 484"/>
        <p:cNvGrpSpPr/>
        <p:nvPr/>
      </p:nvGrpSpPr>
      <p:grpSpPr>
        <a:xfrm>
          <a:off x="0" y="0"/>
          <a:ext cx="0" cy="0"/>
          <a:chOff x="0" y="0"/>
          <a:chExt cx="0" cy="0"/>
        </a:xfrm>
      </p:grpSpPr>
      <p:sp>
        <p:nvSpPr>
          <p:cNvPr id="485" name="Google Shape;485;ge937d6a7e4_0_49"/>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2700">
                <a:solidFill>
                  <a:srgbClr val="E83464"/>
                </a:solidFill>
              </a:rPr>
              <a:t>Dependency</a:t>
            </a:r>
            <a:r>
              <a:rPr b="1" i="0" lang="es" sz="2700" u="none" cap="none" strike="noStrike">
                <a:solidFill>
                  <a:srgbClr val="E83464"/>
                </a:solidFill>
              </a:rPr>
              <a:t> Injection</a:t>
            </a:r>
            <a:endParaRPr b="1" i="0" sz="2700" u="none" cap="none" strike="noStrike">
              <a:solidFill>
                <a:srgbClr val="E83464"/>
              </a:solidFill>
            </a:endParaRPr>
          </a:p>
        </p:txBody>
      </p:sp>
      <p:sp>
        <p:nvSpPr>
          <p:cNvPr id="486" name="Google Shape;486;ge937d6a7e4_0_49"/>
          <p:cNvSpPr txBox="1"/>
          <p:nvPr/>
        </p:nvSpPr>
        <p:spPr>
          <a:xfrm>
            <a:off x="843175" y="1627150"/>
            <a:ext cx="71625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None/>
            </a:pPr>
            <a:r>
              <a:rPr lang="es">
                <a:solidFill>
                  <a:srgbClr val="3C63AB"/>
                </a:solidFill>
              </a:rPr>
              <a:t>El patrón de inyección de dependencia involucra 3 tipos de clases.</a:t>
            </a:r>
            <a:endParaRPr>
              <a:solidFill>
                <a:srgbClr val="3C63AB"/>
              </a:solidFill>
            </a:endParaRPr>
          </a:p>
          <a:p>
            <a:pPr indent="0" lvl="0" marL="0" marR="0" rtl="0" algn="just">
              <a:lnSpc>
                <a:spcPct val="90000"/>
              </a:lnSpc>
              <a:spcBef>
                <a:spcPts val="0"/>
              </a:spcBef>
              <a:spcAft>
                <a:spcPts val="0"/>
              </a:spcAft>
              <a:buNone/>
            </a:pPr>
            <a:r>
              <a:t/>
            </a:r>
            <a:endParaRPr>
              <a:solidFill>
                <a:srgbClr val="3C63AB"/>
              </a:solidFill>
            </a:endParaRPr>
          </a:p>
          <a:p>
            <a:pPr indent="-317500" lvl="0" marL="457200" marR="0" rtl="0" algn="just">
              <a:lnSpc>
                <a:spcPct val="90000"/>
              </a:lnSpc>
              <a:spcBef>
                <a:spcPts val="0"/>
              </a:spcBef>
              <a:spcAft>
                <a:spcPts val="0"/>
              </a:spcAft>
              <a:buClr>
                <a:srgbClr val="3C63AB"/>
              </a:buClr>
              <a:buSzPts val="1400"/>
              <a:buChar char="●"/>
            </a:pPr>
            <a:r>
              <a:rPr b="1" lang="es">
                <a:solidFill>
                  <a:srgbClr val="3C63AB"/>
                </a:solidFill>
              </a:rPr>
              <a:t>Clase de cliente</a:t>
            </a:r>
            <a:r>
              <a:rPr lang="es">
                <a:solidFill>
                  <a:srgbClr val="3C63AB"/>
                </a:solidFill>
              </a:rPr>
              <a:t>: la clase de cliente (clase dependiente) es una clase que depende de la clase de servicio</a:t>
            </a:r>
            <a:endParaRPr>
              <a:solidFill>
                <a:srgbClr val="3C63AB"/>
              </a:solidFill>
            </a:endParaRPr>
          </a:p>
          <a:p>
            <a:pPr indent="0" lvl="0" marL="457200" marR="0" rtl="0" algn="just">
              <a:lnSpc>
                <a:spcPct val="90000"/>
              </a:lnSpc>
              <a:spcBef>
                <a:spcPts val="0"/>
              </a:spcBef>
              <a:spcAft>
                <a:spcPts val="0"/>
              </a:spcAft>
              <a:buNone/>
            </a:pPr>
            <a:r>
              <a:t/>
            </a:r>
            <a:endParaRPr>
              <a:solidFill>
                <a:srgbClr val="3C63AB"/>
              </a:solidFill>
            </a:endParaRPr>
          </a:p>
          <a:p>
            <a:pPr indent="-317500" lvl="0" marL="457200" marR="0" rtl="0" algn="just">
              <a:lnSpc>
                <a:spcPct val="90000"/>
              </a:lnSpc>
              <a:spcBef>
                <a:spcPts val="0"/>
              </a:spcBef>
              <a:spcAft>
                <a:spcPts val="0"/>
              </a:spcAft>
              <a:buClr>
                <a:srgbClr val="3C63AB"/>
              </a:buClr>
              <a:buSzPts val="1400"/>
              <a:buChar char="●"/>
            </a:pPr>
            <a:r>
              <a:rPr b="1" lang="es">
                <a:solidFill>
                  <a:srgbClr val="3C63AB"/>
                </a:solidFill>
              </a:rPr>
              <a:t>Clase de servicio</a:t>
            </a:r>
            <a:r>
              <a:rPr lang="es">
                <a:solidFill>
                  <a:srgbClr val="3C63AB"/>
                </a:solidFill>
              </a:rPr>
              <a:t>: la clase de servicio (dependencia) es una clase que brinda servicio a la clase de cliente.</a:t>
            </a:r>
            <a:endParaRPr>
              <a:solidFill>
                <a:srgbClr val="3C63AB"/>
              </a:solidFill>
            </a:endParaRPr>
          </a:p>
          <a:p>
            <a:pPr indent="0" lvl="0" marL="457200" marR="0" rtl="0" algn="just">
              <a:lnSpc>
                <a:spcPct val="90000"/>
              </a:lnSpc>
              <a:spcBef>
                <a:spcPts val="0"/>
              </a:spcBef>
              <a:spcAft>
                <a:spcPts val="0"/>
              </a:spcAft>
              <a:buNone/>
            </a:pPr>
            <a:r>
              <a:t/>
            </a:r>
            <a:endParaRPr>
              <a:solidFill>
                <a:srgbClr val="3C63AB"/>
              </a:solidFill>
            </a:endParaRPr>
          </a:p>
          <a:p>
            <a:pPr indent="-317500" lvl="0" marL="457200" marR="0" rtl="0" algn="just">
              <a:lnSpc>
                <a:spcPct val="90000"/>
              </a:lnSpc>
              <a:spcBef>
                <a:spcPts val="0"/>
              </a:spcBef>
              <a:spcAft>
                <a:spcPts val="0"/>
              </a:spcAft>
              <a:buClr>
                <a:srgbClr val="3C63AB"/>
              </a:buClr>
              <a:buSzPts val="1400"/>
              <a:buChar char="●"/>
            </a:pPr>
            <a:r>
              <a:rPr b="1" lang="es">
                <a:solidFill>
                  <a:srgbClr val="3C63AB"/>
                </a:solidFill>
              </a:rPr>
              <a:t>Clase de inyector</a:t>
            </a:r>
            <a:r>
              <a:rPr lang="es">
                <a:solidFill>
                  <a:srgbClr val="3C63AB"/>
                </a:solidFill>
              </a:rPr>
              <a:t>: la clase de inyector inyecta el objeto de clase de servicio en la clase de cliente.</a:t>
            </a:r>
            <a:endParaRPr>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90" name="Shape 490"/>
        <p:cNvGrpSpPr/>
        <p:nvPr/>
      </p:nvGrpSpPr>
      <p:grpSpPr>
        <a:xfrm>
          <a:off x="0" y="0"/>
          <a:ext cx="0" cy="0"/>
          <a:chOff x="0" y="0"/>
          <a:chExt cx="0" cy="0"/>
        </a:xfrm>
      </p:grpSpPr>
      <p:sp>
        <p:nvSpPr>
          <p:cNvPr id="491" name="Google Shape;491;p32"/>
          <p:cNvSpPr txBox="1"/>
          <p:nvPr/>
        </p:nvSpPr>
        <p:spPr>
          <a:xfrm>
            <a:off x="795225" y="724075"/>
            <a:ext cx="79710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Dependency</a:t>
            </a:r>
            <a:r>
              <a:rPr b="1" i="0" lang="es" sz="3000" u="none" cap="none" strike="noStrike">
                <a:solidFill>
                  <a:srgbClr val="E83464"/>
                </a:solidFill>
              </a:rPr>
              <a:t> Injection</a:t>
            </a:r>
            <a:endParaRPr b="1" i="0" sz="3000" u="none" cap="none" strike="noStrike">
              <a:solidFill>
                <a:srgbClr val="E83464"/>
              </a:solidFill>
            </a:endParaRPr>
          </a:p>
        </p:txBody>
      </p:sp>
      <p:sp>
        <p:nvSpPr>
          <p:cNvPr id="492" name="Google Shape;492;p32"/>
          <p:cNvSpPr txBox="1"/>
          <p:nvPr/>
        </p:nvSpPr>
        <p:spPr>
          <a:xfrm>
            <a:off x="4056100" y="2093800"/>
            <a:ext cx="4154400" cy="1872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Clr>
                <a:srgbClr val="000000"/>
              </a:buClr>
              <a:buSzPts val="1600"/>
              <a:buFont typeface="Arial"/>
              <a:buNone/>
            </a:pPr>
            <a:r>
              <a:rPr b="1" lang="es" sz="1600">
                <a:solidFill>
                  <a:srgbClr val="3C63AB"/>
                </a:solidFill>
              </a:rPr>
              <a:t>Relación entre las clases:</a:t>
            </a:r>
            <a:endParaRPr b="1"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rPr lang="es" sz="1600">
                <a:solidFill>
                  <a:srgbClr val="3C63AB"/>
                </a:solidFill>
              </a:rPr>
              <a:t>La clase de inyector crea un objeto de la clase de servicio e inyecta ese objeto a un objeto de cliente, de esa forma libera la responsabilidad de crear un objeto de la clase de servicio fuera de la clase cliente.</a:t>
            </a:r>
            <a:endParaRPr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Courier New"/>
              <a:ea typeface="Courier New"/>
              <a:cs typeface="Courier New"/>
              <a:sym typeface="Courier New"/>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900" u="none" cap="none" strike="noStrike">
              <a:solidFill>
                <a:srgbClr val="3C63AB"/>
              </a:solidFill>
              <a:latin typeface="Arial"/>
              <a:ea typeface="Arial"/>
              <a:cs typeface="Arial"/>
              <a:sym typeface="Arial"/>
            </a:endParaRPr>
          </a:p>
        </p:txBody>
      </p:sp>
      <p:grpSp>
        <p:nvGrpSpPr>
          <p:cNvPr id="493" name="Google Shape;493;p32"/>
          <p:cNvGrpSpPr/>
          <p:nvPr/>
        </p:nvGrpSpPr>
        <p:grpSpPr>
          <a:xfrm>
            <a:off x="666775" y="2303036"/>
            <a:ext cx="2733820" cy="1466207"/>
            <a:chOff x="564150" y="2302968"/>
            <a:chExt cx="2614094" cy="1466207"/>
          </a:xfrm>
        </p:grpSpPr>
        <p:sp>
          <p:nvSpPr>
            <p:cNvPr id="494" name="Google Shape;494;p32"/>
            <p:cNvSpPr/>
            <p:nvPr/>
          </p:nvSpPr>
          <p:spPr>
            <a:xfrm>
              <a:off x="564150" y="2302968"/>
              <a:ext cx="842700" cy="444600"/>
            </a:xfrm>
            <a:prstGeom prst="roundRect">
              <a:avLst>
                <a:gd fmla="val 16667" name="adj"/>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Cliente</a:t>
              </a:r>
              <a:endParaRPr>
                <a:solidFill>
                  <a:schemeClr val="dk1"/>
                </a:solidFill>
              </a:endParaRPr>
            </a:p>
          </p:txBody>
        </p:sp>
        <p:sp>
          <p:nvSpPr>
            <p:cNvPr id="495" name="Google Shape;495;p32"/>
            <p:cNvSpPr/>
            <p:nvPr/>
          </p:nvSpPr>
          <p:spPr>
            <a:xfrm>
              <a:off x="2255445" y="2302968"/>
              <a:ext cx="922800" cy="444600"/>
            </a:xfrm>
            <a:prstGeom prst="roundRect">
              <a:avLst>
                <a:gd fmla="val 16667" name="adj"/>
              </a:avLst>
            </a:prstGeom>
            <a:solidFill>
              <a:srgbClr val="3D63A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Servicio</a:t>
              </a:r>
              <a:endParaRPr>
                <a:solidFill>
                  <a:schemeClr val="dk1"/>
                </a:solidFill>
              </a:endParaRPr>
            </a:p>
          </p:txBody>
        </p:sp>
        <p:sp>
          <p:nvSpPr>
            <p:cNvPr id="496" name="Google Shape;496;p32"/>
            <p:cNvSpPr/>
            <p:nvPr/>
          </p:nvSpPr>
          <p:spPr>
            <a:xfrm>
              <a:off x="1333525" y="3324575"/>
              <a:ext cx="1002000" cy="4446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Inyector</a:t>
              </a:r>
              <a:endParaRPr>
                <a:solidFill>
                  <a:schemeClr val="dk1"/>
                </a:solidFill>
              </a:endParaRPr>
            </a:p>
          </p:txBody>
        </p:sp>
        <p:grpSp>
          <p:nvGrpSpPr>
            <p:cNvPr id="497" name="Google Shape;497;p32"/>
            <p:cNvGrpSpPr/>
            <p:nvPr/>
          </p:nvGrpSpPr>
          <p:grpSpPr>
            <a:xfrm>
              <a:off x="1406850" y="2302968"/>
              <a:ext cx="848700" cy="307800"/>
              <a:chOff x="1406850" y="2302968"/>
              <a:chExt cx="848700" cy="307800"/>
            </a:xfrm>
          </p:grpSpPr>
          <p:cxnSp>
            <p:nvCxnSpPr>
              <p:cNvPr id="498" name="Google Shape;498;p32"/>
              <p:cNvCxnSpPr>
                <a:stCxn id="494" idx="3"/>
                <a:endCxn id="495" idx="1"/>
              </p:cNvCxnSpPr>
              <p:nvPr/>
            </p:nvCxnSpPr>
            <p:spPr>
              <a:xfrm>
                <a:off x="1406850" y="2525268"/>
                <a:ext cx="848700" cy="0"/>
              </a:xfrm>
              <a:prstGeom prst="straightConnector1">
                <a:avLst/>
              </a:prstGeom>
              <a:noFill/>
              <a:ln cap="flat" cmpd="sng" w="9525">
                <a:solidFill>
                  <a:schemeClr val="dk2"/>
                </a:solidFill>
                <a:prstDash val="solid"/>
                <a:round/>
                <a:headEnd len="med" w="med" type="none"/>
                <a:tailEnd len="med" w="med" type="triangle"/>
              </a:ln>
            </p:spPr>
          </p:cxnSp>
          <p:sp>
            <p:nvSpPr>
              <p:cNvPr id="499" name="Google Shape;499;p32"/>
              <p:cNvSpPr txBox="1"/>
              <p:nvPr/>
            </p:nvSpPr>
            <p:spPr>
              <a:xfrm>
                <a:off x="1540931" y="2302968"/>
                <a:ext cx="595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800"/>
                  <a:t>Usuarios</a:t>
                </a:r>
                <a:endParaRPr sz="800"/>
              </a:p>
            </p:txBody>
          </p:sp>
        </p:grpSp>
        <p:cxnSp>
          <p:nvCxnSpPr>
            <p:cNvPr id="500" name="Google Shape;500;p32"/>
            <p:cNvCxnSpPr>
              <a:stCxn id="496" idx="0"/>
              <a:endCxn id="494" idx="2"/>
            </p:cNvCxnSpPr>
            <p:nvPr/>
          </p:nvCxnSpPr>
          <p:spPr>
            <a:xfrm rot="10800000">
              <a:off x="985525" y="2747675"/>
              <a:ext cx="849000" cy="576900"/>
            </a:xfrm>
            <a:prstGeom prst="straightConnector1">
              <a:avLst/>
            </a:prstGeom>
            <a:noFill/>
            <a:ln cap="flat" cmpd="sng" w="9525">
              <a:solidFill>
                <a:schemeClr val="dk2"/>
              </a:solidFill>
              <a:prstDash val="solid"/>
              <a:round/>
              <a:headEnd len="med" w="med" type="none"/>
              <a:tailEnd len="med" w="med" type="triangle"/>
            </a:ln>
          </p:spPr>
        </p:cxnSp>
        <p:cxnSp>
          <p:nvCxnSpPr>
            <p:cNvPr id="501" name="Google Shape;501;p32"/>
            <p:cNvCxnSpPr>
              <a:stCxn id="496" idx="0"/>
              <a:endCxn id="495" idx="2"/>
            </p:cNvCxnSpPr>
            <p:nvPr/>
          </p:nvCxnSpPr>
          <p:spPr>
            <a:xfrm flipH="1" rot="10800000">
              <a:off x="1834525" y="2747675"/>
              <a:ext cx="882300" cy="576900"/>
            </a:xfrm>
            <a:prstGeom prst="straightConnector1">
              <a:avLst/>
            </a:prstGeom>
            <a:noFill/>
            <a:ln cap="flat" cmpd="sng" w="9525">
              <a:solidFill>
                <a:schemeClr val="dk2"/>
              </a:solidFill>
              <a:prstDash val="dash"/>
              <a:round/>
              <a:headEnd len="med" w="med" type="none"/>
              <a:tailEnd len="med" w="med" type="triangle"/>
            </a:ln>
          </p:spPr>
        </p:cxnSp>
        <p:sp>
          <p:nvSpPr>
            <p:cNvPr id="502" name="Google Shape;502;p32"/>
            <p:cNvSpPr txBox="1"/>
            <p:nvPr/>
          </p:nvSpPr>
          <p:spPr>
            <a:xfrm rot="2328826">
              <a:off x="991456" y="2905530"/>
              <a:ext cx="610251" cy="302572"/>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800"/>
                <a:t>Inyecta</a:t>
              </a:r>
              <a:endParaRPr sz="800"/>
            </a:p>
          </p:txBody>
        </p: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506" name="Shape 506"/>
        <p:cNvGrpSpPr/>
        <p:nvPr/>
      </p:nvGrpSpPr>
      <p:grpSpPr>
        <a:xfrm>
          <a:off x="0" y="0"/>
          <a:ext cx="0" cy="0"/>
          <a:chOff x="0" y="0"/>
          <a:chExt cx="0" cy="0"/>
        </a:xfrm>
      </p:grpSpPr>
      <p:sp>
        <p:nvSpPr>
          <p:cNvPr id="507" name="Google Shape;507;gecfb408ce7_0_24"/>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Dependency Injection con GetX</a:t>
            </a:r>
            <a:endParaRPr b="1" i="0" sz="3000" u="none" cap="none" strike="noStrike">
              <a:solidFill>
                <a:srgbClr val="E83464"/>
              </a:solidFill>
            </a:endParaRPr>
          </a:p>
        </p:txBody>
      </p:sp>
      <p:sp>
        <p:nvSpPr>
          <p:cNvPr id="508" name="Google Shape;508;gecfb408ce7_0_24"/>
          <p:cNvSpPr txBox="1"/>
          <p:nvPr/>
        </p:nvSpPr>
        <p:spPr>
          <a:xfrm>
            <a:off x="1012650" y="1668125"/>
            <a:ext cx="75822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None/>
            </a:pPr>
            <a:r>
              <a:rPr lang="es" sz="1600">
                <a:solidFill>
                  <a:srgbClr val="3C63AB"/>
                </a:solidFill>
              </a:rPr>
              <a:t>Utilizando GetX es muy sencillo empezar a utilizar dependency Injection:</a:t>
            </a:r>
            <a:endParaRPr sz="1600">
              <a:solidFill>
                <a:srgbClr val="3C63AB"/>
              </a:solidFill>
            </a:endParaRPr>
          </a:p>
          <a:p>
            <a:pPr indent="0" lvl="0" marL="0" marR="0" rtl="0" algn="just">
              <a:lnSpc>
                <a:spcPct val="90000"/>
              </a:lnSpc>
              <a:spcBef>
                <a:spcPts val="0"/>
              </a:spcBef>
              <a:spcAft>
                <a:spcPts val="0"/>
              </a:spcAft>
              <a:buNone/>
            </a:pPr>
            <a:r>
              <a:t/>
            </a:r>
            <a:endParaRPr sz="1600">
              <a:solidFill>
                <a:srgbClr val="3C63AB"/>
              </a:solidFill>
            </a:endParaRPr>
          </a:p>
          <a:p>
            <a:pPr indent="-330200" lvl="0" marL="457200" marR="0" rtl="0" algn="just">
              <a:lnSpc>
                <a:spcPct val="90000"/>
              </a:lnSpc>
              <a:spcBef>
                <a:spcPts val="0"/>
              </a:spcBef>
              <a:spcAft>
                <a:spcPts val="0"/>
              </a:spcAft>
              <a:buClr>
                <a:srgbClr val="3C63AB"/>
              </a:buClr>
              <a:buSzPts val="1600"/>
              <a:buChar char="●"/>
            </a:pPr>
            <a:r>
              <a:rPr lang="es" sz="1600">
                <a:solidFill>
                  <a:srgbClr val="3C63AB"/>
                </a:solidFill>
              </a:rPr>
              <a:t>Para inyectar una dependencia es tan sencillo como usar el </a:t>
            </a:r>
            <a:r>
              <a:rPr lang="es" sz="1600">
                <a:solidFill>
                  <a:srgbClr val="3C63AB"/>
                </a:solidFill>
              </a:rPr>
              <a:t>método</a:t>
            </a:r>
            <a:r>
              <a:rPr lang="es" sz="1600">
                <a:solidFill>
                  <a:srgbClr val="3C63AB"/>
                </a:solidFill>
              </a:rPr>
              <a:t> put: </a:t>
            </a:r>
            <a:endParaRPr sz="1600">
              <a:solidFill>
                <a:srgbClr val="3C63AB"/>
              </a:solidFill>
            </a:endParaRPr>
          </a:p>
          <a:p>
            <a:pPr indent="0" lvl="0" marL="0" marR="0" rtl="0" algn="ctr">
              <a:lnSpc>
                <a:spcPct val="90000"/>
              </a:lnSpc>
              <a:spcBef>
                <a:spcPts val="0"/>
              </a:spcBef>
              <a:spcAft>
                <a:spcPts val="0"/>
              </a:spcAft>
              <a:buNone/>
            </a:pPr>
            <a:r>
              <a:t/>
            </a:r>
            <a:endParaRPr sz="1600">
              <a:solidFill>
                <a:srgbClr val="3C63AB"/>
              </a:solidFill>
              <a:latin typeface="Courier New"/>
              <a:ea typeface="Courier New"/>
              <a:cs typeface="Courier New"/>
              <a:sym typeface="Courier New"/>
            </a:endParaRPr>
          </a:p>
          <a:p>
            <a:pPr indent="0" lvl="0" marL="0" marR="0" rtl="0" algn="ctr">
              <a:lnSpc>
                <a:spcPct val="90000"/>
              </a:lnSpc>
              <a:spcBef>
                <a:spcPts val="0"/>
              </a:spcBef>
              <a:spcAft>
                <a:spcPts val="0"/>
              </a:spcAft>
              <a:buNone/>
            </a:pPr>
            <a:r>
              <a:t/>
            </a:r>
            <a:endParaRPr sz="1600">
              <a:solidFill>
                <a:srgbClr val="3C63AB"/>
              </a:solidFill>
              <a:latin typeface="Courier New"/>
              <a:ea typeface="Courier New"/>
              <a:cs typeface="Courier New"/>
              <a:sym typeface="Courier New"/>
            </a:endParaRPr>
          </a:p>
          <a:p>
            <a:pPr indent="0" lvl="0" marL="0" marR="0" rtl="0" algn="ctr">
              <a:lnSpc>
                <a:spcPct val="90000"/>
              </a:lnSpc>
              <a:spcBef>
                <a:spcPts val="0"/>
              </a:spcBef>
              <a:spcAft>
                <a:spcPts val="0"/>
              </a:spcAft>
              <a:buNone/>
            </a:pPr>
            <a:r>
              <a:t/>
            </a:r>
            <a:endParaRPr sz="1600">
              <a:solidFill>
                <a:srgbClr val="3C63AB"/>
              </a:solidFill>
              <a:latin typeface="Courier New"/>
              <a:ea typeface="Courier New"/>
              <a:cs typeface="Courier New"/>
              <a:sym typeface="Courier New"/>
            </a:endParaRPr>
          </a:p>
          <a:p>
            <a:pPr indent="0" lvl="0" marL="457200" marR="0" rtl="0" algn="l">
              <a:lnSpc>
                <a:spcPct val="90000"/>
              </a:lnSpc>
              <a:spcBef>
                <a:spcPts val="0"/>
              </a:spcBef>
              <a:spcAft>
                <a:spcPts val="0"/>
              </a:spcAft>
              <a:buNone/>
            </a:pPr>
            <a:r>
              <a:rPr lang="es" sz="1600">
                <a:solidFill>
                  <a:srgbClr val="3C63AB"/>
                </a:solidFill>
              </a:rPr>
              <a:t>Solo con esta linea de codigo “inyectamos” una instancia de Controller en nuestro código para ser utilizado posteriormente.</a:t>
            </a:r>
            <a:endParaRPr sz="1600">
              <a:solidFill>
                <a:srgbClr val="3C63AB"/>
              </a:solidFill>
              <a:latin typeface="Courier New"/>
              <a:ea typeface="Courier New"/>
              <a:cs typeface="Courier New"/>
              <a:sym typeface="Courier New"/>
            </a:endParaRPr>
          </a:p>
          <a:p>
            <a:pPr indent="0" lvl="0" marL="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509" name="Google Shape;509;gecfb408ce7_0_24"/>
          <p:cNvPicPr preferRelativeResize="0"/>
          <p:nvPr/>
        </p:nvPicPr>
        <p:blipFill>
          <a:blip r:embed="rId4">
            <a:alphaModFix/>
          </a:blip>
          <a:stretch>
            <a:fillRect/>
          </a:stretch>
        </p:blipFill>
        <p:spPr>
          <a:xfrm>
            <a:off x="2476500" y="2374975"/>
            <a:ext cx="3962400" cy="6401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513" name="Shape 513"/>
        <p:cNvGrpSpPr/>
        <p:nvPr/>
      </p:nvGrpSpPr>
      <p:grpSpPr>
        <a:xfrm>
          <a:off x="0" y="0"/>
          <a:ext cx="0" cy="0"/>
          <a:chOff x="0" y="0"/>
          <a:chExt cx="0" cy="0"/>
        </a:xfrm>
      </p:grpSpPr>
      <p:sp>
        <p:nvSpPr>
          <p:cNvPr id="514" name="Google Shape;514;gecfb408ce7_0_46"/>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Dependency Injection con GetX</a:t>
            </a:r>
            <a:endParaRPr b="1" i="0" sz="3000" u="none" cap="none" strike="noStrike">
              <a:solidFill>
                <a:srgbClr val="E83464"/>
              </a:solidFill>
            </a:endParaRPr>
          </a:p>
        </p:txBody>
      </p:sp>
      <p:sp>
        <p:nvSpPr>
          <p:cNvPr id="515" name="Google Shape;515;gecfb408ce7_0_46"/>
          <p:cNvSpPr txBox="1"/>
          <p:nvPr/>
        </p:nvSpPr>
        <p:spPr>
          <a:xfrm>
            <a:off x="986650" y="1646475"/>
            <a:ext cx="69522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None/>
            </a:pPr>
            <a:r>
              <a:rPr lang="es" sz="1600">
                <a:solidFill>
                  <a:srgbClr val="3C63AB"/>
                </a:solidFill>
              </a:rPr>
              <a:t>Utilizando GetX es muy sencillo empezar a utilizar dependency Injection:</a:t>
            </a:r>
            <a:endParaRPr sz="1600">
              <a:solidFill>
                <a:srgbClr val="3C63AB"/>
              </a:solidFill>
            </a:endParaRPr>
          </a:p>
          <a:p>
            <a:pPr indent="0" lvl="0" marL="0" marR="0" rtl="0" algn="l">
              <a:lnSpc>
                <a:spcPct val="90000"/>
              </a:lnSpc>
              <a:spcBef>
                <a:spcPts val="0"/>
              </a:spcBef>
              <a:spcAft>
                <a:spcPts val="0"/>
              </a:spcAft>
              <a:buNone/>
            </a:pPr>
            <a:r>
              <a:t/>
            </a:r>
            <a:endParaRPr sz="1600">
              <a:solidFill>
                <a:srgbClr val="3C63AB"/>
              </a:solidFill>
            </a:endParaRPr>
          </a:p>
          <a:p>
            <a:pPr indent="-330200" lvl="0" marL="457200" marR="0" rtl="0" algn="l">
              <a:lnSpc>
                <a:spcPct val="90000"/>
              </a:lnSpc>
              <a:spcBef>
                <a:spcPts val="0"/>
              </a:spcBef>
              <a:spcAft>
                <a:spcPts val="0"/>
              </a:spcAft>
              <a:buClr>
                <a:srgbClr val="3C63AB"/>
              </a:buClr>
              <a:buSzPts val="1600"/>
              <a:buChar char="●"/>
            </a:pPr>
            <a:r>
              <a:rPr lang="es" sz="1600">
                <a:solidFill>
                  <a:srgbClr val="3C63AB"/>
                </a:solidFill>
              </a:rPr>
              <a:t>Para obtener una de las instancias que se han inyectado al contexto de ejecución solo es necesario usar el método find:</a:t>
            </a:r>
            <a:endParaRPr sz="1600">
              <a:solidFill>
                <a:srgbClr val="3C63AB"/>
              </a:solidFill>
            </a:endParaRPr>
          </a:p>
          <a:p>
            <a:pPr indent="0" lvl="0" marL="0" marR="0" rtl="0" algn="ctr">
              <a:lnSpc>
                <a:spcPct val="90000"/>
              </a:lnSpc>
              <a:spcBef>
                <a:spcPts val="0"/>
              </a:spcBef>
              <a:spcAft>
                <a:spcPts val="0"/>
              </a:spcAft>
              <a:buNone/>
            </a:pPr>
            <a:r>
              <a:t/>
            </a:r>
            <a:endParaRPr sz="1600">
              <a:solidFill>
                <a:srgbClr val="3C63AB"/>
              </a:solidFill>
              <a:latin typeface="Courier New"/>
              <a:ea typeface="Courier New"/>
              <a:cs typeface="Courier New"/>
              <a:sym typeface="Courier New"/>
            </a:endParaRPr>
          </a:p>
          <a:p>
            <a:pPr indent="0" lvl="0" marL="0" marR="0" rtl="0" algn="ctr">
              <a:lnSpc>
                <a:spcPct val="90000"/>
              </a:lnSpc>
              <a:spcBef>
                <a:spcPts val="0"/>
              </a:spcBef>
              <a:spcAft>
                <a:spcPts val="0"/>
              </a:spcAft>
              <a:buNone/>
            </a:pPr>
            <a:r>
              <a:t/>
            </a:r>
            <a:endParaRPr sz="1600">
              <a:solidFill>
                <a:srgbClr val="3C63AB"/>
              </a:solidFill>
              <a:latin typeface="Courier New"/>
              <a:ea typeface="Courier New"/>
              <a:cs typeface="Courier New"/>
              <a:sym typeface="Courier New"/>
            </a:endParaRPr>
          </a:p>
          <a:p>
            <a:pPr indent="0" lvl="0" marL="0" marR="0" rtl="0" algn="ctr">
              <a:lnSpc>
                <a:spcPct val="90000"/>
              </a:lnSpc>
              <a:spcBef>
                <a:spcPts val="0"/>
              </a:spcBef>
              <a:spcAft>
                <a:spcPts val="0"/>
              </a:spcAft>
              <a:buNone/>
            </a:pPr>
            <a:r>
              <a:t/>
            </a:r>
            <a:endParaRPr sz="1600">
              <a:solidFill>
                <a:srgbClr val="3C63AB"/>
              </a:solidFill>
              <a:latin typeface="Courier New"/>
              <a:ea typeface="Courier New"/>
              <a:cs typeface="Courier New"/>
              <a:sym typeface="Courier New"/>
            </a:endParaRPr>
          </a:p>
          <a:p>
            <a:pPr indent="0" lvl="0" marL="0" marR="0" rtl="0" algn="ctr">
              <a:lnSpc>
                <a:spcPct val="90000"/>
              </a:lnSpc>
              <a:spcBef>
                <a:spcPts val="0"/>
              </a:spcBef>
              <a:spcAft>
                <a:spcPts val="0"/>
              </a:spcAft>
              <a:buNone/>
            </a:pPr>
            <a:r>
              <a:t/>
            </a:r>
            <a:endParaRPr sz="1600">
              <a:solidFill>
                <a:srgbClr val="3C63AB"/>
              </a:solidFill>
              <a:latin typeface="Courier New"/>
              <a:ea typeface="Courier New"/>
              <a:cs typeface="Courier New"/>
              <a:sym typeface="Courier New"/>
            </a:endParaRPr>
          </a:p>
          <a:p>
            <a:pPr indent="0" lvl="0" marL="457200" marR="0" rtl="0" algn="l">
              <a:lnSpc>
                <a:spcPct val="90000"/>
              </a:lnSpc>
              <a:spcBef>
                <a:spcPts val="0"/>
              </a:spcBef>
              <a:spcAft>
                <a:spcPts val="0"/>
              </a:spcAft>
              <a:buNone/>
            </a:pPr>
            <a:r>
              <a:rPr lang="es" sz="1600">
                <a:solidFill>
                  <a:srgbClr val="3C63AB"/>
                </a:solidFill>
              </a:rPr>
              <a:t>Con .find() Get se encargará de buscar la instancia inyectada anteriormente y entregarla para que puedas usarla como lo necesites.</a:t>
            </a:r>
            <a:endParaRPr sz="1600">
              <a:solidFill>
                <a:srgbClr val="3C63AB"/>
              </a:solidFill>
              <a:latin typeface="Courier New"/>
              <a:ea typeface="Courier New"/>
              <a:cs typeface="Courier New"/>
              <a:sym typeface="Courier New"/>
            </a:endParaRPr>
          </a:p>
          <a:p>
            <a:pPr indent="0" lvl="0" marL="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516" name="Google Shape;516;gecfb408ce7_0_46"/>
          <p:cNvPicPr preferRelativeResize="0"/>
          <p:nvPr/>
        </p:nvPicPr>
        <p:blipFill>
          <a:blip r:embed="rId4">
            <a:alphaModFix/>
          </a:blip>
          <a:stretch>
            <a:fillRect/>
          </a:stretch>
        </p:blipFill>
        <p:spPr>
          <a:xfrm>
            <a:off x="2714625" y="2638425"/>
            <a:ext cx="3524674" cy="7311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520" name="Shape 520"/>
        <p:cNvGrpSpPr/>
        <p:nvPr/>
      </p:nvGrpSpPr>
      <p:grpSpPr>
        <a:xfrm>
          <a:off x="0" y="0"/>
          <a:ext cx="0" cy="0"/>
          <a:chOff x="0" y="0"/>
          <a:chExt cx="0" cy="0"/>
        </a:xfrm>
      </p:grpSpPr>
      <p:sp>
        <p:nvSpPr>
          <p:cNvPr id="521" name="Google Shape;521;p35"/>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600"/>
              <a:buFont typeface="Arial"/>
              <a:buNone/>
            </a:pPr>
            <a:r>
              <a:rPr b="1" i="0" lang="es" sz="3000" u="none" cap="none" strike="noStrike">
                <a:solidFill>
                  <a:srgbClr val="375FA9"/>
                </a:solidFill>
                <a:latin typeface="Arial"/>
                <a:ea typeface="Arial"/>
                <a:cs typeface="Arial"/>
                <a:sym typeface="Arial"/>
              </a:rPr>
              <a:t>Ejercicios</a:t>
            </a:r>
            <a:r>
              <a:rPr b="0" i="0" lang="es" sz="3000" u="none" cap="none" strike="noStrike">
                <a:solidFill>
                  <a:schemeClr val="lt1"/>
                </a:solidFill>
                <a:latin typeface="Arial"/>
                <a:ea typeface="Arial"/>
                <a:cs typeface="Arial"/>
                <a:sym typeface="Arial"/>
              </a:rPr>
              <a:t> </a:t>
            </a:r>
            <a:r>
              <a:rPr b="0" i="0" lang="es" sz="3000" u="none" cap="none" strike="noStrike">
                <a:solidFill>
                  <a:srgbClr val="E63464"/>
                </a:solidFill>
                <a:latin typeface="Arial"/>
                <a:ea typeface="Arial"/>
                <a:cs typeface="Arial"/>
                <a:sym typeface="Arial"/>
              </a:rPr>
              <a:t>para practicar </a:t>
            </a:r>
            <a:endParaRPr b="0" i="0" sz="1800" u="none" cap="none" strike="noStrike">
              <a:solidFill>
                <a:srgbClr val="E63464"/>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pic>
        <p:nvPicPr>
          <p:cNvPr id="526" name="Google Shape;526;p36"/>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ge7f86e5939_0_1"/>
          <p:cNvSpPr txBox="1"/>
          <p:nvPr/>
        </p:nvSpPr>
        <p:spPr>
          <a:xfrm>
            <a:off x="927528" y="7789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Conceptos básicos</a:t>
            </a:r>
            <a:endParaRPr b="1" i="0" sz="3000" u="none" cap="none" strike="noStrike">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b="1" i="0" sz="3000" u="none" cap="none" strike="noStrike">
              <a:solidFill>
                <a:srgbClr val="E83464"/>
              </a:solidFill>
            </a:endParaRPr>
          </a:p>
        </p:txBody>
      </p:sp>
      <p:sp>
        <p:nvSpPr>
          <p:cNvPr id="173" name="Google Shape;173;ge7f86e5939_0_1"/>
          <p:cNvSpPr txBox="1"/>
          <p:nvPr/>
        </p:nvSpPr>
        <p:spPr>
          <a:xfrm>
            <a:off x="927525" y="1486250"/>
            <a:ext cx="7187400" cy="3012300"/>
          </a:xfrm>
          <a:prstGeom prst="rect">
            <a:avLst/>
          </a:prstGeom>
          <a:noFill/>
          <a:ln>
            <a:noFill/>
          </a:ln>
        </p:spPr>
        <p:txBody>
          <a:bodyPr anchorCtr="0" anchor="t" bIns="34275" lIns="0" spcFirstLastPara="1" rIns="0" wrap="square" tIns="34275">
            <a:noAutofit/>
          </a:bodyPr>
          <a:lstStyle/>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Dart ofrece null safety, lo que significa que los valores no pueden ser nulos a menos que usted diga que pueden ser</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En Dart todas las variables son consideradas objetos y cada objeto es una instancia de una clase. Incluso números, funciones y nulos son objetos. Todos los objetos heredan de la clase Object.</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Aunque Dart está fuertemente tipado, las anotaciones de tipo son opcionales porque Dart puede inferir tipos de forma </a:t>
            </a:r>
            <a:r>
              <a:rPr lang="es" sz="1500">
                <a:solidFill>
                  <a:srgbClr val="3C63AB"/>
                </a:solidFill>
              </a:rPr>
              <a:t>automática</a:t>
            </a:r>
            <a:r>
              <a:rPr lang="es" sz="1500">
                <a:solidFill>
                  <a:srgbClr val="3C63AB"/>
                </a:solidFill>
              </a:rPr>
              <a:t>.</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ge7f86e5939_0_16"/>
          <p:cNvSpPr txBox="1"/>
          <p:nvPr/>
        </p:nvSpPr>
        <p:spPr>
          <a:xfrm>
            <a:off x="927528" y="68424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t/>
            </a:r>
            <a:endParaRPr b="1" sz="3000">
              <a:solidFill>
                <a:srgbClr val="E83464"/>
              </a:solidFill>
            </a:endParaRPr>
          </a:p>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Conceptos básicos</a:t>
            </a:r>
            <a:endParaRPr b="1" sz="3000">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b="1" i="0" sz="3000" u="none" cap="none" strike="noStrike">
              <a:solidFill>
                <a:srgbClr val="E83464"/>
              </a:solidFill>
            </a:endParaRPr>
          </a:p>
        </p:txBody>
      </p:sp>
      <p:sp>
        <p:nvSpPr>
          <p:cNvPr id="179" name="Google Shape;179;ge7f86e5939_0_16"/>
          <p:cNvSpPr txBox="1"/>
          <p:nvPr/>
        </p:nvSpPr>
        <p:spPr>
          <a:xfrm>
            <a:off x="927525" y="1284775"/>
            <a:ext cx="7187400" cy="30123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También puede crear funciones dentro de funciones (funciones anidadas o locales). De manera similar, Dart admite variables de nivel superior, así como variables vinculadas a una clase u objeto (variables estáticas y de instancia).</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 Las variables de instancia a veces se conocen como campos o propiedades.</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A diferencia de Java, Dart no tiene las palabras clave público, protegido y privado. Si un identificador comienza con un guión bajo (_), es privado para su biblioteca. </a:t>
            </a:r>
            <a:endParaRPr sz="15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gfacdd01920_0_14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4300">
                <a:solidFill>
                  <a:srgbClr val="E83464"/>
                </a:solidFill>
              </a:rPr>
              <a:t>Dart Compiler</a:t>
            </a:r>
            <a:endParaRPr b="1" sz="4300">
              <a:solidFill>
                <a:srgbClr val="E83464"/>
              </a:solidFill>
            </a:endParaRPr>
          </a:p>
          <a:p>
            <a:pPr indent="0" lvl="0" marL="0" rtl="0" algn="ctr">
              <a:lnSpc>
                <a:spcPct val="85000"/>
              </a:lnSpc>
              <a:spcBef>
                <a:spcPts val="0"/>
              </a:spcBef>
              <a:spcAft>
                <a:spcPts val="0"/>
              </a:spcAft>
              <a:buSzPts val="3800"/>
              <a:buNone/>
            </a:pPr>
            <a:r>
              <a:t/>
            </a:r>
            <a:endParaRPr b="1" sz="4300">
              <a:solidFill>
                <a:srgbClr val="E8346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ge7f918ef15_0_7"/>
          <p:cNvSpPr txBox="1"/>
          <p:nvPr/>
        </p:nvSpPr>
        <p:spPr>
          <a:xfrm>
            <a:off x="927528" y="68424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AOT (Ahead of  Time)</a:t>
            </a:r>
            <a:endParaRPr b="1" i="0" sz="3000" u="none" cap="none" strike="noStrike">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b="1" i="0" sz="3000" u="none" cap="none" strike="noStrike">
              <a:solidFill>
                <a:srgbClr val="E83464"/>
              </a:solidFill>
            </a:endParaRPr>
          </a:p>
        </p:txBody>
      </p:sp>
      <p:sp>
        <p:nvSpPr>
          <p:cNvPr id="190" name="Google Shape;190;ge7f918ef15_0_7"/>
          <p:cNvSpPr txBox="1"/>
          <p:nvPr/>
        </p:nvSpPr>
        <p:spPr>
          <a:xfrm>
            <a:off x="1028025" y="1499675"/>
            <a:ext cx="6798300" cy="4053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1" lang="es" sz="1600">
                <a:solidFill>
                  <a:srgbClr val="3C63AB"/>
                </a:solidFill>
              </a:rPr>
              <a:t>Utilizado en modo desarrollo:</a:t>
            </a:r>
            <a:endParaRPr b="1" i="0" sz="1600" u="none" cap="none" strike="noStrike">
              <a:solidFill>
                <a:srgbClr val="3C63AB"/>
              </a:solidFil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191" name="Google Shape;191;ge7f918ef15_0_7"/>
          <p:cNvSpPr/>
          <p:nvPr/>
        </p:nvSpPr>
        <p:spPr>
          <a:xfrm>
            <a:off x="1028025" y="2048900"/>
            <a:ext cx="2047800" cy="1247700"/>
          </a:xfrm>
          <a:prstGeom prst="rect">
            <a:avLst/>
          </a:prstGeom>
          <a:solidFill>
            <a:srgbClr val="4A86E8"/>
          </a:solidFill>
          <a:ln cap="flat" cmpd="sng" w="9525">
            <a:solidFill>
              <a:srgbClr val="5E696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sz="1100">
                <a:solidFill>
                  <a:srgbClr val="FFFFFF"/>
                </a:solidFill>
              </a:rPr>
              <a:t>void main() {</a:t>
            </a:r>
            <a:endParaRPr sz="1100">
              <a:solidFill>
                <a:srgbClr val="FFFFFF"/>
              </a:solidFill>
            </a:endParaRPr>
          </a:p>
          <a:p>
            <a:pPr indent="0" lvl="0" marL="0" rtl="0" algn="l">
              <a:spcBef>
                <a:spcPts val="0"/>
              </a:spcBef>
              <a:spcAft>
                <a:spcPts val="0"/>
              </a:spcAft>
              <a:buNone/>
            </a:pPr>
            <a:r>
              <a:rPr lang="es" sz="1100">
                <a:solidFill>
                  <a:srgbClr val="FFFFFF"/>
                </a:solidFill>
              </a:rPr>
              <a:t>    print(‘Hello World’);</a:t>
            </a:r>
            <a:endParaRPr sz="1100">
              <a:solidFill>
                <a:srgbClr val="FFFFFF"/>
              </a:solidFill>
            </a:endParaRPr>
          </a:p>
          <a:p>
            <a:pPr indent="0" lvl="0" marL="0" rtl="0" algn="l">
              <a:spcBef>
                <a:spcPts val="0"/>
              </a:spcBef>
              <a:spcAft>
                <a:spcPts val="0"/>
              </a:spcAft>
              <a:buNone/>
            </a:pPr>
            <a:r>
              <a:rPr lang="es" sz="1100">
                <a:solidFill>
                  <a:srgbClr val="FFFFFF"/>
                </a:solidFill>
              </a:rPr>
              <a:t>}</a:t>
            </a:r>
            <a:endParaRPr sz="1100">
              <a:solidFill>
                <a:srgbClr val="FFFFFF"/>
              </a:solidFill>
            </a:endParaRPr>
          </a:p>
        </p:txBody>
      </p:sp>
      <p:sp>
        <p:nvSpPr>
          <p:cNvPr id="192" name="Google Shape;192;ge7f918ef15_0_7"/>
          <p:cNvSpPr/>
          <p:nvPr/>
        </p:nvSpPr>
        <p:spPr>
          <a:xfrm>
            <a:off x="4051750" y="2372750"/>
            <a:ext cx="2333700" cy="600000"/>
          </a:xfrm>
          <a:prstGeom prst="rect">
            <a:avLst/>
          </a:prstGeom>
          <a:solidFill>
            <a:srgbClr val="434343"/>
          </a:solidFill>
          <a:ln cap="flat" cmpd="sng" w="9525">
            <a:solidFill>
              <a:srgbClr val="5E696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sz="1100">
                <a:solidFill>
                  <a:srgbClr val="FFFFFF"/>
                </a:solidFill>
              </a:rPr>
              <a:t>$dart playground.dart</a:t>
            </a:r>
            <a:endParaRPr sz="1100">
              <a:solidFill>
                <a:srgbClr val="FFFFFF"/>
              </a:solidFill>
            </a:endParaRPr>
          </a:p>
        </p:txBody>
      </p:sp>
      <p:sp>
        <p:nvSpPr>
          <p:cNvPr id="193" name="Google Shape;193;ge7f918ef15_0_7"/>
          <p:cNvSpPr/>
          <p:nvPr/>
        </p:nvSpPr>
        <p:spPr>
          <a:xfrm>
            <a:off x="4194700" y="3744350"/>
            <a:ext cx="2047800" cy="7143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100">
                <a:solidFill>
                  <a:srgbClr val="FFFFFF"/>
                </a:solidFill>
              </a:rPr>
              <a:t>Hello World</a:t>
            </a:r>
            <a:endParaRPr sz="1100">
              <a:solidFill>
                <a:srgbClr val="FFFFFF"/>
              </a:solidFill>
            </a:endParaRPr>
          </a:p>
        </p:txBody>
      </p:sp>
      <p:cxnSp>
        <p:nvCxnSpPr>
          <p:cNvPr id="194" name="Google Shape;194;ge7f918ef15_0_7"/>
          <p:cNvCxnSpPr>
            <a:stCxn id="191" idx="3"/>
            <a:endCxn id="192" idx="1"/>
          </p:cNvCxnSpPr>
          <p:nvPr/>
        </p:nvCxnSpPr>
        <p:spPr>
          <a:xfrm>
            <a:off x="3075825" y="2672750"/>
            <a:ext cx="975900" cy="0"/>
          </a:xfrm>
          <a:prstGeom prst="straightConnector1">
            <a:avLst/>
          </a:prstGeom>
          <a:noFill/>
          <a:ln cap="flat" cmpd="sng" w="9525">
            <a:solidFill>
              <a:schemeClr val="dk2"/>
            </a:solidFill>
            <a:prstDash val="solid"/>
            <a:round/>
            <a:headEnd len="med" w="med" type="none"/>
            <a:tailEnd len="med" w="med" type="triangle"/>
          </a:ln>
        </p:spPr>
      </p:cxnSp>
      <p:cxnSp>
        <p:nvCxnSpPr>
          <p:cNvPr id="195" name="Google Shape;195;ge7f918ef15_0_7"/>
          <p:cNvCxnSpPr>
            <a:stCxn id="192" idx="2"/>
            <a:endCxn id="193" idx="0"/>
          </p:cNvCxnSpPr>
          <p:nvPr/>
        </p:nvCxnSpPr>
        <p:spPr>
          <a:xfrm>
            <a:off x="5218600" y="2972750"/>
            <a:ext cx="0" cy="771600"/>
          </a:xfrm>
          <a:prstGeom prst="straightConnector1">
            <a:avLst/>
          </a:prstGeom>
          <a:noFill/>
          <a:ln cap="flat" cmpd="sng" w="9525">
            <a:solidFill>
              <a:schemeClr val="dk2"/>
            </a:solidFill>
            <a:prstDash val="solid"/>
            <a:round/>
            <a:headEnd len="med" w="med" type="none"/>
            <a:tailEnd len="med" w="med" type="triangle"/>
          </a:ln>
        </p:spPr>
      </p:cxnSp>
      <p:sp>
        <p:nvSpPr>
          <p:cNvPr id="196" name="Google Shape;196;ge7f918ef15_0_7"/>
          <p:cNvSpPr txBox="1"/>
          <p:nvPr/>
        </p:nvSpPr>
        <p:spPr>
          <a:xfrm>
            <a:off x="5295225" y="3153800"/>
            <a:ext cx="1838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100">
                <a:solidFill>
                  <a:srgbClr val="FF0000"/>
                </a:solidFill>
              </a:rPr>
              <a:t>AOT</a:t>
            </a:r>
            <a:r>
              <a:rPr b="1" lang="es" sz="1100"/>
              <a:t> Compile</a:t>
            </a:r>
            <a:endParaRPr b="1" sz="1100"/>
          </a:p>
          <a:p>
            <a:pPr indent="0" lvl="0" marL="0" rtl="0" algn="l">
              <a:spcBef>
                <a:spcPts val="0"/>
              </a:spcBef>
              <a:spcAft>
                <a:spcPts val="0"/>
              </a:spcAft>
              <a:buNone/>
            </a:pPr>
            <a:r>
              <a:rPr b="1" lang="es" sz="1100"/>
              <a:t>during development</a:t>
            </a:r>
            <a:endParaRPr b="1" sz="1100"/>
          </a:p>
        </p:txBody>
      </p:sp>
      <p:sp>
        <p:nvSpPr>
          <p:cNvPr id="197" name="Google Shape;197;ge7f918ef15_0_7"/>
          <p:cNvSpPr txBox="1"/>
          <p:nvPr/>
        </p:nvSpPr>
        <p:spPr>
          <a:xfrm>
            <a:off x="6323925" y="3963425"/>
            <a:ext cx="148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100"/>
              <a:t>Run the Program</a:t>
            </a:r>
            <a:endParaRPr b="1"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