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ikIDlc43oCZxHG9SUyY4XHdlF5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i.flutter.dev/flutter/material/TextField-class.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i.flutter.dev/flutter/material/TextField-clas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18c6a4f6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1018c6a4f6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18c6a4f66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018c6a4f6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18c6a4f6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Ref: </a:t>
            </a:r>
            <a:r>
              <a:rPr lang="es" u="sng">
                <a:solidFill>
                  <a:schemeClr val="hlink"/>
                </a:solidFill>
                <a:hlinkClick r:id="rId2"/>
              </a:rPr>
              <a:t>https://api.flutter.dev/flutter/material/TextField-class.html</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import 'package:flutter/material.dart';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void main()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runApp(const MaterialApp(</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debugShowCheckedModeBanner: false,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title: 'TextField example',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home: Home(),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class Home extends StatelessWidget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const Home({Key? key}) : super(key: key);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@override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Widget build(BuildContext context)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return Scaffold(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appBar: AppBar(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title: const Text('TextField example'),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body: Center(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Container(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margin: const EdgeInsets.all(20.0),</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TextField(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decoration: const InputDecoration(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border: OutlineInputBorder(),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labelText: 'Some text here',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onChanged: (text)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print("onChanged callback: $text");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232" name="Google Shape;232;g1018c6a4f66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18c6a4f66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Ref: </a:t>
            </a:r>
            <a:r>
              <a:rPr lang="es" u="sng">
                <a:solidFill>
                  <a:schemeClr val="hlink"/>
                </a:solidFill>
                <a:hlinkClick r:id="rId2"/>
              </a:rPr>
              <a:t>https://api.flutter.dev/flutter/material/TextField-class.html</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import 'package:flutter/material.dart';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void main()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runApp(const MaterialApp(</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debugShowCheckedModeBanner: false,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title: 'Checkbox example',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home: Home(),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class Home extends StatefulWidget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const Home({Key? key}) : super(key: key);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@override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State&lt;Home&gt; createState() =&gt; _HomeState();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class _HomeState extends State&lt;Home&gt;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bool _selected = false;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@override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Widget build(BuildContext context)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return Scaffold(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appBar: AppBar(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title: const Text('Checkbox example'),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body: Center(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Row(</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mainAxisAlignment: MainAxisAlignment.spaceEvenly,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children: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Text(_selected ? "Selected" : "Not selected"),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Checkbox(</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value: _selected,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onChanged: (value)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setState(()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_selected = value!;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240" name="Google Shape;240;g1018c6a4f66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18c6a4f6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1018c6a4f66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aac352597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eaac35259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7f86e593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e7f86e593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9d885838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'package:flutter/material.dart';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main()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runApp(const MaterialApp(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debugShowCheckedModeBanner: false,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'Navigation Basics',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home: FirstRoute(),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FirstRoute extends StatelessWidget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FirstRoute({Key? key}) : super(key: key);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Scaffold(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appBar: AppBar(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const Text('First Route'),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Center(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ElevatedButton(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const Text('Open route'),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Navigator.push(</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MaterialPageRoute(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builder: (context) =&gt; const SecondRoute()));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SecondRoute extends StatelessWidget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SecondRoute({Key? key}) : super(key: key);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Scaffold(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appBar: AppBar(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const Text("Second Route"),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Center(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ElevatedButton(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Navigator.pop(context);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const Text('Go back!'),</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7" name="Google Shape;267;ge9d885838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2c51da84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f2c51da84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9d8858381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import 'package:flutter/material.dart';</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void main()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runApp(MaterialApp(</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debugShowCheckedModeBanner: false,</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title: 'Navigation with parameters',</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home: FirstRoute(),</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class Todo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final String title;</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final String description;</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Todo(this.title, this.description);</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class FirstRoute extends StatelessWidget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final Todo oneTodo = Todo("One Todo", "To Study");</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FirstRoute({Key? key}) : super(key: key);</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@override</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Widget build(BuildContext context)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return Scaffold(</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appBar: AppBar(</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title: const Text('First Route'),</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body: Center(</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child: ElevatedButton(</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child: const Text('Open route'),</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onPressed: ()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Navigator.push(</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context,</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MaterialPageRoute(</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builder: (context) =&gt; SecondRoute(todo: oneTodo)));</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class SecondRoute extends StatelessWidget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final Todo todo;</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const SecondRoute({Key? key, required this.todo}) : super(key: key);</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@override</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Widget build(BuildContext context)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return Scaffold(</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appBar: AppBar(</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title: const Text("Second Route"),</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body: Center(child: Text(todo.title + " -&gt; " + todo.description)),</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600">
                <a:solidFill>
                  <a:schemeClr val="dk1"/>
                </a:solidFill>
              </a:rPr>
              <a:t>}</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1050">
              <a:solidFill>
                <a:schemeClr val="dk1"/>
              </a:solidFill>
              <a:latin typeface="Courier New"/>
              <a:ea typeface="Courier New"/>
              <a:cs typeface="Courier New"/>
              <a:sym typeface="Courier New"/>
            </a:endParaRPr>
          </a:p>
        </p:txBody>
      </p:sp>
      <p:sp>
        <p:nvSpPr>
          <p:cNvPr id="284" name="Google Shape;284;ge9d8858381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9d8858381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import 'package:flutter/material.dart';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void main()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runApp(MaterialApp(</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title: 'Named Routes Demo',</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Start the app with the "/" named route. In this case, the app starts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on the FirstScreen widget.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initialRoute: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routes: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When navigating to the "/" route, build the FirstScreen widget.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(context) =&gt; const FirstScreen(),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When navigating to the "/second" route, build the SecondScreen widget.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'/second': (context) =&gt; const SecondScreen(),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class FirstScreen extends StatelessWidget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const FirstScreen({Key? key}) : super(key: key);</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@override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Widget build(BuildContext context)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return Scaffold(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appBar: AppBar(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title: const Text('First Screen'),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body: Center(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 ElevatedButton(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 const Text('Launch screen'),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onPressed: ()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Navigate to the second screen using a named route.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Navigator.pushNamed(context, '/second');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class SecondScreen extends StatelessWidget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const SecondScreen({Key? key}) : super(key: key);</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@override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Widget build(BuildContext context)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return Scaffold(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appBar: AppBar(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title: const Text("Second Screen"),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body: Center(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 ElevatedButton(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onPressed: ()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Navigate back to the first screen by popping the current route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off the stack.</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Navigator.pop(context);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 const Text('Go back!'),</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1050">
              <a:solidFill>
                <a:schemeClr val="dk1"/>
              </a:solidFill>
              <a:latin typeface="Courier New"/>
              <a:ea typeface="Courier New"/>
              <a:cs typeface="Courier New"/>
              <a:sym typeface="Courier New"/>
            </a:endParaRPr>
          </a:p>
        </p:txBody>
      </p:sp>
      <p:sp>
        <p:nvSpPr>
          <p:cNvPr id="292" name="Google Shape;292;ge9d8858381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9d8858381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e9d8858381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9d8858381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import 'package:flutter/material.dart';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void main()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runApp(const MyApp());</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class MyApp extends StatelessWidget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const MyApp({Key? key}) : super(key: key);</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@override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Widget build(BuildContext context)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return MaterialApp(</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title: 'Navigation with 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debugShowCheckedModeBanner: false,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home: const HomeScreen(),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routes: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ExtractArgumentsScreen.routeName: (context) =&gt;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const ExtractArgumentsScreen(),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class HomeScreen extends StatelessWidget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const HomeScreen({Key? key}) : super(key: key);</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@override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Widget build(BuildContext context)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return Scaffold(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appBar: AppBar(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title: const Text('Navigation with 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body: Center(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 Column(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mainAxisAlignment: MainAxisAlignment.center,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children: &lt;Widget&gt;[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A button that navigates to a named route that. The named route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extracts the arguments by itself.</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ElevatedButton(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 const Text("Navigate and send parameters"),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onPressed: ()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When the user taps the button, navigate to a named route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and provide the arguments as an optional parameter.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Navigator.pushNamed(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context,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ExtractArgumentsScreen.routeName,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arguments: ScreenArguments(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'Extract Arguments Screen',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'This message is extracted in the build method.',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 Widget that extracts the necessary arguments from the ModalRoute.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class ExtractArgumentsScreen extends StatelessWidget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static const routeName = '/extractArguments';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const ExtractArgumentsScreen({Key? key}) : super(key: key);</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@override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Widget build(BuildContext context)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Extract the arguments from the current ModalRoute settings and cast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them as ScreenArguments.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final ScreenArguments args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ModalRoute.of(context)!.settings.arguments as ScreenArguments;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return Scaffold(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appBar: AppBar(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title: Text(args.title),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body: Center(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 Text(args.message),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You can pass any object to the arguments parameter. In this example,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create a class that contains both a customizable title and message.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class ScreenArguments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final String title;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final String message;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ScreenArguments(this.title, this.message);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1050">
              <a:solidFill>
                <a:schemeClr val="dk1"/>
              </a:solidFill>
              <a:latin typeface="Courier New"/>
              <a:ea typeface="Courier New"/>
              <a:cs typeface="Courier New"/>
              <a:sym typeface="Courier New"/>
            </a:endParaRPr>
          </a:p>
        </p:txBody>
      </p:sp>
      <p:sp>
        <p:nvSpPr>
          <p:cNvPr id="306" name="Google Shape;306;ge9d8858381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9d8858381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import 'package:flutter/material.dart';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void main()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runApp(const MyApp());</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class MyApp extends StatelessWidget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const MyApp({Key? key}) : super(key: key);</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@override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Widget build(BuildContext context)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return MaterialApp(</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title: 'Navigation with 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debugShowCheckedModeBanner: false,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home: const HomeScreen(),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routes: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ExtractArgumentsScreen.routeName: (context) =&gt;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const ExtractArgumentsScreen(),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class HomeScreen extends StatelessWidget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const HomeScreen({Key? key}) : super(key: key);</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@override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Widget build(BuildContext context)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return Scaffold(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appBar: AppBar(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title: const Text('Navigation with 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body: Center(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 Column(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mainAxisAlignment: MainAxisAlignment.center,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children: &lt;Widget&gt;[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A button that navigates to a named route that. The named route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extracts the arguments by itself.</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ElevatedButton(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 const Text("Navigate and send parameters"),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onPressed: ()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When the user taps the button, navigate to a named route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and provide the arguments as an optional parameter.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Navigator.pushNamed(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context,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ExtractArgumentsScreen.routeName,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arguments: ScreenArguments(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'Extract Arguments Screen',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'This message is extracted in the build method.',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 Widget that extracts the necessary arguments from the ModalRoute.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class ExtractArgumentsScreen extends StatelessWidget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static const routeName = '/extractArguments';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const ExtractArgumentsScreen({Key? key}) : super(key: key);</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@override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Widget build(BuildContext context)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Extract the arguments from the current ModalRoute settings and cast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 them as ScreenArguments.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final ScreenArguments args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ModalRoute.of(context)!.settings.arguments as ScreenArguments;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return Scaffold(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appBar: AppBar(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title: Text(args.title),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body: Center(</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child: Text(args.message),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You can pass any object to the arguments parameter. In this example,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create a class that contains both a customizable title and message.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class ScreenArguments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final String title;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final String message;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  ScreenArguments(this.title, this.message);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1050">
              <a:solidFill>
                <a:schemeClr val="dk1"/>
              </a:solidFill>
              <a:latin typeface="Courier New"/>
              <a:ea typeface="Courier New"/>
              <a:cs typeface="Courier New"/>
              <a:sym typeface="Courier New"/>
            </a:endParaRPr>
          </a:p>
        </p:txBody>
      </p:sp>
      <p:sp>
        <p:nvSpPr>
          <p:cNvPr id="314" name="Google Shape;314;ge9d8858381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aac352597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eaac352597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aac352597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eaac352597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87a8e01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334" name="Google Shape;334;ge87a8e01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aac352597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import 'package:flutter/material.dart';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import 'package:get/get.dart';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void main()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runApp(const MyApp());</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class MyApp extends StatelessWidget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const MyApp({Key? key}) : super(key: key);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@override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Widget build(BuildContext context)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return const GetMaterialApp(</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title: 'Simple GetX navigation',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debugShowCheckedModeBanner: false,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home: Login(),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class Login extends StatelessWidget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const Login({Key? key}) : super(key: key);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@override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Widget build(BuildContext context)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return Scaffold(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body: SafeArea(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Center(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Column(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mainAxisAlignment: MainAxisAlignment.spaceEvenly,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children: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ElevatedButton(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const Text("Login"),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onPressed: ()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Get.off(() =&gt; const Content());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TextButton(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const Text("Create account"),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onPressed: ()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Get.to(() =&gt; const SignIn());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class SignIn extends StatelessWidget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const SignIn({Key? key}) : super(key: key);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@override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Widget build(BuildContext context)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return Scaffold(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body: SafeArea(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Center(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Column(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mainAxisAlignment: MainAxisAlignment.spaceEvenly,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children: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ElevatedButton(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const Text("Create account"),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onPressed: ()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Get.back();</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class Content extends StatelessWidget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const Content({Key? key}) : super(key: key);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@override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Widget build(BuildContext context)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return Scaffold(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body: SafeArea(</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Center(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Column(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mainAxisAlignment: MainAxisAlignment.spaceEvenly,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children: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ElevatedButton(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child: const Text("Logout"),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onPressed: ()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Get.off(const Login());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347" name="Google Shape;347;geaac352597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aac352597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'package:flutter/material.dart';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'package:get/get.dart';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main()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runApp(const MyApp());</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MyApp extends StatelessWidget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MyApp({Key? key}) : super(key: key);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GetMaterialApp(</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'Simple GetX navigation',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debugShowCheckedModeBanner: false,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initialRoute: '/login',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getPages: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GetPage(name: '/login', page: () =&gt; const Login()),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GetPage(name: '/signup', page: () =&gt; const SignIn()),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name: '/content',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page: () =&gt; const Content(),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transition: Transition.zoom),</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Login extends StatelessWidget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Login({Key? key}) : super(key: key);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Scaffold(</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SafeArea(</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Center(</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Column(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mainAxisAlignment: MainAxisAlignment.spaceEvenly,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children: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ElevatedButton(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const Text("Login"),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Get.offNamed('/content');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TextButton(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const Text("Create account"),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Get.toNamed('/signup');</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SignIn extends StatelessWidget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SignIn({Key? key}) : super(key: key);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Scaffold(</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SafeArea(</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Center(</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Column(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mainAxisAlignment: MainAxisAlignment.spaceEvenly,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children: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ElevatedButton(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const Text("Create account"),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Get.back();</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Content extends StatelessWidget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Content({Key? key}) : super(key: key);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Scaffold(</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SafeArea(</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Center(</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Column(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mainAxisAlignment: MainAxisAlignment.spaceEvenly,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children: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ElevatedButton(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const Text("Logout"),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Get.offNamed('/login');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050">
              <a:solidFill>
                <a:schemeClr val="dk1"/>
              </a:solidFill>
              <a:latin typeface="Courier New"/>
              <a:ea typeface="Courier New"/>
              <a:cs typeface="Courier New"/>
              <a:sym typeface="Courier New"/>
            </a:endParaRPr>
          </a:p>
        </p:txBody>
      </p:sp>
      <p:sp>
        <p:nvSpPr>
          <p:cNvPr id="358" name="Google Shape;358;geaac352597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11ae0eae1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'package:flutter/material.dart';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'package:get/get.dart';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main()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runApp(const MyApp());</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MyApp extends StatelessWidget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MyApp({Key? key}) : super(key: key);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GetMaterialApp(</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'Simple GetX navigation',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debugShowCheckedModeBanner: false,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initialRoute: '/login',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getPages: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GetPage(name: '/login', page: () =&gt; const Login()),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GetPage(name: '/signup', page: () =&gt; const SignIn()),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GetPage(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name: '/content',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page: () =&gt; const Content(),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transition: Transition.zoom),</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Login extends StatelessWidget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Login({Key? key}) : super(key: key);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Scaffold(</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SafeArea(</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Center(</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Column(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mainAxisAlignment: MainAxisAlignment.spaceEvenly,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children: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ElevatedButton(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const Text("Login"),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Get.offNamed('/content');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TextButton(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const Text("Create account"),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Get.toNamed('/signup');</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SignIn extends StatelessWidget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SignIn({Key? key}) : super(key: key);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Scaffold(</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SafeArea(</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Center(</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Column(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mainAxisAlignment: MainAxisAlignment.spaceEvenly,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children: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ElevatedButton(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const Text("Create account"),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Get.back();</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Content extends StatelessWidget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Content({Key? key}) : super(key: key);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Scaffold(</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SafeArea(</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Center(</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Column(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mainAxisAlignment: MainAxisAlignment.spaceEvenly,</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children: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ElevatedButton(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const Text("Logout"),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Get.offNamed('/login');</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050">
              <a:solidFill>
                <a:schemeClr val="dk1"/>
              </a:solidFill>
              <a:latin typeface="Courier New"/>
              <a:ea typeface="Courier New"/>
              <a:cs typeface="Courier New"/>
              <a:sym typeface="Courier New"/>
            </a:endParaRPr>
          </a:p>
        </p:txBody>
      </p:sp>
      <p:sp>
        <p:nvSpPr>
          <p:cNvPr id="365" name="Google Shape;365;gf11ae0eae1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87a8e010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ge87a8e010d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22eb29e1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gf22eb29e1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871f6886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871f688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9434e9fa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import 'package:flutter/material.dart';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void main() {</a:t>
            </a:r>
            <a:endParaRPr/>
          </a:p>
          <a:p>
            <a:pPr indent="0" lvl="0" marL="0" rtl="0" algn="l">
              <a:lnSpc>
                <a:spcPct val="100000"/>
              </a:lnSpc>
              <a:spcBef>
                <a:spcPts val="0"/>
              </a:spcBef>
              <a:spcAft>
                <a:spcPts val="0"/>
              </a:spcAft>
              <a:buClr>
                <a:schemeClr val="dk1"/>
              </a:buClr>
              <a:buSzPts val="1100"/>
              <a:buFont typeface="Arial"/>
              <a:buNone/>
            </a:pPr>
            <a:r>
              <a:rPr lang="es"/>
              <a:t>  runApp(MaterialApp(</a:t>
            </a:r>
            <a:endParaRPr/>
          </a:p>
          <a:p>
            <a:pPr indent="0" lvl="0" marL="0" rtl="0" algn="l">
              <a:lnSpc>
                <a:spcPct val="100000"/>
              </a:lnSpc>
              <a:spcBef>
                <a:spcPts val="0"/>
              </a:spcBef>
              <a:spcAft>
                <a:spcPts val="0"/>
              </a:spcAft>
              <a:buClr>
                <a:schemeClr val="dk1"/>
              </a:buClr>
              <a:buSzPts val="1100"/>
              <a:buFont typeface="Arial"/>
              <a:buNone/>
            </a:pPr>
            <a:r>
              <a:rPr lang="es"/>
              <a:t>      title: 'StatefulWidget example',</a:t>
            </a:r>
            <a:endParaRPr/>
          </a:p>
          <a:p>
            <a:pPr indent="0" lvl="0" marL="0" rtl="0" algn="l">
              <a:lnSpc>
                <a:spcPct val="100000"/>
              </a:lnSpc>
              <a:spcBef>
                <a:spcPts val="0"/>
              </a:spcBef>
              <a:spcAft>
                <a:spcPts val="0"/>
              </a:spcAft>
              <a:buClr>
                <a:schemeClr val="dk1"/>
              </a:buClr>
              <a:buSzPts val="1100"/>
              <a:buFont typeface="Arial"/>
              <a:buNone/>
            </a:pPr>
            <a:r>
              <a:rPr lang="es"/>
              <a:t>      debugShowCheckedModeBanner: false,</a:t>
            </a:r>
            <a:endParaRPr/>
          </a:p>
          <a:p>
            <a:pPr indent="0" lvl="0" marL="0" rtl="0" algn="l">
              <a:lnSpc>
                <a:spcPct val="100000"/>
              </a:lnSpc>
              <a:spcBef>
                <a:spcPts val="0"/>
              </a:spcBef>
              <a:spcAft>
                <a:spcPts val="0"/>
              </a:spcAft>
              <a:buClr>
                <a:schemeClr val="dk1"/>
              </a:buClr>
              <a:buSzPts val="1100"/>
              <a:buFont typeface="Arial"/>
              <a:buNone/>
            </a:pPr>
            <a:r>
              <a:rPr lang="es"/>
              <a:t>      home: Scaffold(</a:t>
            </a:r>
            <a:endParaRPr/>
          </a:p>
          <a:p>
            <a:pPr indent="0" lvl="0" marL="0" rtl="0" algn="l">
              <a:lnSpc>
                <a:spcPct val="100000"/>
              </a:lnSpc>
              <a:spcBef>
                <a:spcPts val="0"/>
              </a:spcBef>
              <a:spcAft>
                <a:spcPts val="0"/>
              </a:spcAft>
              <a:buClr>
                <a:schemeClr val="dk1"/>
              </a:buClr>
              <a:buSzPts val="1100"/>
              <a:buFont typeface="Arial"/>
              <a:buNone/>
            </a:pPr>
            <a:r>
              <a:rPr lang="es"/>
              <a:t>        appBar: AppBar(</a:t>
            </a:r>
            <a:endParaRPr/>
          </a:p>
          <a:p>
            <a:pPr indent="0" lvl="0" marL="0" rtl="0" algn="l">
              <a:lnSpc>
                <a:spcPct val="100000"/>
              </a:lnSpc>
              <a:spcBef>
                <a:spcPts val="0"/>
              </a:spcBef>
              <a:spcAft>
                <a:spcPts val="0"/>
              </a:spcAft>
              <a:buClr>
                <a:schemeClr val="dk1"/>
              </a:buClr>
              <a:buSzPts val="1100"/>
              <a:buFont typeface="Arial"/>
              <a:buNone/>
            </a:pPr>
            <a:r>
              <a:rPr lang="es"/>
              <a:t>          title: const Text('StatefulWidget example'),</a:t>
            </a:r>
            <a:endParaRPr/>
          </a:p>
          <a:p>
            <a:pPr indent="0" lvl="0" marL="0" rtl="0" algn="l">
              <a:lnSpc>
                <a:spcPct val="100000"/>
              </a:lnSpc>
              <a:spcBef>
                <a:spcPts val="0"/>
              </a:spcBef>
              <a:spcAft>
                <a:spcPts val="0"/>
              </a:spcAft>
              <a:buClr>
                <a:schemeClr val="dk1"/>
              </a:buClr>
              <a:buSzPts val="1100"/>
              <a:buFont typeface="Arial"/>
              <a:buNone/>
            </a:pPr>
            <a:r>
              <a:rPr lang="es"/>
              <a:t>        ),</a:t>
            </a:r>
            <a:endParaRPr/>
          </a:p>
          <a:p>
            <a:pPr indent="0" lvl="0" marL="0" rtl="0" algn="l">
              <a:lnSpc>
                <a:spcPct val="100000"/>
              </a:lnSpc>
              <a:spcBef>
                <a:spcPts val="0"/>
              </a:spcBef>
              <a:spcAft>
                <a:spcPts val="0"/>
              </a:spcAft>
              <a:buClr>
                <a:schemeClr val="dk1"/>
              </a:buClr>
              <a:buSzPts val="1100"/>
              <a:buFont typeface="Arial"/>
              <a:buNone/>
            </a:pPr>
            <a:r>
              <a:rPr lang="es"/>
              <a:t>        body: const Center(child: Counter()),</a:t>
            </a:r>
            <a:endParaRPr/>
          </a:p>
          <a:p>
            <a:pPr indent="0" lvl="0" marL="0" rtl="0" algn="l">
              <a:lnSpc>
                <a:spcPct val="100000"/>
              </a:lnSpc>
              <a:spcBef>
                <a:spcPts val="0"/>
              </a:spcBef>
              <a:spcAft>
                <a:spcPts val="0"/>
              </a:spcAft>
              <a:buClr>
                <a:schemeClr val="dk1"/>
              </a:buClr>
              <a:buSzPts val="1100"/>
              <a:buFont typeface="Arial"/>
              <a:buNone/>
            </a:pPr>
            <a:r>
              <a:rPr lang="es"/>
              <a:t>      )));</a:t>
            </a:r>
            <a:endParaRPr/>
          </a:p>
          <a:p>
            <a:pPr indent="0" lvl="0" marL="0" rtl="0" algn="l">
              <a:lnSpc>
                <a:spcPct val="100000"/>
              </a:lnSpc>
              <a:spcBef>
                <a:spcPts val="0"/>
              </a:spcBef>
              <a:spcAft>
                <a:spcPts val="0"/>
              </a:spcAft>
              <a:buClr>
                <a:schemeClr val="dk1"/>
              </a:buClr>
              <a:buSzPts val="1100"/>
              <a:buFont typeface="Arial"/>
              <a:buNone/>
            </a:pPr>
            <a:r>
              <a:rPr lang="es"/>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class Counter extends StatefulWidget {</a:t>
            </a:r>
            <a:endParaRPr/>
          </a:p>
          <a:p>
            <a:pPr indent="0" lvl="0" marL="0" rtl="0" algn="l">
              <a:lnSpc>
                <a:spcPct val="100000"/>
              </a:lnSpc>
              <a:spcBef>
                <a:spcPts val="0"/>
              </a:spcBef>
              <a:spcAft>
                <a:spcPts val="0"/>
              </a:spcAft>
              <a:buClr>
                <a:schemeClr val="dk1"/>
              </a:buClr>
              <a:buSzPts val="1100"/>
              <a:buFont typeface="Arial"/>
              <a:buNone/>
            </a:pPr>
            <a:r>
              <a:rPr lang="es"/>
              <a:t>  const Counter({Key? key}) : super(key: key);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  @override</a:t>
            </a:r>
            <a:endParaRPr/>
          </a:p>
          <a:p>
            <a:pPr indent="0" lvl="0" marL="0" rtl="0" algn="l">
              <a:lnSpc>
                <a:spcPct val="100000"/>
              </a:lnSpc>
              <a:spcBef>
                <a:spcPts val="0"/>
              </a:spcBef>
              <a:spcAft>
                <a:spcPts val="0"/>
              </a:spcAft>
              <a:buClr>
                <a:schemeClr val="dk1"/>
              </a:buClr>
              <a:buSzPts val="1100"/>
              <a:buFont typeface="Arial"/>
              <a:buNone/>
            </a:pPr>
            <a:r>
              <a:rPr lang="es"/>
              <a:t>  _CounterState createState() =&gt; _CounterState();</a:t>
            </a:r>
            <a:endParaRPr/>
          </a:p>
          <a:p>
            <a:pPr indent="0" lvl="0" marL="0" rtl="0" algn="l">
              <a:lnSpc>
                <a:spcPct val="100000"/>
              </a:lnSpc>
              <a:spcBef>
                <a:spcPts val="0"/>
              </a:spcBef>
              <a:spcAft>
                <a:spcPts val="0"/>
              </a:spcAft>
              <a:buClr>
                <a:schemeClr val="dk1"/>
              </a:buClr>
              <a:buSzPts val="1100"/>
              <a:buFont typeface="Arial"/>
              <a:buNone/>
            </a:pPr>
            <a:r>
              <a:rPr lang="es"/>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class _CounterState extends State&lt;Counter&gt; {</a:t>
            </a:r>
            <a:endParaRPr/>
          </a:p>
          <a:p>
            <a:pPr indent="0" lvl="0" marL="0" rtl="0" algn="l">
              <a:lnSpc>
                <a:spcPct val="100000"/>
              </a:lnSpc>
              <a:spcBef>
                <a:spcPts val="0"/>
              </a:spcBef>
              <a:spcAft>
                <a:spcPts val="0"/>
              </a:spcAft>
              <a:buClr>
                <a:schemeClr val="dk1"/>
              </a:buClr>
              <a:buSzPts val="1100"/>
              <a:buFont typeface="Arial"/>
              <a:buNone/>
            </a:pPr>
            <a:r>
              <a:rPr lang="es"/>
              <a:t>  int _counter = 0;</a:t>
            </a:r>
            <a:endParaRPr/>
          </a:p>
          <a:p>
            <a:pPr indent="0" lvl="0" marL="0" rtl="0" algn="l">
              <a:lnSpc>
                <a:spcPct val="100000"/>
              </a:lnSpc>
              <a:spcBef>
                <a:spcPts val="0"/>
              </a:spcBef>
              <a:spcAft>
                <a:spcPts val="0"/>
              </a:spcAft>
              <a:buClr>
                <a:schemeClr val="dk1"/>
              </a:buClr>
              <a:buSzPts val="1100"/>
              <a:buFont typeface="Arial"/>
              <a:buNone/>
            </a:pPr>
            <a:r>
              <a:rPr lang="es"/>
              <a:t>  void _increment() {</a:t>
            </a:r>
            <a:endParaRPr/>
          </a:p>
          <a:p>
            <a:pPr indent="0" lvl="0" marL="0" rtl="0" algn="l">
              <a:lnSpc>
                <a:spcPct val="100000"/>
              </a:lnSpc>
              <a:spcBef>
                <a:spcPts val="0"/>
              </a:spcBef>
              <a:spcAft>
                <a:spcPts val="0"/>
              </a:spcAft>
              <a:buClr>
                <a:schemeClr val="dk1"/>
              </a:buClr>
              <a:buSzPts val="1100"/>
              <a:buFont typeface="Arial"/>
              <a:buNone/>
            </a:pPr>
            <a:r>
              <a:rPr lang="es"/>
              <a:t>    setState(() {</a:t>
            </a:r>
            <a:endParaRPr/>
          </a:p>
          <a:p>
            <a:pPr indent="0" lvl="0" marL="0" rtl="0" algn="l">
              <a:lnSpc>
                <a:spcPct val="100000"/>
              </a:lnSpc>
              <a:spcBef>
                <a:spcPts val="0"/>
              </a:spcBef>
              <a:spcAft>
                <a:spcPts val="0"/>
              </a:spcAft>
              <a:buClr>
                <a:schemeClr val="dk1"/>
              </a:buClr>
              <a:buSzPts val="1100"/>
              <a:buFont typeface="Arial"/>
              <a:buNone/>
            </a:pPr>
            <a:r>
              <a:rPr lang="es"/>
              <a:t>      _counter++;</a:t>
            </a:r>
            <a:endParaRPr/>
          </a:p>
          <a:p>
            <a:pPr indent="0" lvl="0" marL="0" rtl="0" algn="l">
              <a:lnSpc>
                <a:spcPct val="100000"/>
              </a:lnSpc>
              <a:spcBef>
                <a:spcPts val="0"/>
              </a:spcBef>
              <a:spcAft>
                <a:spcPts val="0"/>
              </a:spcAft>
              <a:buClr>
                <a:schemeClr val="dk1"/>
              </a:buClr>
              <a:buSzPts val="1100"/>
              <a:buFont typeface="Arial"/>
              <a:buNone/>
            </a:pPr>
            <a:r>
              <a:rPr lang="es"/>
              <a:t>    });</a:t>
            </a:r>
            <a:endParaRPr/>
          </a:p>
          <a:p>
            <a:pPr indent="0" lvl="0" marL="0" rtl="0" algn="l">
              <a:lnSpc>
                <a:spcPct val="100000"/>
              </a:lnSpc>
              <a:spcBef>
                <a:spcPts val="0"/>
              </a:spcBef>
              <a:spcAft>
                <a:spcPts val="0"/>
              </a:spcAft>
              <a:buClr>
                <a:schemeClr val="dk1"/>
              </a:buClr>
              <a:buSzPts val="1100"/>
              <a:buFont typeface="Arial"/>
              <a:buNone/>
            </a:pPr>
            <a:r>
              <a:rPr lang="es"/>
              <a: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  @override</a:t>
            </a:r>
            <a:endParaRPr/>
          </a:p>
          <a:p>
            <a:pPr indent="0" lvl="0" marL="0" rtl="0" algn="l">
              <a:lnSpc>
                <a:spcPct val="100000"/>
              </a:lnSpc>
              <a:spcBef>
                <a:spcPts val="0"/>
              </a:spcBef>
              <a:spcAft>
                <a:spcPts val="0"/>
              </a:spcAft>
              <a:buClr>
                <a:schemeClr val="dk1"/>
              </a:buClr>
              <a:buSzPts val="1100"/>
              <a:buFont typeface="Arial"/>
              <a:buNone/>
            </a:pPr>
            <a:r>
              <a:rPr lang="es"/>
              <a:t>  Widget build(BuildContext context) {</a:t>
            </a:r>
            <a:endParaRPr/>
          </a:p>
          <a:p>
            <a:pPr indent="0" lvl="0" marL="0" rtl="0" algn="l">
              <a:lnSpc>
                <a:spcPct val="100000"/>
              </a:lnSpc>
              <a:spcBef>
                <a:spcPts val="0"/>
              </a:spcBef>
              <a:spcAft>
                <a:spcPts val="0"/>
              </a:spcAft>
              <a:buClr>
                <a:schemeClr val="dk1"/>
              </a:buClr>
              <a:buSzPts val="1100"/>
              <a:buFont typeface="Arial"/>
              <a:buNone/>
            </a:pPr>
            <a:r>
              <a:rPr lang="es"/>
              <a:t>    return Row(</a:t>
            </a:r>
            <a:endParaRPr/>
          </a:p>
          <a:p>
            <a:pPr indent="0" lvl="0" marL="0" rtl="0" algn="l">
              <a:lnSpc>
                <a:spcPct val="100000"/>
              </a:lnSpc>
              <a:spcBef>
                <a:spcPts val="0"/>
              </a:spcBef>
              <a:spcAft>
                <a:spcPts val="0"/>
              </a:spcAft>
              <a:buClr>
                <a:schemeClr val="dk1"/>
              </a:buClr>
              <a:buSzPts val="1100"/>
              <a:buFont typeface="Arial"/>
              <a:buNone/>
            </a:pPr>
            <a:r>
              <a:rPr lang="es"/>
              <a:t>      mainAxisAlignment: MainAxisAlignment.spaceAround,</a:t>
            </a:r>
            <a:endParaRPr/>
          </a:p>
          <a:p>
            <a:pPr indent="0" lvl="0" marL="0" rtl="0" algn="l">
              <a:lnSpc>
                <a:spcPct val="100000"/>
              </a:lnSpc>
              <a:spcBef>
                <a:spcPts val="0"/>
              </a:spcBef>
              <a:spcAft>
                <a:spcPts val="0"/>
              </a:spcAft>
              <a:buClr>
                <a:schemeClr val="dk1"/>
              </a:buClr>
              <a:buSzPts val="1100"/>
              <a:buFont typeface="Arial"/>
              <a:buNone/>
            </a:pPr>
            <a:r>
              <a:rPr lang="es"/>
              <a:t>      children: [</a:t>
            </a:r>
            <a:endParaRPr/>
          </a:p>
          <a:p>
            <a:pPr indent="0" lvl="0" marL="0" rtl="0" algn="l">
              <a:lnSpc>
                <a:spcPct val="100000"/>
              </a:lnSpc>
              <a:spcBef>
                <a:spcPts val="0"/>
              </a:spcBef>
              <a:spcAft>
                <a:spcPts val="0"/>
              </a:spcAft>
              <a:buClr>
                <a:schemeClr val="dk1"/>
              </a:buClr>
              <a:buSzPts val="1100"/>
              <a:buFont typeface="Arial"/>
              <a:buNone/>
            </a:pPr>
            <a:r>
              <a:rPr lang="es"/>
              <a:t>        ElevatedButton(</a:t>
            </a:r>
            <a:endParaRPr/>
          </a:p>
          <a:p>
            <a:pPr indent="0" lvl="0" marL="0" rtl="0" algn="l">
              <a:lnSpc>
                <a:spcPct val="100000"/>
              </a:lnSpc>
              <a:spcBef>
                <a:spcPts val="0"/>
              </a:spcBef>
              <a:spcAft>
                <a:spcPts val="0"/>
              </a:spcAft>
              <a:buClr>
                <a:schemeClr val="dk1"/>
              </a:buClr>
              <a:buSzPts val="1100"/>
              <a:buFont typeface="Arial"/>
              <a:buNone/>
            </a:pPr>
            <a:r>
              <a:rPr lang="es"/>
              <a:t>          onPressed: _increment,</a:t>
            </a:r>
            <a:endParaRPr/>
          </a:p>
          <a:p>
            <a:pPr indent="0" lvl="0" marL="0" rtl="0" algn="l">
              <a:lnSpc>
                <a:spcPct val="100000"/>
              </a:lnSpc>
              <a:spcBef>
                <a:spcPts val="0"/>
              </a:spcBef>
              <a:spcAft>
                <a:spcPts val="0"/>
              </a:spcAft>
              <a:buClr>
                <a:schemeClr val="dk1"/>
              </a:buClr>
              <a:buSzPts val="1100"/>
              <a:buFont typeface="Arial"/>
              <a:buNone/>
            </a:pPr>
            <a:r>
              <a:rPr lang="es"/>
              <a:t>          child: const Text('Increment'),</a:t>
            </a:r>
            <a:endParaRPr/>
          </a:p>
          <a:p>
            <a:pPr indent="0" lvl="0" marL="0" rtl="0" algn="l">
              <a:lnSpc>
                <a:spcPct val="100000"/>
              </a:lnSpc>
              <a:spcBef>
                <a:spcPts val="0"/>
              </a:spcBef>
              <a:spcAft>
                <a:spcPts val="0"/>
              </a:spcAft>
              <a:buClr>
                <a:schemeClr val="dk1"/>
              </a:buClr>
              <a:buSzPts val="1100"/>
              <a:buFont typeface="Arial"/>
              <a:buNone/>
            </a:pPr>
            <a:r>
              <a:rPr lang="es"/>
              <a:t>        ),</a:t>
            </a:r>
            <a:endParaRPr/>
          </a:p>
          <a:p>
            <a:pPr indent="0" lvl="0" marL="0" rtl="0" algn="l">
              <a:lnSpc>
                <a:spcPct val="100000"/>
              </a:lnSpc>
              <a:spcBef>
                <a:spcPts val="0"/>
              </a:spcBef>
              <a:spcAft>
                <a:spcPts val="0"/>
              </a:spcAft>
              <a:buClr>
                <a:schemeClr val="dk1"/>
              </a:buClr>
              <a:buSzPts val="1100"/>
              <a:buFont typeface="Arial"/>
              <a:buNone/>
            </a:pPr>
            <a:r>
              <a:rPr lang="es"/>
              <a:t>        Text('Contador: $_counter'),</a:t>
            </a:r>
            <a:endParaRPr/>
          </a:p>
          <a:p>
            <a:pPr indent="0" lvl="0" marL="0" rtl="0" algn="l">
              <a:lnSpc>
                <a:spcPct val="100000"/>
              </a:lnSpc>
              <a:spcBef>
                <a:spcPts val="0"/>
              </a:spcBef>
              <a:spcAft>
                <a:spcPts val="0"/>
              </a:spcAft>
              <a:buClr>
                <a:schemeClr val="dk1"/>
              </a:buClr>
              <a:buSzPts val="1100"/>
              <a:buFont typeface="Arial"/>
              <a:buNone/>
            </a:pPr>
            <a:r>
              <a:rPr lang="es"/>
              <a:t>      ],</a:t>
            </a:r>
            <a:endParaRPr/>
          </a:p>
          <a:p>
            <a:pPr indent="0" lvl="0" marL="0" rtl="0" algn="l">
              <a:lnSpc>
                <a:spcPct val="100000"/>
              </a:lnSpc>
              <a:spcBef>
                <a:spcPts val="0"/>
              </a:spcBef>
              <a:spcAft>
                <a:spcPts val="0"/>
              </a:spcAft>
              <a:buClr>
                <a:schemeClr val="dk1"/>
              </a:buClr>
              <a:buSzPts val="1100"/>
              <a:buFont typeface="Arial"/>
              <a:buNone/>
            </a:pPr>
            <a:r>
              <a:rPr lang="es"/>
              <a:t>    );</a:t>
            </a:r>
            <a:endParaRPr/>
          </a:p>
          <a:p>
            <a:pPr indent="0" lvl="0" marL="0" rtl="0" algn="l">
              <a:lnSpc>
                <a:spcPct val="100000"/>
              </a:lnSpc>
              <a:spcBef>
                <a:spcPts val="0"/>
              </a:spcBef>
              <a:spcAft>
                <a:spcPts val="0"/>
              </a:spcAft>
              <a:buClr>
                <a:schemeClr val="dk1"/>
              </a:buClr>
              <a:buSzPts val="1100"/>
              <a:buFont typeface="Arial"/>
              <a:buNone/>
            </a:pPr>
            <a:r>
              <a:rPr lang="es"/>
              <a:t>  }</a:t>
            </a:r>
            <a:endParaRPr/>
          </a:p>
          <a:p>
            <a:pPr indent="0" lvl="0" marL="0" rtl="0" algn="l">
              <a:lnSpc>
                <a:spcPct val="100000"/>
              </a:lnSpc>
              <a:spcBef>
                <a:spcPts val="0"/>
              </a:spcBef>
              <a:spcAft>
                <a:spcPts val="0"/>
              </a:spcAft>
              <a:buClr>
                <a:schemeClr val="dk1"/>
              </a:buClr>
              <a:buSzPts val="1100"/>
              <a:buFont typeface="Arial"/>
              <a:buNone/>
            </a:pPr>
            <a:r>
              <a:rPr lang="es"/>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71" name="Google Shape;171;ge9434e9fa8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9d885838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e9d885838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933c0585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933c05854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9d885838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9d8858381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3" y="1243"/>
            <a:ext cx="3257451"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2.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hyperlink" Target="https://github.com/EjemplosMisionTic2022/ejemplos_state_widge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25.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28.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19.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16.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23.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27.png"/><Relationship Id="rId5" Type="http://schemas.openxmlformats.org/officeDocument/2006/relationships/image" Target="../media/image22.png"/><Relationship Id="rId6"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 Id="rId4" Type="http://schemas.openxmlformats.org/officeDocument/2006/relationships/image" Target="../media/image31.png"/><Relationship Id="rId5"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 Id="rId4" Type="http://schemas.openxmlformats.org/officeDocument/2006/relationships/hyperlink" Target="https://github.com/EjemplosMisionTic2022/ejemplos_navegaci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9.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g1018c6a4f66_0_35"/>
          <p:cNvSpPr txBox="1"/>
          <p:nvPr/>
        </p:nvSpPr>
        <p:spPr>
          <a:xfrm>
            <a:off x="719703" y="4115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Manejo de estado interno o externo</a:t>
            </a:r>
            <a:endParaRPr b="1" i="0" sz="3000" u="none" cap="none" strike="noStrike">
              <a:solidFill>
                <a:srgbClr val="E83464"/>
              </a:solidFill>
            </a:endParaRPr>
          </a:p>
        </p:txBody>
      </p:sp>
      <p:sp>
        <p:nvSpPr>
          <p:cNvPr id="223" name="Google Shape;223;g1018c6a4f66_0_35"/>
          <p:cNvSpPr txBox="1"/>
          <p:nvPr/>
        </p:nvSpPr>
        <p:spPr>
          <a:xfrm>
            <a:off x="609525" y="1729100"/>
            <a:ext cx="7543800" cy="30123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b="1" lang="es" sz="1500">
                <a:solidFill>
                  <a:srgbClr val="3C63AB"/>
                </a:solidFill>
              </a:rPr>
              <a:t>Manejo de estado interno:</a:t>
            </a:r>
            <a:r>
              <a:rPr lang="es" sz="1500">
                <a:solidFill>
                  <a:srgbClr val="3C63AB"/>
                </a:solidFill>
              </a:rPr>
              <a:t> En este se tiene un widget con estado con maneja su propio estado, un alto </a:t>
            </a:r>
            <a:r>
              <a:rPr lang="es" sz="1500">
                <a:solidFill>
                  <a:srgbClr val="3C63AB"/>
                </a:solidFill>
              </a:rPr>
              <a:t>número</a:t>
            </a:r>
            <a:r>
              <a:rPr lang="es" sz="1500">
                <a:solidFill>
                  <a:srgbClr val="3C63AB"/>
                </a:solidFill>
              </a:rPr>
              <a:t> de widgets de este tipo hace un código más complejo y puede llevar a problemas a la hora de </a:t>
            </a:r>
            <a:r>
              <a:rPr lang="es" sz="1500">
                <a:solidFill>
                  <a:srgbClr val="3C63AB"/>
                </a:solidFill>
              </a:rPr>
              <a:t>manejar</a:t>
            </a:r>
            <a:r>
              <a:rPr lang="es" sz="1500">
                <a:solidFill>
                  <a:srgbClr val="3C63AB"/>
                </a:solidFill>
              </a:rPr>
              <a:t> dependencia entre widgets que </a:t>
            </a:r>
            <a:r>
              <a:rPr lang="es" sz="1500">
                <a:solidFill>
                  <a:srgbClr val="3C63AB"/>
                </a:solidFill>
              </a:rPr>
              <a:t>están</a:t>
            </a:r>
            <a:r>
              <a:rPr lang="es" sz="1500">
                <a:solidFill>
                  <a:srgbClr val="3C63AB"/>
                </a:solidFill>
              </a:rPr>
              <a:t> en diferentes ramas del árbol.</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rtl="0" algn="just">
              <a:lnSpc>
                <a:spcPct val="90000"/>
              </a:lnSpc>
              <a:spcBef>
                <a:spcPts val="900"/>
              </a:spcBef>
              <a:spcAft>
                <a:spcPts val="0"/>
              </a:spcAft>
              <a:buClr>
                <a:srgbClr val="3C63AB"/>
              </a:buClr>
              <a:buSzPts val="1500"/>
              <a:buChar char="●"/>
            </a:pPr>
            <a:r>
              <a:rPr b="1" lang="es" sz="1500">
                <a:solidFill>
                  <a:srgbClr val="3C63AB"/>
                </a:solidFill>
              </a:rPr>
              <a:t>Manejo de estado externo: </a:t>
            </a:r>
            <a:r>
              <a:rPr lang="es" sz="1500">
                <a:solidFill>
                  <a:srgbClr val="3C63AB"/>
                </a:solidFill>
              </a:rPr>
              <a:t>En este modelo le quitamos el estado al widget y en cambio le pasamos los parámetros necesarios para su construcción. Normalmente esto implica que también hay que pasarle un callback para manejar las interacciones.</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rtl="0" algn="just">
              <a:lnSpc>
                <a:spcPct val="90000"/>
              </a:lnSpc>
              <a:spcBef>
                <a:spcPts val="900"/>
              </a:spcBef>
              <a:spcAft>
                <a:spcPts val="0"/>
              </a:spcAft>
              <a:buNone/>
            </a:pPr>
            <a:r>
              <a:rPr lang="es" sz="1500">
                <a:solidFill>
                  <a:srgbClr val="3C63AB"/>
                </a:solidFill>
              </a:rPr>
              <a:t>A medida que el árbol de widgets va creciendo vamos a implementar metodologías</a:t>
            </a:r>
            <a:endParaRPr sz="1500">
              <a:solidFill>
                <a:srgbClr val="3C63AB"/>
              </a:solidFill>
            </a:endParaRPr>
          </a:p>
          <a:p>
            <a:pPr indent="0" lvl="0" marL="0" rtl="0" algn="just">
              <a:lnSpc>
                <a:spcPct val="90000"/>
              </a:lnSpc>
              <a:spcBef>
                <a:spcPts val="900"/>
              </a:spcBef>
              <a:spcAft>
                <a:spcPts val="0"/>
              </a:spcAft>
              <a:buNone/>
            </a:pPr>
            <a:r>
              <a:rPr lang="es" sz="1500">
                <a:solidFill>
                  <a:srgbClr val="3C63AB"/>
                </a:solidFill>
              </a:rPr>
              <a:t>más agresivas para el manejo del estado</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1371600" marR="0" rtl="0" algn="just">
              <a:lnSpc>
                <a:spcPct val="90000"/>
              </a:lnSpc>
              <a:spcBef>
                <a:spcPts val="900"/>
              </a:spcBef>
              <a:spcAft>
                <a:spcPts val="0"/>
              </a:spcAft>
              <a:buClr>
                <a:srgbClr val="000000"/>
              </a:buClr>
              <a:buSzPts val="1100"/>
              <a:buFont typeface="Arial"/>
              <a:buNone/>
            </a:pPr>
            <a:r>
              <a:t/>
            </a:r>
            <a:endParaRPr b="0" i="0" sz="11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g1018c6a4f66_0_8"/>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Ejemplos de </a:t>
            </a:r>
            <a:r>
              <a:rPr b="1" lang="es" sz="3500">
                <a:solidFill>
                  <a:srgbClr val="E83464"/>
                </a:solidFill>
              </a:rPr>
              <a:t>Widgets con estado</a:t>
            </a:r>
            <a:endParaRPr b="1" sz="2800">
              <a:solidFill>
                <a:srgbClr val="E83464"/>
              </a:solidFill>
              <a:latin typeface="Arial"/>
              <a:ea typeface="Arial"/>
              <a:cs typeface="Arial"/>
              <a:sym typeface="Arial"/>
            </a:endParaRPr>
          </a:p>
        </p:txBody>
      </p:sp>
      <p:sp>
        <p:nvSpPr>
          <p:cNvPr id="229" name="Google Shape;229;g1018c6a4f66_0_8"/>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g1018c6a4f66_0_13"/>
          <p:cNvSpPr txBox="1"/>
          <p:nvPr/>
        </p:nvSpPr>
        <p:spPr>
          <a:xfrm>
            <a:off x="719703" y="4115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TextField</a:t>
            </a:r>
            <a:endParaRPr b="1" i="0" sz="3000" u="none" cap="none" strike="noStrike">
              <a:solidFill>
                <a:srgbClr val="E83464"/>
              </a:solidFill>
            </a:endParaRPr>
          </a:p>
        </p:txBody>
      </p:sp>
      <p:pic>
        <p:nvPicPr>
          <p:cNvPr id="235" name="Google Shape;235;g1018c6a4f66_0_13"/>
          <p:cNvPicPr preferRelativeResize="0"/>
          <p:nvPr/>
        </p:nvPicPr>
        <p:blipFill>
          <a:blip r:embed="rId4">
            <a:alphaModFix/>
          </a:blip>
          <a:stretch>
            <a:fillRect/>
          </a:stretch>
        </p:blipFill>
        <p:spPr>
          <a:xfrm>
            <a:off x="815600" y="1645400"/>
            <a:ext cx="2460500" cy="3285649"/>
          </a:xfrm>
          <a:prstGeom prst="rect">
            <a:avLst/>
          </a:prstGeom>
          <a:noFill/>
          <a:ln>
            <a:noFill/>
          </a:ln>
        </p:spPr>
      </p:pic>
      <p:pic>
        <p:nvPicPr>
          <p:cNvPr id="236" name="Google Shape;236;g1018c6a4f66_0_13"/>
          <p:cNvPicPr preferRelativeResize="0"/>
          <p:nvPr/>
        </p:nvPicPr>
        <p:blipFill>
          <a:blip r:embed="rId5">
            <a:alphaModFix/>
          </a:blip>
          <a:stretch>
            <a:fillRect/>
          </a:stretch>
        </p:blipFill>
        <p:spPr>
          <a:xfrm>
            <a:off x="4424777" y="1645400"/>
            <a:ext cx="3714750" cy="1485900"/>
          </a:xfrm>
          <a:prstGeom prst="rect">
            <a:avLst/>
          </a:prstGeom>
          <a:noFill/>
          <a:ln>
            <a:noFill/>
          </a:ln>
        </p:spPr>
      </p:pic>
      <p:sp>
        <p:nvSpPr>
          <p:cNvPr id="237" name="Google Shape;237;g1018c6a4f66_0_13"/>
          <p:cNvSpPr txBox="1"/>
          <p:nvPr/>
        </p:nvSpPr>
        <p:spPr>
          <a:xfrm>
            <a:off x="4613450" y="2769600"/>
            <a:ext cx="3035700" cy="12036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900"/>
              </a:spcBef>
              <a:spcAft>
                <a:spcPts val="0"/>
              </a:spcAft>
              <a:buNone/>
            </a:pPr>
            <a:r>
              <a:rPr lang="es">
                <a:solidFill>
                  <a:srgbClr val="3C63AB"/>
                </a:solidFill>
              </a:rPr>
              <a:t>El TextField maneja un estado interno que contiene el texto que el usuario ingresa, el mismo cambia con cada </a:t>
            </a:r>
            <a:r>
              <a:rPr lang="es">
                <a:solidFill>
                  <a:srgbClr val="3C63AB"/>
                </a:solidFill>
              </a:rPr>
              <a:t>entrada</a:t>
            </a:r>
            <a:r>
              <a:rPr lang="es">
                <a:solidFill>
                  <a:srgbClr val="3C63AB"/>
                </a:solidFill>
              </a:rPr>
              <a:t> provocando que el widget se </a:t>
            </a:r>
            <a:r>
              <a:rPr lang="es">
                <a:solidFill>
                  <a:srgbClr val="3C63AB"/>
                </a:solidFill>
              </a:rPr>
              <a:t>reconstruya</a:t>
            </a:r>
            <a:r>
              <a:rPr lang="es">
                <a:solidFill>
                  <a:srgbClr val="3C63AB"/>
                </a:solidFill>
              </a:rPr>
              <a:t>. </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457200" marR="0" rtl="0" algn="l">
              <a:lnSpc>
                <a:spcPct val="90000"/>
              </a:lnSpc>
              <a:spcBef>
                <a:spcPts val="900"/>
              </a:spcBef>
              <a:spcAft>
                <a:spcPts val="0"/>
              </a:spcAft>
              <a:buNone/>
            </a:pPr>
            <a:r>
              <a:t/>
            </a:r>
            <a:endParaRPr sz="1100">
              <a:solidFill>
                <a:srgbClr val="3C63AB"/>
              </a:solidFill>
              <a:latin typeface="Courier New"/>
              <a:ea typeface="Courier New"/>
              <a:cs typeface="Courier New"/>
              <a:sym typeface="Courier New"/>
            </a:endParaRPr>
          </a:p>
          <a:p>
            <a:pPr indent="0" lvl="0" marL="457200" marR="0" rtl="0" algn="l">
              <a:lnSpc>
                <a:spcPct val="90000"/>
              </a:lnSpc>
              <a:spcBef>
                <a:spcPts val="900"/>
              </a:spcBef>
              <a:spcAft>
                <a:spcPts val="0"/>
              </a:spcAft>
              <a:buNone/>
            </a:pPr>
            <a:r>
              <a:t/>
            </a:r>
            <a:endParaRPr sz="1100">
              <a:solidFill>
                <a:srgbClr val="3C63AB"/>
              </a:solidFill>
              <a:latin typeface="Courier New"/>
              <a:ea typeface="Courier New"/>
              <a:cs typeface="Courier New"/>
              <a:sym typeface="Courier New"/>
            </a:endParaRPr>
          </a:p>
          <a:p>
            <a:pPr indent="0" lvl="0" marL="0" marR="0" rtl="0" algn="l">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g1018c6a4f66_0_24"/>
          <p:cNvSpPr txBox="1"/>
          <p:nvPr/>
        </p:nvSpPr>
        <p:spPr>
          <a:xfrm>
            <a:off x="719703" y="4115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Checkbox</a:t>
            </a:r>
            <a:endParaRPr b="1" i="0" sz="3000" u="none" cap="none" strike="noStrike">
              <a:solidFill>
                <a:srgbClr val="E83464"/>
              </a:solidFill>
            </a:endParaRPr>
          </a:p>
        </p:txBody>
      </p:sp>
      <p:sp>
        <p:nvSpPr>
          <p:cNvPr id="243" name="Google Shape;243;g1018c6a4f66_0_24"/>
          <p:cNvSpPr txBox="1"/>
          <p:nvPr/>
        </p:nvSpPr>
        <p:spPr>
          <a:xfrm>
            <a:off x="4613450" y="2769600"/>
            <a:ext cx="3035700" cy="12036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900"/>
              </a:spcBef>
              <a:spcAft>
                <a:spcPts val="0"/>
              </a:spcAft>
              <a:buNone/>
            </a:pPr>
            <a:r>
              <a:rPr lang="es">
                <a:solidFill>
                  <a:srgbClr val="3C63AB"/>
                </a:solidFill>
              </a:rPr>
              <a:t>El Widget Home tiene un estado interno que se cambia cuando el usuario </a:t>
            </a:r>
            <a:r>
              <a:rPr lang="es">
                <a:solidFill>
                  <a:srgbClr val="3C63AB"/>
                </a:solidFill>
              </a:rPr>
              <a:t>interactúa</a:t>
            </a:r>
            <a:r>
              <a:rPr lang="es">
                <a:solidFill>
                  <a:srgbClr val="3C63AB"/>
                </a:solidFill>
              </a:rPr>
              <a:t> con el Checkbox. </a:t>
            </a:r>
            <a:br>
              <a:rPr lang="es">
                <a:solidFill>
                  <a:srgbClr val="3C63AB"/>
                </a:solidFill>
              </a:rPr>
            </a:br>
            <a:endParaRPr>
              <a:solidFill>
                <a:srgbClr val="3C63AB"/>
              </a:solidFill>
            </a:endParaRPr>
          </a:p>
          <a:p>
            <a:pPr indent="0" lvl="0" marL="0" marR="0" rtl="0" algn="l">
              <a:lnSpc>
                <a:spcPct val="90000"/>
              </a:lnSpc>
              <a:spcBef>
                <a:spcPts val="900"/>
              </a:spcBef>
              <a:spcAft>
                <a:spcPts val="0"/>
              </a:spcAft>
              <a:buNone/>
            </a:pPr>
            <a:r>
              <a:rPr lang="es">
                <a:solidFill>
                  <a:srgbClr val="3C63AB"/>
                </a:solidFill>
              </a:rPr>
              <a:t>Este estado </a:t>
            </a:r>
            <a:r>
              <a:rPr lang="es">
                <a:solidFill>
                  <a:srgbClr val="3C63AB"/>
                </a:solidFill>
              </a:rPr>
              <a:t>también</a:t>
            </a:r>
            <a:r>
              <a:rPr lang="es">
                <a:solidFill>
                  <a:srgbClr val="3C63AB"/>
                </a:solidFill>
              </a:rPr>
              <a:t> afecta el Text widget.</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457200" marR="0" rtl="0" algn="l">
              <a:lnSpc>
                <a:spcPct val="90000"/>
              </a:lnSpc>
              <a:spcBef>
                <a:spcPts val="900"/>
              </a:spcBef>
              <a:spcAft>
                <a:spcPts val="0"/>
              </a:spcAft>
              <a:buNone/>
            </a:pPr>
            <a:r>
              <a:t/>
            </a:r>
            <a:endParaRPr sz="1100">
              <a:solidFill>
                <a:srgbClr val="3C63AB"/>
              </a:solidFill>
              <a:latin typeface="Courier New"/>
              <a:ea typeface="Courier New"/>
              <a:cs typeface="Courier New"/>
              <a:sym typeface="Courier New"/>
            </a:endParaRPr>
          </a:p>
          <a:p>
            <a:pPr indent="0" lvl="0" marL="457200" marR="0" rtl="0" algn="l">
              <a:lnSpc>
                <a:spcPct val="90000"/>
              </a:lnSpc>
              <a:spcBef>
                <a:spcPts val="900"/>
              </a:spcBef>
              <a:spcAft>
                <a:spcPts val="0"/>
              </a:spcAft>
              <a:buNone/>
            </a:pPr>
            <a:r>
              <a:t/>
            </a:r>
            <a:endParaRPr sz="1100">
              <a:solidFill>
                <a:srgbClr val="3C63AB"/>
              </a:solidFill>
              <a:latin typeface="Courier New"/>
              <a:ea typeface="Courier New"/>
              <a:cs typeface="Courier New"/>
              <a:sym typeface="Courier New"/>
            </a:endParaRPr>
          </a:p>
          <a:p>
            <a:pPr indent="0" lvl="0" marL="0" marR="0" rtl="0" algn="l">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44" name="Google Shape;244;g1018c6a4f66_0_24"/>
          <p:cNvPicPr preferRelativeResize="0"/>
          <p:nvPr/>
        </p:nvPicPr>
        <p:blipFill>
          <a:blip r:embed="rId4">
            <a:alphaModFix/>
          </a:blip>
          <a:stretch>
            <a:fillRect/>
          </a:stretch>
        </p:blipFill>
        <p:spPr>
          <a:xfrm>
            <a:off x="719700" y="1645399"/>
            <a:ext cx="2884738" cy="3339027"/>
          </a:xfrm>
          <a:prstGeom prst="rect">
            <a:avLst/>
          </a:prstGeom>
          <a:noFill/>
          <a:ln>
            <a:noFill/>
          </a:ln>
        </p:spPr>
      </p:pic>
      <p:pic>
        <p:nvPicPr>
          <p:cNvPr id="245" name="Google Shape;245;g1018c6a4f66_0_24"/>
          <p:cNvPicPr preferRelativeResize="0"/>
          <p:nvPr/>
        </p:nvPicPr>
        <p:blipFill>
          <a:blip r:embed="rId5">
            <a:alphaModFix/>
          </a:blip>
          <a:stretch>
            <a:fillRect/>
          </a:stretch>
        </p:blipFill>
        <p:spPr>
          <a:xfrm>
            <a:off x="4437727" y="1674800"/>
            <a:ext cx="3154834" cy="91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g1018c6a4f66_0_2"/>
          <p:cNvSpPr txBox="1"/>
          <p:nvPr/>
        </p:nvSpPr>
        <p:spPr>
          <a:xfrm>
            <a:off x="668478" y="8828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Ejemplos de Widgets con estado</a:t>
            </a:r>
            <a:endParaRPr b="1" i="0" sz="3000" u="none" cap="none" strike="noStrike">
              <a:solidFill>
                <a:srgbClr val="E83464"/>
              </a:solidFill>
            </a:endParaRPr>
          </a:p>
        </p:txBody>
      </p:sp>
      <p:sp>
        <p:nvSpPr>
          <p:cNvPr id="251" name="Google Shape;251;g1018c6a4f66_0_2"/>
          <p:cNvSpPr txBox="1"/>
          <p:nvPr/>
        </p:nvSpPr>
        <p:spPr>
          <a:xfrm>
            <a:off x="448775" y="1729100"/>
            <a:ext cx="8180100" cy="3007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rPr lang="es" sz="1700" u="sng">
                <a:solidFill>
                  <a:schemeClr val="hlink"/>
                </a:solidFill>
                <a:latin typeface="Courier New"/>
                <a:ea typeface="Courier New"/>
                <a:cs typeface="Courier New"/>
                <a:sym typeface="Courier New"/>
                <a:hlinkClick r:id="rId4"/>
              </a:rPr>
              <a:t>https://github.com/EjemplosMisionTic2022/ejemplos_state_widgets</a:t>
            </a:r>
            <a:endParaRPr sz="1700">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None/>
            </a:pPr>
            <a:r>
              <a:t/>
            </a:r>
            <a:endParaRPr sz="1700">
              <a:solidFill>
                <a:srgbClr val="3C63AB"/>
              </a:solidFill>
              <a:latin typeface="Courier New"/>
              <a:ea typeface="Courier New"/>
              <a:cs typeface="Courier New"/>
              <a:sym typeface="Courier New"/>
            </a:endParaRPr>
          </a:p>
          <a:p>
            <a:pPr indent="0" lvl="0" marL="1371600" marR="0" rtl="0" algn="just">
              <a:lnSpc>
                <a:spcPct val="90000"/>
              </a:lnSpc>
              <a:spcBef>
                <a:spcPts val="900"/>
              </a:spcBef>
              <a:spcAft>
                <a:spcPts val="0"/>
              </a:spcAft>
              <a:buClr>
                <a:srgbClr val="000000"/>
              </a:buClr>
              <a:buSzPts val="1100"/>
              <a:buFont typeface="Arial"/>
              <a:buNone/>
            </a:pPr>
            <a:r>
              <a:t/>
            </a:r>
            <a:endParaRPr b="0" i="0" sz="11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geaac352597_0_3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Navegación</a:t>
            </a:r>
            <a:endParaRPr b="1" sz="2800">
              <a:solidFill>
                <a:srgbClr val="E83464"/>
              </a:solidFill>
              <a:latin typeface="Arial"/>
              <a:ea typeface="Arial"/>
              <a:cs typeface="Arial"/>
              <a:sym typeface="Arial"/>
            </a:endParaRPr>
          </a:p>
        </p:txBody>
      </p:sp>
      <p:sp>
        <p:nvSpPr>
          <p:cNvPr id="257" name="Google Shape;257;geaac352597_0_3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ge7f86e5939_0_16"/>
          <p:cNvSpPr txBox="1"/>
          <p:nvPr/>
        </p:nvSpPr>
        <p:spPr>
          <a:xfrm>
            <a:off x="949728" y="7138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a:t>
            </a:r>
            <a:r>
              <a:rPr b="1" lang="es" sz="3000">
                <a:solidFill>
                  <a:srgbClr val="E83464"/>
                </a:solidFill>
              </a:rPr>
              <a:t> simple </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sp>
        <p:nvSpPr>
          <p:cNvPr id="263" name="Google Shape;263;ge7f86e5939_0_16"/>
          <p:cNvSpPr txBox="1"/>
          <p:nvPr/>
        </p:nvSpPr>
        <p:spPr>
          <a:xfrm>
            <a:off x="5387425" y="2194200"/>
            <a:ext cx="2484600" cy="1848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Navigator push:  Cuando se llama el </a:t>
            </a:r>
            <a:r>
              <a:rPr lang="es">
                <a:solidFill>
                  <a:srgbClr val="3C63AB"/>
                </a:solidFill>
              </a:rPr>
              <a:t>método</a:t>
            </a:r>
            <a:r>
              <a:rPr lang="es">
                <a:solidFill>
                  <a:srgbClr val="3C63AB"/>
                </a:solidFill>
              </a:rPr>
              <a:t>  push (), el widget Detail Screen se coloca en la parte superior del widget HomeScreen</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64" name="Google Shape;264;ge7f86e5939_0_16"/>
          <p:cNvPicPr preferRelativeResize="0"/>
          <p:nvPr/>
        </p:nvPicPr>
        <p:blipFill>
          <a:blip r:embed="rId4">
            <a:alphaModFix/>
          </a:blip>
          <a:stretch>
            <a:fillRect/>
          </a:stretch>
        </p:blipFill>
        <p:spPr>
          <a:xfrm>
            <a:off x="1128725" y="2009775"/>
            <a:ext cx="3924300" cy="1762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ge9d8858381_0_39"/>
          <p:cNvSpPr txBox="1"/>
          <p:nvPr/>
        </p:nvSpPr>
        <p:spPr>
          <a:xfrm>
            <a:off x="889700" y="322350"/>
            <a:ext cx="6886200" cy="9999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300">
                <a:solidFill>
                  <a:srgbClr val="E83464"/>
                </a:solidFill>
              </a:rPr>
              <a:t>Navegación simple</a:t>
            </a:r>
            <a:endParaRPr b="1" i="0" sz="2300" u="none" cap="none" strike="noStrike">
              <a:solidFill>
                <a:srgbClr val="E83464"/>
              </a:solidFill>
            </a:endParaRPr>
          </a:p>
        </p:txBody>
      </p:sp>
      <p:pic>
        <p:nvPicPr>
          <p:cNvPr id="270" name="Google Shape;270;ge9d8858381_0_39"/>
          <p:cNvPicPr preferRelativeResize="0"/>
          <p:nvPr/>
        </p:nvPicPr>
        <p:blipFill>
          <a:blip r:embed="rId4">
            <a:alphaModFix/>
          </a:blip>
          <a:stretch>
            <a:fillRect/>
          </a:stretch>
        </p:blipFill>
        <p:spPr>
          <a:xfrm>
            <a:off x="963195" y="1425650"/>
            <a:ext cx="3237923" cy="2828274"/>
          </a:xfrm>
          <a:prstGeom prst="rect">
            <a:avLst/>
          </a:prstGeom>
          <a:noFill/>
          <a:ln>
            <a:noFill/>
          </a:ln>
        </p:spPr>
      </p:pic>
      <p:pic>
        <p:nvPicPr>
          <p:cNvPr id="271" name="Google Shape;271;ge9d8858381_0_39"/>
          <p:cNvPicPr preferRelativeResize="0"/>
          <p:nvPr/>
        </p:nvPicPr>
        <p:blipFill>
          <a:blip r:embed="rId5">
            <a:alphaModFix/>
          </a:blip>
          <a:stretch>
            <a:fillRect/>
          </a:stretch>
        </p:blipFill>
        <p:spPr>
          <a:xfrm>
            <a:off x="4572000" y="1425650"/>
            <a:ext cx="3426025" cy="199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5" name="Shape 275"/>
        <p:cNvGrpSpPr/>
        <p:nvPr/>
      </p:nvGrpSpPr>
      <p:grpSpPr>
        <a:xfrm>
          <a:off x="0" y="0"/>
          <a:ext cx="0" cy="0"/>
          <a:chOff x="0" y="0"/>
          <a:chExt cx="0" cy="0"/>
        </a:xfrm>
      </p:grpSpPr>
      <p:pic>
        <p:nvPicPr>
          <p:cNvPr id="276" name="Google Shape;276;gf2c51da841_0_5"/>
          <p:cNvPicPr preferRelativeResize="0"/>
          <p:nvPr/>
        </p:nvPicPr>
        <p:blipFill>
          <a:blip r:embed="rId4">
            <a:alphaModFix/>
          </a:blip>
          <a:stretch>
            <a:fillRect/>
          </a:stretch>
        </p:blipFill>
        <p:spPr>
          <a:xfrm>
            <a:off x="5124725" y="1511450"/>
            <a:ext cx="1925675" cy="3516450"/>
          </a:xfrm>
          <a:prstGeom prst="rect">
            <a:avLst/>
          </a:prstGeom>
          <a:noFill/>
          <a:ln>
            <a:noFill/>
          </a:ln>
        </p:spPr>
      </p:pic>
      <p:sp>
        <p:nvSpPr>
          <p:cNvPr id="277" name="Google Shape;277;gf2c51da841_0_5"/>
          <p:cNvSpPr txBox="1"/>
          <p:nvPr/>
        </p:nvSpPr>
        <p:spPr>
          <a:xfrm>
            <a:off x="889700" y="322350"/>
            <a:ext cx="6886200" cy="9999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300">
                <a:solidFill>
                  <a:srgbClr val="E83464"/>
                </a:solidFill>
              </a:rPr>
              <a:t>Navegación simple</a:t>
            </a:r>
            <a:endParaRPr b="1" i="0" sz="2300" u="none" cap="none" strike="noStrike">
              <a:solidFill>
                <a:srgbClr val="E83464"/>
              </a:solidFill>
            </a:endParaRPr>
          </a:p>
        </p:txBody>
      </p:sp>
      <p:pic>
        <p:nvPicPr>
          <p:cNvPr id="278" name="Google Shape;278;gf2c51da841_0_5"/>
          <p:cNvPicPr preferRelativeResize="0"/>
          <p:nvPr/>
        </p:nvPicPr>
        <p:blipFill>
          <a:blip r:embed="rId5">
            <a:alphaModFix/>
          </a:blip>
          <a:stretch>
            <a:fillRect/>
          </a:stretch>
        </p:blipFill>
        <p:spPr>
          <a:xfrm>
            <a:off x="1992625" y="1575875"/>
            <a:ext cx="1941920" cy="3516450"/>
          </a:xfrm>
          <a:prstGeom prst="rect">
            <a:avLst/>
          </a:prstGeom>
          <a:noFill/>
          <a:ln>
            <a:noFill/>
          </a:ln>
        </p:spPr>
      </p:pic>
      <p:cxnSp>
        <p:nvCxnSpPr>
          <p:cNvPr id="279" name="Google Shape;279;gf2c51da841_0_5"/>
          <p:cNvCxnSpPr/>
          <p:nvPr/>
        </p:nvCxnSpPr>
        <p:spPr>
          <a:xfrm flipH="1" rot="10800000">
            <a:off x="3190750" y="3320300"/>
            <a:ext cx="2015100" cy="27600"/>
          </a:xfrm>
          <a:prstGeom prst="straightConnector1">
            <a:avLst/>
          </a:prstGeom>
          <a:noFill/>
          <a:ln cap="flat" cmpd="sng" w="28575">
            <a:solidFill>
              <a:srgbClr val="E63464"/>
            </a:solidFill>
            <a:prstDash val="solid"/>
            <a:round/>
            <a:headEnd len="med" w="med" type="none"/>
            <a:tailEnd len="med" w="med" type="triangle"/>
          </a:ln>
        </p:spPr>
      </p:cxnSp>
      <p:cxnSp>
        <p:nvCxnSpPr>
          <p:cNvPr id="280" name="Google Shape;280;gf2c51da841_0_5"/>
          <p:cNvCxnSpPr/>
          <p:nvPr/>
        </p:nvCxnSpPr>
        <p:spPr>
          <a:xfrm flipH="1">
            <a:off x="3870125" y="3582850"/>
            <a:ext cx="2015100" cy="27600"/>
          </a:xfrm>
          <a:prstGeom prst="straightConnector1">
            <a:avLst/>
          </a:prstGeom>
          <a:noFill/>
          <a:ln cap="flat" cmpd="sng" w="28575">
            <a:solidFill>
              <a:srgbClr val="E63464"/>
            </a:solidFill>
            <a:prstDash val="solid"/>
            <a:round/>
            <a:headEnd len="med" w="med" type="none"/>
            <a:tailEnd len="med" w="med" type="triangle"/>
          </a:ln>
        </p:spPr>
      </p:cxnSp>
      <p:cxnSp>
        <p:nvCxnSpPr>
          <p:cNvPr id="281" name="Google Shape;281;gf2c51da841_0_5"/>
          <p:cNvCxnSpPr/>
          <p:nvPr/>
        </p:nvCxnSpPr>
        <p:spPr>
          <a:xfrm flipH="1">
            <a:off x="3477825" y="1737425"/>
            <a:ext cx="1783200" cy="28800"/>
          </a:xfrm>
          <a:prstGeom prst="straightConnector1">
            <a:avLst/>
          </a:prstGeom>
          <a:noFill/>
          <a:ln cap="flat" cmpd="sng" w="28575">
            <a:solidFill>
              <a:srgbClr val="E63464"/>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ge9d8858381_0_45"/>
          <p:cNvSpPr txBox="1"/>
          <p:nvPr/>
        </p:nvSpPr>
        <p:spPr>
          <a:xfrm>
            <a:off x="800103" y="61742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700">
                <a:solidFill>
                  <a:srgbClr val="E83464"/>
                </a:solidFill>
              </a:rPr>
              <a:t>Envio de parametros </a:t>
            </a:r>
            <a:endParaRPr b="1" i="0" sz="27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pic>
        <p:nvPicPr>
          <p:cNvPr id="287" name="Google Shape;287;ge9d8858381_0_45"/>
          <p:cNvPicPr preferRelativeResize="0"/>
          <p:nvPr/>
        </p:nvPicPr>
        <p:blipFill>
          <a:blip r:embed="rId4">
            <a:alphaModFix/>
          </a:blip>
          <a:stretch>
            <a:fillRect/>
          </a:stretch>
        </p:blipFill>
        <p:spPr>
          <a:xfrm>
            <a:off x="761875" y="1337788"/>
            <a:ext cx="2696325" cy="3676152"/>
          </a:xfrm>
          <a:prstGeom prst="rect">
            <a:avLst/>
          </a:prstGeom>
          <a:noFill/>
          <a:ln>
            <a:noFill/>
          </a:ln>
        </p:spPr>
      </p:pic>
      <p:pic>
        <p:nvPicPr>
          <p:cNvPr id="288" name="Google Shape;288;ge9d8858381_0_45"/>
          <p:cNvPicPr preferRelativeResize="0"/>
          <p:nvPr/>
        </p:nvPicPr>
        <p:blipFill>
          <a:blip r:embed="rId5">
            <a:alphaModFix/>
          </a:blip>
          <a:stretch>
            <a:fillRect/>
          </a:stretch>
        </p:blipFill>
        <p:spPr>
          <a:xfrm>
            <a:off x="4237125" y="1196788"/>
            <a:ext cx="2164350" cy="3958175"/>
          </a:xfrm>
          <a:prstGeom prst="rect">
            <a:avLst/>
          </a:prstGeom>
          <a:noFill/>
          <a:ln>
            <a:noFill/>
          </a:ln>
        </p:spPr>
      </p:pic>
      <p:sp>
        <p:nvSpPr>
          <p:cNvPr id="289" name="Google Shape;289;ge9d8858381_0_45"/>
          <p:cNvSpPr txBox="1"/>
          <p:nvPr/>
        </p:nvSpPr>
        <p:spPr>
          <a:xfrm>
            <a:off x="6620400" y="1945775"/>
            <a:ext cx="2484600" cy="1848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Este es el método más </a:t>
            </a:r>
            <a:r>
              <a:rPr lang="es">
                <a:solidFill>
                  <a:srgbClr val="3C63AB"/>
                </a:solidFill>
              </a:rPr>
              <a:t>sencillo</a:t>
            </a:r>
            <a:r>
              <a:rPr lang="es">
                <a:solidFill>
                  <a:srgbClr val="3C63AB"/>
                </a:solidFill>
              </a:rPr>
              <a:t>, el </a:t>
            </a:r>
            <a:r>
              <a:rPr lang="es">
                <a:solidFill>
                  <a:srgbClr val="3C63AB"/>
                </a:solidFill>
              </a:rPr>
              <a:t>envío</a:t>
            </a:r>
            <a:r>
              <a:rPr lang="es">
                <a:solidFill>
                  <a:srgbClr val="3C63AB"/>
                </a:solidFill>
              </a:rPr>
              <a:t> de parámetros se hace vía constructor.</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4</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Diseño de interfaces en Flutter: Widgets con estado</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ge9d8858381_0_59"/>
          <p:cNvSpPr txBox="1"/>
          <p:nvPr/>
        </p:nvSpPr>
        <p:spPr>
          <a:xfrm>
            <a:off x="800100" y="1062175"/>
            <a:ext cx="7543800" cy="6642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Rutas</a:t>
            </a:r>
            <a:endParaRPr b="0" i="0" sz="3000" u="none" cap="none" strike="noStrike">
              <a:solidFill>
                <a:srgbClr val="E83464"/>
              </a:solidFill>
              <a:latin typeface="Arial"/>
              <a:ea typeface="Arial"/>
              <a:cs typeface="Arial"/>
              <a:sym typeface="Arial"/>
            </a:endParaRPr>
          </a:p>
        </p:txBody>
      </p:sp>
      <p:pic>
        <p:nvPicPr>
          <p:cNvPr id="295" name="Google Shape;295;ge9d8858381_0_59"/>
          <p:cNvPicPr preferRelativeResize="0"/>
          <p:nvPr/>
        </p:nvPicPr>
        <p:blipFill>
          <a:blip r:embed="rId4">
            <a:alphaModFix/>
          </a:blip>
          <a:stretch>
            <a:fillRect/>
          </a:stretch>
        </p:blipFill>
        <p:spPr>
          <a:xfrm>
            <a:off x="800100" y="1862851"/>
            <a:ext cx="3619101" cy="1982452"/>
          </a:xfrm>
          <a:prstGeom prst="rect">
            <a:avLst/>
          </a:prstGeom>
          <a:noFill/>
          <a:ln>
            <a:noFill/>
          </a:ln>
        </p:spPr>
      </p:pic>
      <p:pic>
        <p:nvPicPr>
          <p:cNvPr id="296" name="Google Shape;296;ge9d8858381_0_59"/>
          <p:cNvPicPr preferRelativeResize="0"/>
          <p:nvPr/>
        </p:nvPicPr>
        <p:blipFill>
          <a:blip r:embed="rId5">
            <a:alphaModFix/>
          </a:blip>
          <a:stretch>
            <a:fillRect/>
          </a:stretch>
        </p:blipFill>
        <p:spPr>
          <a:xfrm>
            <a:off x="4647800" y="1421575"/>
            <a:ext cx="3741674" cy="2296375"/>
          </a:xfrm>
          <a:prstGeom prst="rect">
            <a:avLst/>
          </a:prstGeom>
          <a:noFill/>
          <a:ln>
            <a:noFill/>
          </a:ln>
        </p:spPr>
      </p:pic>
      <p:sp>
        <p:nvSpPr>
          <p:cNvPr id="297" name="Google Shape;297;ge9d8858381_0_59"/>
          <p:cNvSpPr txBox="1"/>
          <p:nvPr/>
        </p:nvSpPr>
        <p:spPr>
          <a:xfrm>
            <a:off x="800100" y="3981775"/>
            <a:ext cx="6062100" cy="966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Se definen las rutas en el MaterialApp, una ruta contiene el nombre de la misma y el widget al que apunta.</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Para navegar se usa: Navigator.pushNamed(context, &lt;nombreRuta&gt;);</a:t>
            </a:r>
            <a:endParaRPr>
              <a:solidFill>
                <a:srgbClr val="3C63AB"/>
              </a:solidFil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ge9d8858381_0_67"/>
          <p:cNvSpPr txBox="1"/>
          <p:nvPr/>
        </p:nvSpPr>
        <p:spPr>
          <a:xfrm>
            <a:off x="800103" y="61742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Rutas y </a:t>
            </a:r>
            <a:r>
              <a:rPr b="1" lang="es" sz="3000">
                <a:solidFill>
                  <a:srgbClr val="E83464"/>
                </a:solidFill>
              </a:rPr>
              <a:t>parámetros</a:t>
            </a:r>
            <a:r>
              <a:rPr b="1" lang="es" sz="3000">
                <a:solidFill>
                  <a:srgbClr val="E83464"/>
                </a:solidFill>
              </a:rPr>
              <a:t> </a:t>
            </a:r>
            <a:endParaRPr b="1" i="0" sz="3000" u="none" cap="none" strike="noStrike">
              <a:solidFill>
                <a:srgbClr val="E83464"/>
              </a:solidFill>
            </a:endParaRPr>
          </a:p>
        </p:txBody>
      </p:sp>
      <p:sp>
        <p:nvSpPr>
          <p:cNvPr id="303" name="Google Shape;303;ge9d8858381_0_67"/>
          <p:cNvSpPr txBox="1"/>
          <p:nvPr/>
        </p:nvSpPr>
        <p:spPr>
          <a:xfrm>
            <a:off x="903000" y="1759250"/>
            <a:ext cx="7338000" cy="201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375FA9"/>
              </a:buClr>
              <a:buSzPts val="1500"/>
              <a:buChar char="●"/>
            </a:pPr>
            <a:r>
              <a:rPr lang="es" sz="1500">
                <a:solidFill>
                  <a:srgbClr val="375FA9"/>
                </a:solidFill>
              </a:rPr>
              <a:t>Defina los argumentos que necesita enviar.</a:t>
            </a:r>
            <a:endParaRPr sz="1500">
              <a:solidFill>
                <a:srgbClr val="375FA9"/>
              </a:solidFill>
            </a:endParaRPr>
          </a:p>
          <a:p>
            <a:pPr indent="0" lvl="0" marL="457200" rtl="0" algn="l">
              <a:spcBef>
                <a:spcPts val="0"/>
              </a:spcBef>
              <a:spcAft>
                <a:spcPts val="0"/>
              </a:spcAft>
              <a:buNone/>
            </a:pPr>
            <a:r>
              <a:t/>
            </a:r>
            <a:endParaRPr sz="1500">
              <a:solidFill>
                <a:srgbClr val="375FA9"/>
              </a:solidFill>
            </a:endParaRPr>
          </a:p>
          <a:p>
            <a:pPr indent="-323850" lvl="0" marL="457200" rtl="0" algn="l">
              <a:spcBef>
                <a:spcPts val="0"/>
              </a:spcBef>
              <a:spcAft>
                <a:spcPts val="0"/>
              </a:spcAft>
              <a:buClr>
                <a:srgbClr val="375FA9"/>
              </a:buClr>
              <a:buSzPts val="1500"/>
              <a:buChar char="●"/>
            </a:pPr>
            <a:r>
              <a:rPr lang="es" sz="1500">
                <a:solidFill>
                  <a:srgbClr val="375FA9"/>
                </a:solidFill>
              </a:rPr>
              <a:t>Crea un widget que extraiga los </a:t>
            </a:r>
            <a:r>
              <a:rPr lang="es" sz="1500">
                <a:solidFill>
                  <a:srgbClr val="375FA9"/>
                </a:solidFill>
              </a:rPr>
              <a:t>parámetros</a:t>
            </a:r>
            <a:r>
              <a:rPr lang="es" sz="1500">
                <a:solidFill>
                  <a:srgbClr val="375FA9"/>
                </a:solidFill>
              </a:rPr>
              <a:t>.</a:t>
            </a:r>
            <a:endParaRPr sz="1500">
              <a:solidFill>
                <a:srgbClr val="375FA9"/>
              </a:solidFill>
            </a:endParaRPr>
          </a:p>
          <a:p>
            <a:pPr indent="0" lvl="0" marL="457200" rtl="0" algn="l">
              <a:spcBef>
                <a:spcPts val="0"/>
              </a:spcBef>
              <a:spcAft>
                <a:spcPts val="0"/>
              </a:spcAft>
              <a:buNone/>
            </a:pPr>
            <a:r>
              <a:t/>
            </a:r>
            <a:endParaRPr sz="1500">
              <a:solidFill>
                <a:srgbClr val="375FA9"/>
              </a:solidFill>
            </a:endParaRPr>
          </a:p>
          <a:p>
            <a:pPr indent="-323850" lvl="0" marL="457200" rtl="0" algn="l">
              <a:spcBef>
                <a:spcPts val="0"/>
              </a:spcBef>
              <a:spcAft>
                <a:spcPts val="0"/>
              </a:spcAft>
              <a:buClr>
                <a:srgbClr val="375FA9"/>
              </a:buClr>
              <a:buSzPts val="1500"/>
              <a:buChar char="●"/>
            </a:pPr>
            <a:r>
              <a:rPr lang="es" sz="1500">
                <a:solidFill>
                  <a:srgbClr val="375FA9"/>
                </a:solidFill>
              </a:rPr>
              <a:t>Registre el widget en la tabla de rutas.</a:t>
            </a:r>
            <a:endParaRPr sz="1500">
              <a:solidFill>
                <a:srgbClr val="375FA9"/>
              </a:solidFill>
            </a:endParaRPr>
          </a:p>
          <a:p>
            <a:pPr indent="0" lvl="0" marL="457200" rtl="0" algn="l">
              <a:spcBef>
                <a:spcPts val="0"/>
              </a:spcBef>
              <a:spcAft>
                <a:spcPts val="0"/>
              </a:spcAft>
              <a:buNone/>
            </a:pPr>
            <a:r>
              <a:t/>
            </a:r>
            <a:endParaRPr sz="1500">
              <a:solidFill>
                <a:srgbClr val="375FA9"/>
              </a:solidFill>
            </a:endParaRPr>
          </a:p>
          <a:p>
            <a:pPr indent="-323850" lvl="0" marL="457200" rtl="0" algn="l">
              <a:spcBef>
                <a:spcPts val="0"/>
              </a:spcBef>
              <a:spcAft>
                <a:spcPts val="0"/>
              </a:spcAft>
              <a:buClr>
                <a:srgbClr val="375FA9"/>
              </a:buClr>
              <a:buSzPts val="1500"/>
              <a:buChar char="●"/>
            </a:pPr>
            <a:r>
              <a:rPr lang="es" sz="1500">
                <a:solidFill>
                  <a:srgbClr val="375FA9"/>
                </a:solidFill>
              </a:rPr>
              <a:t>Navega hasta el widget</a:t>
            </a:r>
            <a:endParaRPr sz="1500">
              <a:solidFill>
                <a:srgbClr val="375FA9"/>
              </a:solidFil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ge9d8858381_0_75"/>
          <p:cNvSpPr txBox="1"/>
          <p:nvPr/>
        </p:nvSpPr>
        <p:spPr>
          <a:xfrm>
            <a:off x="846203" y="6711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Clase argument y widget de destino</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sp>
        <p:nvSpPr>
          <p:cNvPr id="309" name="Google Shape;309;ge9d8858381_0_75"/>
          <p:cNvSpPr txBox="1"/>
          <p:nvPr/>
        </p:nvSpPr>
        <p:spPr>
          <a:xfrm>
            <a:off x="903000" y="1759250"/>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10" name="Google Shape;310;ge9d8858381_0_75"/>
          <p:cNvPicPr preferRelativeResize="0"/>
          <p:nvPr/>
        </p:nvPicPr>
        <p:blipFill>
          <a:blip r:embed="rId4">
            <a:alphaModFix/>
          </a:blip>
          <a:stretch>
            <a:fillRect/>
          </a:stretch>
        </p:blipFill>
        <p:spPr>
          <a:xfrm>
            <a:off x="846200" y="1470000"/>
            <a:ext cx="3546000" cy="1218925"/>
          </a:xfrm>
          <a:prstGeom prst="rect">
            <a:avLst/>
          </a:prstGeom>
          <a:noFill/>
          <a:ln>
            <a:noFill/>
          </a:ln>
        </p:spPr>
      </p:pic>
      <p:pic>
        <p:nvPicPr>
          <p:cNvPr id="311" name="Google Shape;311;ge9d8858381_0_75"/>
          <p:cNvPicPr preferRelativeResize="0"/>
          <p:nvPr/>
        </p:nvPicPr>
        <p:blipFill>
          <a:blip r:embed="rId5">
            <a:alphaModFix/>
          </a:blip>
          <a:stretch>
            <a:fillRect/>
          </a:stretch>
        </p:blipFill>
        <p:spPr>
          <a:xfrm>
            <a:off x="1994011" y="2841325"/>
            <a:ext cx="5155975" cy="181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ge9d8858381_0_82"/>
          <p:cNvSpPr txBox="1"/>
          <p:nvPr/>
        </p:nvSpPr>
        <p:spPr>
          <a:xfrm>
            <a:off x="841078" y="8368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Definición de ruta y uso de la ruta</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sp>
        <p:nvSpPr>
          <p:cNvPr id="317" name="Google Shape;317;ge9d8858381_0_82"/>
          <p:cNvSpPr txBox="1"/>
          <p:nvPr/>
        </p:nvSpPr>
        <p:spPr>
          <a:xfrm>
            <a:off x="903000" y="1759250"/>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18" name="Google Shape;318;ge9d8858381_0_82"/>
          <p:cNvPicPr preferRelativeResize="0"/>
          <p:nvPr/>
        </p:nvPicPr>
        <p:blipFill>
          <a:blip r:embed="rId4">
            <a:alphaModFix/>
          </a:blip>
          <a:stretch>
            <a:fillRect/>
          </a:stretch>
        </p:blipFill>
        <p:spPr>
          <a:xfrm>
            <a:off x="529775" y="1983349"/>
            <a:ext cx="3766126" cy="1526425"/>
          </a:xfrm>
          <a:prstGeom prst="rect">
            <a:avLst/>
          </a:prstGeom>
          <a:noFill/>
          <a:ln>
            <a:noFill/>
          </a:ln>
        </p:spPr>
      </p:pic>
      <p:pic>
        <p:nvPicPr>
          <p:cNvPr id="319" name="Google Shape;319;ge9d8858381_0_82"/>
          <p:cNvPicPr preferRelativeResize="0"/>
          <p:nvPr/>
        </p:nvPicPr>
        <p:blipFill>
          <a:blip r:embed="rId5">
            <a:alphaModFix/>
          </a:blip>
          <a:stretch>
            <a:fillRect/>
          </a:stretch>
        </p:blipFill>
        <p:spPr>
          <a:xfrm>
            <a:off x="4432950" y="1702789"/>
            <a:ext cx="3884251" cy="20427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geaac352597_0_37"/>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Navegación: GetX</a:t>
            </a:r>
            <a:endParaRPr b="1" sz="2800">
              <a:solidFill>
                <a:srgbClr val="E83464"/>
              </a:solidFill>
              <a:latin typeface="Arial"/>
              <a:ea typeface="Arial"/>
              <a:cs typeface="Arial"/>
              <a:sym typeface="Arial"/>
            </a:endParaRPr>
          </a:p>
        </p:txBody>
      </p:sp>
      <p:sp>
        <p:nvSpPr>
          <p:cNvPr id="325" name="Google Shape;325;geaac352597_0_37"/>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geaac352597_0_49"/>
          <p:cNvSpPr txBox="1"/>
          <p:nvPr/>
        </p:nvSpPr>
        <p:spPr>
          <a:xfrm>
            <a:off x="719703" y="4115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a:t>
            </a:r>
            <a:endParaRPr b="1" i="0" sz="3000" u="none" cap="none" strike="noStrike">
              <a:solidFill>
                <a:srgbClr val="E83464"/>
              </a:solidFill>
            </a:endParaRPr>
          </a:p>
        </p:txBody>
      </p:sp>
      <p:sp>
        <p:nvSpPr>
          <p:cNvPr id="331" name="Google Shape;331;geaac352597_0_49"/>
          <p:cNvSpPr txBox="1"/>
          <p:nvPr/>
        </p:nvSpPr>
        <p:spPr>
          <a:xfrm>
            <a:off x="609525" y="1729100"/>
            <a:ext cx="75438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rPr lang="es" sz="1500">
                <a:solidFill>
                  <a:srgbClr val="3C63AB"/>
                </a:solidFill>
              </a:rPr>
              <a:t>GetX es una solución potente y extraligera para Flutter, donde se combina la gestión del estado de alto rendimiento, la inyección inteligente de dependencias y la gestión de rutas de forma rápida y práctica. GetX tiene 3 principios básicos:</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Rendimiento: Se centra en el rendimiento y el consumo mínimo de recursos, GetX no usa Streams ni ChangeNotifier.</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Productividad, Utiliza una sintaxis fácil y agradable</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Organización, Permite el desacoplamiento total de la vista, la lógica de la presentación, la lógica de negocios, la inyección de dependencias y la navegación.</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1371600" marR="0" rtl="0" algn="just">
              <a:lnSpc>
                <a:spcPct val="90000"/>
              </a:lnSpc>
              <a:spcBef>
                <a:spcPts val="900"/>
              </a:spcBef>
              <a:spcAft>
                <a:spcPts val="0"/>
              </a:spcAft>
              <a:buClr>
                <a:srgbClr val="000000"/>
              </a:buClr>
              <a:buSzPts val="1100"/>
              <a:buFont typeface="Arial"/>
              <a:buNone/>
            </a:pPr>
            <a:r>
              <a:t/>
            </a:r>
            <a:endParaRPr b="0" i="0" sz="11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ge87a8e010d_0_0"/>
          <p:cNvSpPr txBox="1"/>
          <p:nvPr/>
        </p:nvSpPr>
        <p:spPr>
          <a:xfrm>
            <a:off x="719703" y="2585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Instalación</a:t>
            </a:r>
            <a:r>
              <a:rPr b="1" lang="es" sz="3000">
                <a:solidFill>
                  <a:srgbClr val="E83464"/>
                </a:solidFill>
              </a:rPr>
              <a:t> GetX</a:t>
            </a:r>
            <a:endParaRPr b="1" i="0" sz="3000" u="none" cap="none" strike="noStrike">
              <a:solidFill>
                <a:srgbClr val="E83464"/>
              </a:solidFill>
            </a:endParaRPr>
          </a:p>
        </p:txBody>
      </p:sp>
      <p:sp>
        <p:nvSpPr>
          <p:cNvPr id="337" name="Google Shape;337;ge87a8e010d_0_0"/>
          <p:cNvSpPr txBox="1"/>
          <p:nvPr/>
        </p:nvSpPr>
        <p:spPr>
          <a:xfrm>
            <a:off x="616500" y="1346650"/>
            <a:ext cx="7543800" cy="11811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rPr lang="es">
                <a:solidFill>
                  <a:srgbClr val="3C63AB"/>
                </a:solidFill>
              </a:rPr>
              <a:t>En la </a:t>
            </a:r>
            <a:r>
              <a:rPr lang="es">
                <a:solidFill>
                  <a:srgbClr val="3C63AB"/>
                </a:solidFill>
              </a:rPr>
              <a:t>sesión</a:t>
            </a:r>
            <a:r>
              <a:rPr lang="es">
                <a:solidFill>
                  <a:srgbClr val="3C63AB"/>
                </a:solidFill>
              </a:rPr>
              <a:t> anterior usamos </a:t>
            </a:r>
            <a:r>
              <a:rPr b="1" lang="es">
                <a:solidFill>
                  <a:srgbClr val="3C63AB"/>
                </a:solidFill>
              </a:rPr>
              <a:t>GetX</a:t>
            </a:r>
            <a:r>
              <a:rPr lang="es">
                <a:solidFill>
                  <a:srgbClr val="3C63AB"/>
                </a:solidFill>
              </a:rPr>
              <a:t> para la </a:t>
            </a:r>
            <a:r>
              <a:rPr lang="es">
                <a:solidFill>
                  <a:srgbClr val="3C63AB"/>
                </a:solidFill>
              </a:rPr>
              <a:t>administración</a:t>
            </a:r>
            <a:r>
              <a:rPr lang="es">
                <a:solidFill>
                  <a:srgbClr val="3C63AB"/>
                </a:solidFill>
              </a:rPr>
              <a:t> de los temas de nuestra app, ahora, gracias a la gran versatilidad y potencia con la que cuenta GetX, ahora </a:t>
            </a:r>
            <a:r>
              <a:rPr lang="es">
                <a:solidFill>
                  <a:srgbClr val="3C63AB"/>
                </a:solidFill>
              </a:rPr>
              <a:t>también</a:t>
            </a:r>
            <a:r>
              <a:rPr lang="es">
                <a:solidFill>
                  <a:srgbClr val="3C63AB"/>
                </a:solidFill>
              </a:rPr>
              <a:t> lo usaremos para encargarnos de la </a:t>
            </a:r>
            <a:r>
              <a:rPr lang="es">
                <a:solidFill>
                  <a:srgbClr val="3C63AB"/>
                </a:solidFill>
              </a:rPr>
              <a:t>navegación</a:t>
            </a:r>
            <a:r>
              <a:rPr lang="es">
                <a:solidFill>
                  <a:srgbClr val="3C63AB"/>
                </a:solidFill>
              </a:rPr>
              <a:t> de nuestra app.</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rPr lang="es">
                <a:solidFill>
                  <a:srgbClr val="3C63AB"/>
                </a:solidFill>
              </a:rPr>
              <a:t>Verifica que tu archivo </a:t>
            </a:r>
            <a:r>
              <a:rPr b="1" i="1" lang="es">
                <a:solidFill>
                  <a:srgbClr val="3C63AB"/>
                </a:solidFill>
              </a:rPr>
              <a:t>pubspec.yaml</a:t>
            </a:r>
            <a:r>
              <a:rPr lang="es">
                <a:solidFill>
                  <a:srgbClr val="3C63AB"/>
                </a:solidFill>
              </a:rPr>
              <a:t> contenga la </a:t>
            </a:r>
            <a:r>
              <a:rPr lang="es">
                <a:solidFill>
                  <a:srgbClr val="3C63AB"/>
                </a:solidFill>
              </a:rPr>
              <a:t>línea</a:t>
            </a:r>
            <a:r>
              <a:rPr lang="es">
                <a:solidFill>
                  <a:srgbClr val="3C63AB"/>
                </a:solidFill>
              </a:rPr>
              <a:t> la dependencia de get:</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a:solidFill>
                <a:srgbClr val="3C63AB"/>
              </a:solidFill>
            </a:endParaRPr>
          </a:p>
        </p:txBody>
      </p:sp>
      <p:sp>
        <p:nvSpPr>
          <p:cNvPr id="338" name="Google Shape;338;ge87a8e010d_0_0"/>
          <p:cNvSpPr txBox="1"/>
          <p:nvPr/>
        </p:nvSpPr>
        <p:spPr>
          <a:xfrm>
            <a:off x="616500" y="3722825"/>
            <a:ext cx="7543800" cy="5709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0"/>
              </a:spcBef>
              <a:spcAft>
                <a:spcPts val="0"/>
              </a:spcAft>
              <a:buClr>
                <a:srgbClr val="000000"/>
              </a:buClr>
              <a:buSzPts val="1600"/>
              <a:buFont typeface="Arial"/>
              <a:buNone/>
            </a:pPr>
            <a:r>
              <a:rPr lang="es">
                <a:solidFill>
                  <a:srgbClr val="3C63AB"/>
                </a:solidFill>
              </a:rPr>
              <a:t>Y por </a:t>
            </a:r>
            <a:r>
              <a:rPr lang="es">
                <a:solidFill>
                  <a:srgbClr val="3C63AB"/>
                </a:solidFill>
              </a:rPr>
              <a:t>último</a:t>
            </a:r>
            <a:r>
              <a:rPr lang="es">
                <a:solidFill>
                  <a:srgbClr val="3C63AB"/>
                </a:solidFill>
              </a:rPr>
              <a:t>, para poder hacer uso de GetX tendremos que darle un contexto apropiado</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rPr lang="es">
                <a:solidFill>
                  <a:srgbClr val="3C63AB"/>
                </a:solidFill>
              </a:rPr>
              <a:t>por lo que pasaremos del widget </a:t>
            </a:r>
            <a:r>
              <a:rPr b="1" lang="es">
                <a:solidFill>
                  <a:srgbClr val="3C63AB"/>
                </a:solidFill>
              </a:rPr>
              <a:t>MaterialApp </a:t>
            </a:r>
            <a:r>
              <a:rPr lang="es">
                <a:solidFill>
                  <a:srgbClr val="3C63AB"/>
                </a:solidFill>
              </a:rPr>
              <a:t>a </a:t>
            </a:r>
            <a:r>
              <a:rPr b="1" i="1" lang="es">
                <a:solidFill>
                  <a:srgbClr val="3C63AB"/>
                </a:solidFill>
              </a:rPr>
              <a:t>GetMaterialApp</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a:solidFill>
                <a:srgbClr val="3C63AB"/>
              </a:solidFill>
            </a:endParaRPr>
          </a:p>
        </p:txBody>
      </p:sp>
      <p:cxnSp>
        <p:nvCxnSpPr>
          <p:cNvPr id="339" name="Google Shape;339;ge87a8e010d_0_0"/>
          <p:cNvCxnSpPr>
            <a:stCxn id="340" idx="3"/>
            <a:endCxn id="341" idx="1"/>
          </p:cNvCxnSpPr>
          <p:nvPr/>
        </p:nvCxnSpPr>
        <p:spPr>
          <a:xfrm>
            <a:off x="2755959" y="4620450"/>
            <a:ext cx="746400" cy="0"/>
          </a:xfrm>
          <a:prstGeom prst="straightConnector1">
            <a:avLst/>
          </a:prstGeom>
          <a:noFill/>
          <a:ln cap="flat" cmpd="sng" w="9525">
            <a:solidFill>
              <a:schemeClr val="dk2"/>
            </a:solidFill>
            <a:prstDash val="solid"/>
            <a:round/>
            <a:headEnd len="med" w="med" type="none"/>
            <a:tailEnd len="med" w="med" type="triangle"/>
          </a:ln>
        </p:spPr>
      </p:cxnSp>
      <p:pic>
        <p:nvPicPr>
          <p:cNvPr id="342" name="Google Shape;342;ge87a8e010d_0_0"/>
          <p:cNvPicPr preferRelativeResize="0"/>
          <p:nvPr/>
        </p:nvPicPr>
        <p:blipFill>
          <a:blip r:embed="rId4">
            <a:alphaModFix/>
          </a:blip>
          <a:stretch>
            <a:fillRect/>
          </a:stretch>
        </p:blipFill>
        <p:spPr>
          <a:xfrm>
            <a:off x="1139875" y="4226837"/>
            <a:ext cx="1616074" cy="787225"/>
          </a:xfrm>
          <a:prstGeom prst="rect">
            <a:avLst/>
          </a:prstGeom>
          <a:noFill/>
          <a:ln>
            <a:noFill/>
          </a:ln>
        </p:spPr>
      </p:pic>
      <p:pic>
        <p:nvPicPr>
          <p:cNvPr id="343" name="Google Shape;343;ge87a8e010d_0_0"/>
          <p:cNvPicPr preferRelativeResize="0"/>
          <p:nvPr/>
        </p:nvPicPr>
        <p:blipFill>
          <a:blip r:embed="rId5">
            <a:alphaModFix/>
          </a:blip>
          <a:stretch>
            <a:fillRect/>
          </a:stretch>
        </p:blipFill>
        <p:spPr>
          <a:xfrm>
            <a:off x="3550800" y="4226825"/>
            <a:ext cx="1566140" cy="787225"/>
          </a:xfrm>
          <a:prstGeom prst="rect">
            <a:avLst/>
          </a:prstGeom>
          <a:noFill/>
          <a:ln>
            <a:noFill/>
          </a:ln>
        </p:spPr>
      </p:pic>
      <p:pic>
        <p:nvPicPr>
          <p:cNvPr id="344" name="Google Shape;344;ge87a8e010d_0_0"/>
          <p:cNvPicPr preferRelativeResize="0"/>
          <p:nvPr/>
        </p:nvPicPr>
        <p:blipFill>
          <a:blip r:embed="rId6">
            <a:alphaModFix/>
          </a:blip>
          <a:stretch>
            <a:fillRect/>
          </a:stretch>
        </p:blipFill>
        <p:spPr>
          <a:xfrm>
            <a:off x="2979525" y="2527750"/>
            <a:ext cx="1913450" cy="1130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geaac352597_0_42"/>
          <p:cNvSpPr txBox="1"/>
          <p:nvPr/>
        </p:nvSpPr>
        <p:spPr>
          <a:xfrm>
            <a:off x="727078" y="3023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 simple con </a:t>
            </a:r>
            <a:r>
              <a:rPr b="1" lang="es" sz="3000">
                <a:solidFill>
                  <a:srgbClr val="E83464"/>
                </a:solidFill>
              </a:rPr>
              <a:t>GetX </a:t>
            </a:r>
            <a:endParaRPr b="1" i="0" sz="3000" u="none" cap="none" strike="noStrike">
              <a:solidFill>
                <a:srgbClr val="E83464"/>
              </a:solidFill>
            </a:endParaRPr>
          </a:p>
        </p:txBody>
      </p:sp>
      <p:sp>
        <p:nvSpPr>
          <p:cNvPr id="350" name="Google Shape;350;geaac352597_0_42"/>
          <p:cNvSpPr txBox="1"/>
          <p:nvPr/>
        </p:nvSpPr>
        <p:spPr>
          <a:xfrm>
            <a:off x="566150" y="2994450"/>
            <a:ext cx="20061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navegar a nuevo Screen</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51" name="Google Shape;351;geaac352597_0_42"/>
          <p:cNvSpPr txBox="1"/>
          <p:nvPr/>
        </p:nvSpPr>
        <p:spPr>
          <a:xfrm>
            <a:off x="5722525" y="3038975"/>
            <a:ext cx="2509500" cy="5274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Get.off(), para navegar a nuevo screen y eliminar todas las rutas previas.</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52" name="Google Shape;352;geaac352597_0_42"/>
          <p:cNvSpPr txBox="1"/>
          <p:nvPr/>
        </p:nvSpPr>
        <p:spPr>
          <a:xfrm>
            <a:off x="3064200" y="3092663"/>
            <a:ext cx="20061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regresar a screen previo</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53" name="Google Shape;353;geaac352597_0_42"/>
          <p:cNvPicPr preferRelativeResize="0"/>
          <p:nvPr/>
        </p:nvPicPr>
        <p:blipFill>
          <a:blip r:embed="rId4">
            <a:alphaModFix/>
          </a:blip>
          <a:stretch>
            <a:fillRect/>
          </a:stretch>
        </p:blipFill>
        <p:spPr>
          <a:xfrm>
            <a:off x="527326" y="2015225"/>
            <a:ext cx="1896295" cy="979225"/>
          </a:xfrm>
          <a:prstGeom prst="rect">
            <a:avLst/>
          </a:prstGeom>
          <a:noFill/>
          <a:ln>
            <a:noFill/>
          </a:ln>
        </p:spPr>
      </p:pic>
      <p:pic>
        <p:nvPicPr>
          <p:cNvPr id="354" name="Google Shape;354;geaac352597_0_42"/>
          <p:cNvPicPr preferRelativeResize="0"/>
          <p:nvPr/>
        </p:nvPicPr>
        <p:blipFill>
          <a:blip r:embed="rId5">
            <a:alphaModFix/>
          </a:blip>
          <a:stretch>
            <a:fillRect/>
          </a:stretch>
        </p:blipFill>
        <p:spPr>
          <a:xfrm>
            <a:off x="3132850" y="2004225"/>
            <a:ext cx="1751950" cy="1034750"/>
          </a:xfrm>
          <a:prstGeom prst="rect">
            <a:avLst/>
          </a:prstGeom>
          <a:noFill/>
          <a:ln>
            <a:noFill/>
          </a:ln>
        </p:spPr>
      </p:pic>
      <p:pic>
        <p:nvPicPr>
          <p:cNvPr id="355" name="Google Shape;355;geaac352597_0_42"/>
          <p:cNvPicPr preferRelativeResize="0"/>
          <p:nvPr/>
        </p:nvPicPr>
        <p:blipFill>
          <a:blip r:embed="rId6">
            <a:alphaModFix/>
          </a:blip>
          <a:stretch>
            <a:fillRect/>
          </a:stretch>
        </p:blipFill>
        <p:spPr>
          <a:xfrm>
            <a:off x="5844678" y="1846675"/>
            <a:ext cx="2265175" cy="1147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geaac352597_0_69"/>
          <p:cNvSpPr txBox="1"/>
          <p:nvPr/>
        </p:nvSpPr>
        <p:spPr>
          <a:xfrm>
            <a:off x="2206625" y="512350"/>
            <a:ext cx="4898100" cy="464700"/>
          </a:xfrm>
          <a:prstGeom prst="rect">
            <a:avLst/>
          </a:prstGeom>
          <a:noFill/>
          <a:ln>
            <a:noFill/>
          </a:ln>
        </p:spPr>
        <p:txBody>
          <a:bodyPr anchorCtr="0" anchor="t" bIns="34275" lIns="68575" spcFirstLastPara="1" rIns="68575" wrap="square" tIns="34275">
            <a:noAutofit/>
          </a:bodyPr>
          <a:lstStyle/>
          <a:p>
            <a:pPr indent="0" lvl="0" marL="0" marR="0" rtl="0" algn="ctr">
              <a:lnSpc>
                <a:spcPct val="85000"/>
              </a:lnSpc>
              <a:spcBef>
                <a:spcPts val="0"/>
              </a:spcBef>
              <a:spcAft>
                <a:spcPts val="0"/>
              </a:spcAft>
              <a:buNone/>
            </a:pPr>
            <a:r>
              <a:rPr b="1" lang="es" sz="3000">
                <a:solidFill>
                  <a:srgbClr val="E83464"/>
                </a:solidFill>
              </a:rPr>
              <a:t>GetX: </a:t>
            </a:r>
            <a:r>
              <a:rPr b="1" lang="es" sz="3000">
                <a:solidFill>
                  <a:srgbClr val="E83464"/>
                </a:solidFill>
              </a:rPr>
              <a:t>Rutas</a:t>
            </a:r>
            <a:endParaRPr b="1" i="0" sz="3000" u="none" cap="none" strike="noStrike">
              <a:solidFill>
                <a:srgbClr val="E83464"/>
              </a:solidFill>
            </a:endParaRPr>
          </a:p>
        </p:txBody>
      </p:sp>
      <p:sp>
        <p:nvSpPr>
          <p:cNvPr id="361" name="Google Shape;361;geaac352597_0_69"/>
          <p:cNvSpPr txBox="1"/>
          <p:nvPr/>
        </p:nvSpPr>
        <p:spPr>
          <a:xfrm>
            <a:off x="926725" y="1228300"/>
            <a:ext cx="3086700" cy="26676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Debido a que ahora estamos usando </a:t>
            </a:r>
            <a:r>
              <a:rPr b="1" lang="es">
                <a:solidFill>
                  <a:srgbClr val="3C63AB"/>
                </a:solidFill>
              </a:rPr>
              <a:t>GetMaterialApp</a:t>
            </a:r>
            <a:r>
              <a:rPr lang="es">
                <a:solidFill>
                  <a:srgbClr val="3C63AB"/>
                </a:solidFill>
              </a:rPr>
              <a:t> y no MaterialApp, podemos agregar la lista de rutas de nuestra app a este widget.</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Para agregar una ruta debemos establecer el nombre de la ruta, la pagina y si </a:t>
            </a:r>
            <a:r>
              <a:rPr lang="es">
                <a:solidFill>
                  <a:srgbClr val="3C63AB"/>
                </a:solidFill>
              </a:rPr>
              <a:t>así</a:t>
            </a:r>
            <a:r>
              <a:rPr lang="es">
                <a:solidFill>
                  <a:srgbClr val="3C63AB"/>
                </a:solidFill>
              </a:rPr>
              <a:t> lo deseamos la transition que esa ruta </a:t>
            </a:r>
            <a:r>
              <a:rPr lang="es">
                <a:solidFill>
                  <a:srgbClr val="3C63AB"/>
                </a:solidFill>
              </a:rPr>
              <a:t>usará</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8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8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8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9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9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900" u="none" cap="none" strike="noStrike">
              <a:solidFill>
                <a:srgbClr val="3C63AB"/>
              </a:solidFill>
              <a:latin typeface="Arial"/>
              <a:ea typeface="Arial"/>
              <a:cs typeface="Arial"/>
              <a:sym typeface="Arial"/>
            </a:endParaRPr>
          </a:p>
        </p:txBody>
      </p:sp>
      <p:pic>
        <p:nvPicPr>
          <p:cNvPr id="362" name="Google Shape;362;geaac352597_0_69"/>
          <p:cNvPicPr preferRelativeResize="0"/>
          <p:nvPr/>
        </p:nvPicPr>
        <p:blipFill>
          <a:blip r:embed="rId4">
            <a:alphaModFix/>
          </a:blip>
          <a:stretch>
            <a:fillRect/>
          </a:stretch>
        </p:blipFill>
        <p:spPr>
          <a:xfrm>
            <a:off x="4378450" y="1169450"/>
            <a:ext cx="3836524" cy="2914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gf11ae0eae1_0_126"/>
          <p:cNvSpPr txBox="1"/>
          <p:nvPr/>
        </p:nvSpPr>
        <p:spPr>
          <a:xfrm>
            <a:off x="1103703" y="3023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GetX gestión de rutas</a:t>
            </a:r>
            <a:endParaRPr b="1" i="0" sz="3000" u="none" cap="none" strike="noStrike">
              <a:solidFill>
                <a:srgbClr val="E83464"/>
              </a:solidFill>
            </a:endParaRPr>
          </a:p>
        </p:txBody>
      </p:sp>
      <p:sp>
        <p:nvSpPr>
          <p:cNvPr id="368" name="Google Shape;368;gf11ae0eae1_0_126"/>
          <p:cNvSpPr txBox="1"/>
          <p:nvPr/>
        </p:nvSpPr>
        <p:spPr>
          <a:xfrm>
            <a:off x="848525" y="3420450"/>
            <a:ext cx="3122100" cy="10881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navegar a una ruta solo usamos </a:t>
            </a:r>
            <a:r>
              <a:rPr b="1" lang="es" sz="1100">
                <a:solidFill>
                  <a:srgbClr val="3C63AB"/>
                </a:solidFill>
              </a:rPr>
              <a:t>toNamed</a:t>
            </a:r>
            <a:r>
              <a:rPr lang="es" sz="1100">
                <a:solidFill>
                  <a:srgbClr val="3C63AB"/>
                </a:solidFill>
              </a:rPr>
              <a:t> y proveemos el nombre de la ruta deseada.</a:t>
            </a:r>
            <a:endParaRPr i="0" sz="1100" u="none" cap="none" strike="noStrike">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69" name="Google Shape;369;gf11ae0eae1_0_126"/>
          <p:cNvSpPr txBox="1"/>
          <p:nvPr/>
        </p:nvSpPr>
        <p:spPr>
          <a:xfrm>
            <a:off x="4572000" y="3678075"/>
            <a:ext cx="3054900" cy="477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Al igual que cuando usamos la </a:t>
            </a:r>
            <a:r>
              <a:rPr lang="es" sz="1100">
                <a:solidFill>
                  <a:srgbClr val="3C63AB"/>
                </a:solidFill>
              </a:rPr>
              <a:t>navegación</a:t>
            </a:r>
            <a:r>
              <a:rPr lang="es" sz="1100">
                <a:solidFill>
                  <a:srgbClr val="3C63AB"/>
                </a:solidFill>
              </a:rPr>
              <a:t> simple podemos usar .offNamed para navegar a la nueva ruta y evitar que se pueda retornar a la ruta actual.</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70" name="Google Shape;370;gf11ae0eae1_0_126"/>
          <p:cNvSpPr txBox="1"/>
          <p:nvPr/>
        </p:nvSpPr>
        <p:spPr>
          <a:xfrm>
            <a:off x="1039025" y="12763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3D63AB"/>
                </a:solidFill>
                <a:highlight>
                  <a:srgbClr val="FFFFFF"/>
                </a:highlight>
                <a:latin typeface="Roboto"/>
                <a:ea typeface="Roboto"/>
                <a:cs typeface="Roboto"/>
                <a:sym typeface="Roboto"/>
              </a:rPr>
              <a:t>Named Navigation</a:t>
            </a:r>
            <a:endParaRPr b="1" sz="1500">
              <a:solidFill>
                <a:srgbClr val="3D63AB"/>
              </a:solidFill>
            </a:endParaRPr>
          </a:p>
        </p:txBody>
      </p:sp>
      <p:pic>
        <p:nvPicPr>
          <p:cNvPr id="371" name="Google Shape;371;gf11ae0eae1_0_126"/>
          <p:cNvPicPr preferRelativeResize="0"/>
          <p:nvPr/>
        </p:nvPicPr>
        <p:blipFill>
          <a:blip r:embed="rId4">
            <a:alphaModFix/>
          </a:blip>
          <a:stretch>
            <a:fillRect/>
          </a:stretch>
        </p:blipFill>
        <p:spPr>
          <a:xfrm>
            <a:off x="970625" y="1719121"/>
            <a:ext cx="2999999" cy="1643464"/>
          </a:xfrm>
          <a:prstGeom prst="rect">
            <a:avLst/>
          </a:prstGeom>
          <a:noFill/>
          <a:ln>
            <a:noFill/>
          </a:ln>
        </p:spPr>
      </p:pic>
      <p:pic>
        <p:nvPicPr>
          <p:cNvPr id="372" name="Google Shape;372;gf11ae0eae1_0_126"/>
          <p:cNvPicPr preferRelativeResize="0"/>
          <p:nvPr/>
        </p:nvPicPr>
        <p:blipFill>
          <a:blip r:embed="rId5">
            <a:alphaModFix/>
          </a:blip>
          <a:stretch>
            <a:fillRect/>
          </a:stretch>
        </p:blipFill>
        <p:spPr>
          <a:xfrm>
            <a:off x="4572001" y="1719125"/>
            <a:ext cx="3263250" cy="178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 los widget con estado y su ciclo de vida</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 la navegación entre pantallas</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ge87a8e010d_0_10"/>
          <p:cNvSpPr txBox="1"/>
          <p:nvPr/>
        </p:nvSpPr>
        <p:spPr>
          <a:xfrm>
            <a:off x="668478" y="8828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 Ejemplo </a:t>
            </a:r>
            <a:r>
              <a:rPr b="1" lang="es" sz="3000">
                <a:solidFill>
                  <a:srgbClr val="E83464"/>
                </a:solidFill>
              </a:rPr>
              <a:t>navegación</a:t>
            </a:r>
            <a:r>
              <a:rPr b="1" lang="es" sz="3000">
                <a:solidFill>
                  <a:srgbClr val="E83464"/>
                </a:solidFill>
              </a:rPr>
              <a:t> GetX</a:t>
            </a:r>
            <a:endParaRPr b="1" i="0" sz="3000" u="none" cap="none" strike="noStrike">
              <a:solidFill>
                <a:srgbClr val="E83464"/>
              </a:solidFill>
            </a:endParaRPr>
          </a:p>
        </p:txBody>
      </p:sp>
      <p:sp>
        <p:nvSpPr>
          <p:cNvPr id="378" name="Google Shape;378;ge87a8e010d_0_10"/>
          <p:cNvSpPr txBox="1"/>
          <p:nvPr/>
        </p:nvSpPr>
        <p:spPr>
          <a:xfrm>
            <a:off x="609525" y="1729100"/>
            <a:ext cx="79176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rPr lang="es" sz="1700" u="sng">
                <a:solidFill>
                  <a:schemeClr val="hlink"/>
                </a:solidFill>
                <a:latin typeface="Courier New"/>
                <a:ea typeface="Courier New"/>
                <a:cs typeface="Courier New"/>
                <a:sym typeface="Courier New"/>
                <a:hlinkClick r:id="rId4"/>
              </a:rPr>
              <a:t>https://github.com/EjemplosMisionTic2022/ejemplos_navegacion</a:t>
            </a:r>
            <a:r>
              <a:rPr lang="es" sz="1700">
                <a:solidFill>
                  <a:srgbClr val="3C63AB"/>
                </a:solidFill>
                <a:latin typeface="Courier New"/>
                <a:ea typeface="Courier New"/>
                <a:cs typeface="Courier New"/>
                <a:sym typeface="Courier New"/>
              </a:rPr>
              <a:t> </a:t>
            </a:r>
            <a:endParaRPr sz="1700">
              <a:solidFill>
                <a:srgbClr val="3C63AB"/>
              </a:solidFill>
              <a:latin typeface="Courier New"/>
              <a:ea typeface="Courier New"/>
              <a:cs typeface="Courier New"/>
              <a:sym typeface="Courier New"/>
            </a:endParaRPr>
          </a:p>
          <a:p>
            <a:pPr indent="0" lvl="0" marL="1371600" marR="0" rtl="0" algn="just">
              <a:lnSpc>
                <a:spcPct val="90000"/>
              </a:lnSpc>
              <a:spcBef>
                <a:spcPts val="900"/>
              </a:spcBef>
              <a:spcAft>
                <a:spcPts val="0"/>
              </a:spcAft>
              <a:buClr>
                <a:srgbClr val="000000"/>
              </a:buClr>
              <a:buSzPts val="1100"/>
              <a:buFont typeface="Arial"/>
              <a:buNone/>
            </a:pPr>
            <a:r>
              <a:t/>
            </a:r>
            <a:endParaRPr b="0" i="0" sz="11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gf22eb29e18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871f68868_0_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Widgets con estado.</a:t>
            </a:r>
            <a:endParaRPr b="1" sz="2800">
              <a:solidFill>
                <a:srgbClr val="E83464"/>
              </a:solidFill>
              <a:latin typeface="Arial"/>
              <a:ea typeface="Arial"/>
              <a:cs typeface="Arial"/>
              <a:sym typeface="Arial"/>
            </a:endParaRPr>
          </a:p>
        </p:txBody>
      </p:sp>
      <p:sp>
        <p:nvSpPr>
          <p:cNvPr id="162" name="Google Shape;162;ge871f68868_0_0"/>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4"/>
          <p:cNvSpPr txBox="1"/>
          <p:nvPr/>
        </p:nvSpPr>
        <p:spPr>
          <a:xfrm>
            <a:off x="639150" y="988100"/>
            <a:ext cx="7543800" cy="1001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None/>
            </a:pPr>
            <a:r>
              <a:t/>
            </a:r>
            <a:endParaRPr b="1" sz="2900">
              <a:solidFill>
                <a:srgbClr val="E83464"/>
              </a:solidFill>
            </a:endParaRPr>
          </a:p>
          <a:p>
            <a:pPr indent="0" lvl="0" marL="0" marR="0" rtl="0" algn="l">
              <a:lnSpc>
                <a:spcPct val="85000"/>
              </a:lnSpc>
              <a:spcBef>
                <a:spcPts val="0"/>
              </a:spcBef>
              <a:spcAft>
                <a:spcPts val="0"/>
              </a:spcAft>
              <a:buNone/>
            </a:pPr>
            <a:r>
              <a:rPr b="1" lang="es" sz="2900">
                <a:solidFill>
                  <a:srgbClr val="E83464"/>
                </a:solidFill>
              </a:rPr>
              <a:t> Manejo del estado</a:t>
            </a:r>
            <a:endParaRPr b="1" sz="29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sz="3000">
              <a:solidFill>
                <a:srgbClr val="E83464"/>
              </a:solidFill>
            </a:endParaRPr>
          </a:p>
        </p:txBody>
      </p:sp>
      <p:sp>
        <p:nvSpPr>
          <p:cNvPr id="168" name="Google Shape;168;p4"/>
          <p:cNvSpPr txBox="1"/>
          <p:nvPr/>
        </p:nvSpPr>
        <p:spPr>
          <a:xfrm>
            <a:off x="386925" y="1416900"/>
            <a:ext cx="7618500" cy="3095400"/>
          </a:xfrm>
          <a:prstGeom prst="rect">
            <a:avLst/>
          </a:prstGeom>
          <a:noFill/>
          <a:ln>
            <a:noFill/>
          </a:ln>
        </p:spPr>
        <p:txBody>
          <a:bodyPr anchorCtr="0" anchor="t" bIns="34275" lIns="0" spcFirstLastPara="1" rIns="0" wrap="square" tIns="34275">
            <a:noAutofit/>
          </a:bodyPr>
          <a:lstStyle/>
          <a:p>
            <a:pPr indent="0" lvl="0" marL="457200" marR="0" rtl="0" algn="just">
              <a:lnSpc>
                <a:spcPct val="115000"/>
              </a:lnSpc>
              <a:spcBef>
                <a:spcPts val="900"/>
              </a:spcBef>
              <a:spcAft>
                <a:spcPts val="0"/>
              </a:spcAft>
              <a:buNone/>
            </a:pPr>
            <a:r>
              <a:t/>
            </a:r>
            <a:endParaRPr sz="1300">
              <a:solidFill>
                <a:srgbClr val="3C63AB"/>
              </a:solidFill>
            </a:endParaRPr>
          </a:p>
          <a:p>
            <a:pPr indent="-311150" lvl="0" marL="457200" marR="0" rtl="0" algn="just">
              <a:lnSpc>
                <a:spcPct val="115000"/>
              </a:lnSpc>
              <a:spcBef>
                <a:spcPts val="900"/>
              </a:spcBef>
              <a:spcAft>
                <a:spcPts val="0"/>
              </a:spcAft>
              <a:buClr>
                <a:srgbClr val="3C63AB"/>
              </a:buClr>
              <a:buSzPts val="1300"/>
              <a:buChar char="●"/>
            </a:pPr>
            <a:r>
              <a:rPr lang="es" sz="1300">
                <a:solidFill>
                  <a:srgbClr val="3C63AB"/>
                </a:solidFill>
              </a:rPr>
              <a:t>Son  dinámicos: por ejemplo, puede cambiar su apariencia en respuesta a eventos desencadenados por las interacciones del usuario o cuando recibe datos. Checkbox, Radio , Slider , InkWell , Form y TextField son ejemplos de widgets con estado. </a:t>
            </a:r>
            <a:endParaRPr sz="1300">
              <a:solidFill>
                <a:srgbClr val="3C63AB"/>
              </a:solidFill>
            </a:endParaRPr>
          </a:p>
          <a:p>
            <a:pPr indent="0" lvl="0" marL="457200" marR="0" rtl="0" algn="just">
              <a:lnSpc>
                <a:spcPct val="115000"/>
              </a:lnSpc>
              <a:spcBef>
                <a:spcPts val="900"/>
              </a:spcBef>
              <a:spcAft>
                <a:spcPts val="0"/>
              </a:spcAft>
              <a:buNone/>
            </a:pPr>
            <a:r>
              <a:t/>
            </a:r>
            <a:endParaRPr sz="1300">
              <a:solidFill>
                <a:srgbClr val="3C63AB"/>
              </a:solidFill>
            </a:endParaRPr>
          </a:p>
          <a:p>
            <a:pPr indent="-311150" lvl="0" marL="457200" marR="0" rtl="0" algn="just">
              <a:lnSpc>
                <a:spcPct val="115000"/>
              </a:lnSpc>
              <a:spcBef>
                <a:spcPts val="900"/>
              </a:spcBef>
              <a:spcAft>
                <a:spcPts val="0"/>
              </a:spcAft>
              <a:buClr>
                <a:srgbClr val="3C63AB"/>
              </a:buClr>
              <a:buSzPts val="1300"/>
              <a:buChar char="●"/>
            </a:pPr>
            <a:r>
              <a:rPr lang="es" sz="1300">
                <a:solidFill>
                  <a:srgbClr val="3C63AB"/>
                </a:solidFill>
              </a:rPr>
              <a:t>Cuando el estado de un widget cambia, el widget reconstruye su descripción, que el framework difiere de la descripción anterior para determinar los cambios mínimos necesarios en el árbol de renderizado subyacente para la transición de un estado al siguiente, es decir, </a:t>
            </a:r>
            <a:r>
              <a:rPr b="1" lang="es" sz="1300">
                <a:solidFill>
                  <a:srgbClr val="3C63AB"/>
                </a:solidFill>
              </a:rPr>
              <a:t>Flutter determina cual es la cantidad </a:t>
            </a:r>
            <a:r>
              <a:rPr b="1" lang="es" sz="1300">
                <a:solidFill>
                  <a:srgbClr val="3C63AB"/>
                </a:solidFill>
              </a:rPr>
              <a:t>mínima</a:t>
            </a:r>
            <a:r>
              <a:rPr b="1" lang="es" sz="1300">
                <a:solidFill>
                  <a:srgbClr val="3C63AB"/>
                </a:solidFill>
              </a:rPr>
              <a:t> de cambios que debe aplicar a la interfaz para reflejar el cambio generado.</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9434e9fa8_0_19"/>
          <p:cNvSpPr txBox="1"/>
          <p:nvPr/>
        </p:nvSpPr>
        <p:spPr>
          <a:xfrm>
            <a:off x="671100" y="1092925"/>
            <a:ext cx="6638400" cy="564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None/>
            </a:pPr>
            <a:r>
              <a:rPr b="1" lang="es" sz="2700">
                <a:solidFill>
                  <a:srgbClr val="E83464"/>
                </a:solidFill>
              </a:rPr>
              <a:t>Manejo del estado</a:t>
            </a:r>
            <a:endParaRPr b="1" sz="2700">
              <a:solidFill>
                <a:srgbClr val="E83464"/>
              </a:solidFill>
            </a:endParaRPr>
          </a:p>
        </p:txBody>
      </p:sp>
      <p:sp>
        <p:nvSpPr>
          <p:cNvPr id="174" name="Google Shape;174;ge9434e9fa8_0_19"/>
          <p:cNvSpPr txBox="1"/>
          <p:nvPr/>
        </p:nvSpPr>
        <p:spPr>
          <a:xfrm>
            <a:off x="701125" y="1871850"/>
            <a:ext cx="75438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500">
                <a:solidFill>
                  <a:srgbClr val="3C63AB"/>
                </a:solidFill>
              </a:rPr>
              <a:t>Ejemplo: </a:t>
            </a:r>
            <a:endParaRPr b="1" i="0" sz="1500" u="none" cap="none" strike="noStrike">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175" name="Google Shape;175;ge9434e9fa8_0_19"/>
          <p:cNvPicPr preferRelativeResize="0"/>
          <p:nvPr/>
        </p:nvPicPr>
        <p:blipFill>
          <a:blip r:embed="rId4">
            <a:alphaModFix/>
          </a:blip>
          <a:stretch>
            <a:fillRect/>
          </a:stretch>
        </p:blipFill>
        <p:spPr>
          <a:xfrm>
            <a:off x="701125" y="2374676"/>
            <a:ext cx="3679426" cy="1041750"/>
          </a:xfrm>
          <a:prstGeom prst="rect">
            <a:avLst/>
          </a:prstGeom>
          <a:noFill/>
          <a:ln>
            <a:noFill/>
          </a:ln>
        </p:spPr>
      </p:pic>
      <p:pic>
        <p:nvPicPr>
          <p:cNvPr id="176" name="Google Shape;176;ge9434e9fa8_0_19"/>
          <p:cNvPicPr preferRelativeResize="0"/>
          <p:nvPr/>
        </p:nvPicPr>
        <p:blipFill>
          <a:blip r:embed="rId5">
            <a:alphaModFix/>
          </a:blip>
          <a:stretch>
            <a:fillRect/>
          </a:stretch>
        </p:blipFill>
        <p:spPr>
          <a:xfrm>
            <a:off x="4883425" y="1942475"/>
            <a:ext cx="2263526" cy="2661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ge9d8858381_0_24"/>
          <p:cNvSpPr txBox="1"/>
          <p:nvPr/>
        </p:nvSpPr>
        <p:spPr>
          <a:xfrm>
            <a:off x="712100" y="1001000"/>
            <a:ext cx="3668100" cy="10029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Ciclo de vida</a:t>
            </a:r>
            <a:endParaRPr b="1" i="0" sz="3000" u="none" cap="none" strike="noStrike">
              <a:solidFill>
                <a:srgbClr val="E83464"/>
              </a:solidFill>
            </a:endParaRPr>
          </a:p>
        </p:txBody>
      </p:sp>
      <p:sp>
        <p:nvSpPr>
          <p:cNvPr id="182" name="Google Shape;182;ge9d8858381_0_24"/>
          <p:cNvSpPr/>
          <p:nvPr/>
        </p:nvSpPr>
        <p:spPr>
          <a:xfrm>
            <a:off x="5241400" y="558525"/>
            <a:ext cx="1318200" cy="247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Constructor</a:t>
            </a:r>
            <a:endParaRPr sz="1000"/>
          </a:p>
        </p:txBody>
      </p:sp>
      <p:sp>
        <p:nvSpPr>
          <p:cNvPr id="183" name="Google Shape;183;ge9d8858381_0_24"/>
          <p:cNvSpPr/>
          <p:nvPr/>
        </p:nvSpPr>
        <p:spPr>
          <a:xfrm>
            <a:off x="5398675" y="1054309"/>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createState()</a:t>
            </a:r>
            <a:endParaRPr sz="1000"/>
          </a:p>
        </p:txBody>
      </p:sp>
      <p:sp>
        <p:nvSpPr>
          <p:cNvPr id="184" name="Google Shape;184;ge9d8858381_0_24"/>
          <p:cNvSpPr/>
          <p:nvPr/>
        </p:nvSpPr>
        <p:spPr>
          <a:xfrm>
            <a:off x="5398675" y="148827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initState()</a:t>
            </a:r>
            <a:endParaRPr sz="1000"/>
          </a:p>
        </p:txBody>
      </p:sp>
      <p:sp>
        <p:nvSpPr>
          <p:cNvPr id="185" name="Google Shape;185;ge9d8858381_0_24"/>
          <p:cNvSpPr/>
          <p:nvPr/>
        </p:nvSpPr>
        <p:spPr>
          <a:xfrm>
            <a:off x="4970200" y="1863110"/>
            <a:ext cx="18606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didChangeDependencies()</a:t>
            </a:r>
            <a:endParaRPr sz="1000"/>
          </a:p>
        </p:txBody>
      </p:sp>
      <p:sp>
        <p:nvSpPr>
          <p:cNvPr id="186" name="Google Shape;186;ge9d8858381_0_24"/>
          <p:cNvSpPr/>
          <p:nvPr/>
        </p:nvSpPr>
        <p:spPr>
          <a:xfrm>
            <a:off x="5603426" y="2183336"/>
            <a:ext cx="594300" cy="58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900"/>
              <a:t>Dirty</a:t>
            </a:r>
            <a:endParaRPr sz="900"/>
          </a:p>
        </p:txBody>
      </p:sp>
      <p:sp>
        <p:nvSpPr>
          <p:cNvPr id="187" name="Google Shape;187;ge9d8858381_0_24"/>
          <p:cNvSpPr/>
          <p:nvPr/>
        </p:nvSpPr>
        <p:spPr>
          <a:xfrm>
            <a:off x="3900175" y="2902275"/>
            <a:ext cx="13182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didUpdateWidget</a:t>
            </a:r>
            <a:r>
              <a:rPr lang="es" sz="1000"/>
              <a:t>()</a:t>
            </a:r>
            <a:endParaRPr sz="1000"/>
          </a:p>
        </p:txBody>
      </p:sp>
      <p:sp>
        <p:nvSpPr>
          <p:cNvPr id="188" name="Google Shape;188;ge9d8858381_0_24"/>
          <p:cNvSpPr/>
          <p:nvPr/>
        </p:nvSpPr>
        <p:spPr>
          <a:xfrm>
            <a:off x="5399962" y="2906009"/>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build</a:t>
            </a:r>
            <a:r>
              <a:rPr lang="es" sz="1000"/>
              <a:t>()</a:t>
            </a:r>
            <a:endParaRPr sz="1000"/>
          </a:p>
        </p:txBody>
      </p:sp>
      <p:sp>
        <p:nvSpPr>
          <p:cNvPr id="189" name="Google Shape;189;ge9d8858381_0_24"/>
          <p:cNvSpPr/>
          <p:nvPr/>
        </p:nvSpPr>
        <p:spPr>
          <a:xfrm>
            <a:off x="6729825" y="290227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setState</a:t>
            </a:r>
            <a:r>
              <a:rPr lang="es" sz="1000"/>
              <a:t>()</a:t>
            </a:r>
            <a:endParaRPr sz="1000"/>
          </a:p>
        </p:txBody>
      </p:sp>
      <p:sp>
        <p:nvSpPr>
          <p:cNvPr id="190" name="Google Shape;190;ge9d8858381_0_24"/>
          <p:cNvSpPr/>
          <p:nvPr/>
        </p:nvSpPr>
        <p:spPr>
          <a:xfrm>
            <a:off x="5603426" y="3229998"/>
            <a:ext cx="594300" cy="58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700"/>
              <a:t>Clean</a:t>
            </a:r>
            <a:endParaRPr sz="700"/>
          </a:p>
        </p:txBody>
      </p:sp>
      <p:sp>
        <p:nvSpPr>
          <p:cNvPr id="191" name="Google Shape;191;ge9d8858381_0_24"/>
          <p:cNvSpPr/>
          <p:nvPr/>
        </p:nvSpPr>
        <p:spPr>
          <a:xfrm>
            <a:off x="5398675" y="395642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deactivate</a:t>
            </a:r>
            <a:r>
              <a:rPr lang="es" sz="1000"/>
              <a:t>()</a:t>
            </a:r>
            <a:endParaRPr sz="1000"/>
          </a:p>
        </p:txBody>
      </p:sp>
      <p:sp>
        <p:nvSpPr>
          <p:cNvPr id="192" name="Google Shape;192;ge9d8858381_0_24"/>
          <p:cNvSpPr/>
          <p:nvPr/>
        </p:nvSpPr>
        <p:spPr>
          <a:xfrm>
            <a:off x="5398675" y="431627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dispose</a:t>
            </a:r>
            <a:r>
              <a:rPr lang="es" sz="1000"/>
              <a:t>()</a:t>
            </a:r>
            <a:endParaRPr sz="1000"/>
          </a:p>
        </p:txBody>
      </p:sp>
      <p:cxnSp>
        <p:nvCxnSpPr>
          <p:cNvPr id="193" name="Google Shape;193;ge9d8858381_0_24"/>
          <p:cNvCxnSpPr>
            <a:stCxn id="182" idx="2"/>
            <a:endCxn id="183" idx="0"/>
          </p:cNvCxnSpPr>
          <p:nvPr/>
        </p:nvCxnSpPr>
        <p:spPr>
          <a:xfrm>
            <a:off x="5900500" y="806325"/>
            <a:ext cx="0" cy="248100"/>
          </a:xfrm>
          <a:prstGeom prst="straightConnector1">
            <a:avLst/>
          </a:prstGeom>
          <a:noFill/>
          <a:ln cap="flat" cmpd="sng" w="9525">
            <a:solidFill>
              <a:srgbClr val="3D63AB"/>
            </a:solidFill>
            <a:prstDash val="solid"/>
            <a:round/>
            <a:headEnd len="med" w="med" type="none"/>
            <a:tailEnd len="med" w="med" type="triangle"/>
          </a:ln>
        </p:spPr>
      </p:cxnSp>
      <p:cxnSp>
        <p:nvCxnSpPr>
          <p:cNvPr id="194" name="Google Shape;194;ge9d8858381_0_24"/>
          <p:cNvCxnSpPr>
            <a:stCxn id="183" idx="2"/>
            <a:endCxn id="184" idx="0"/>
          </p:cNvCxnSpPr>
          <p:nvPr/>
        </p:nvCxnSpPr>
        <p:spPr>
          <a:xfrm>
            <a:off x="5900575" y="1240309"/>
            <a:ext cx="0" cy="248100"/>
          </a:xfrm>
          <a:prstGeom prst="straightConnector1">
            <a:avLst/>
          </a:prstGeom>
          <a:noFill/>
          <a:ln cap="flat" cmpd="sng" w="9525">
            <a:solidFill>
              <a:srgbClr val="3D63AB"/>
            </a:solidFill>
            <a:prstDash val="solid"/>
            <a:round/>
            <a:headEnd len="med" w="med" type="none"/>
            <a:tailEnd len="med" w="med" type="triangle"/>
          </a:ln>
        </p:spPr>
      </p:cxnSp>
      <p:cxnSp>
        <p:nvCxnSpPr>
          <p:cNvPr id="195" name="Google Shape;195;ge9d8858381_0_24"/>
          <p:cNvCxnSpPr>
            <a:stCxn id="184" idx="2"/>
            <a:endCxn id="185" idx="0"/>
          </p:cNvCxnSpPr>
          <p:nvPr/>
        </p:nvCxnSpPr>
        <p:spPr>
          <a:xfrm>
            <a:off x="5900575" y="1674272"/>
            <a:ext cx="0" cy="188700"/>
          </a:xfrm>
          <a:prstGeom prst="straightConnector1">
            <a:avLst/>
          </a:prstGeom>
          <a:noFill/>
          <a:ln cap="flat" cmpd="sng" w="9525">
            <a:solidFill>
              <a:srgbClr val="3D63AB"/>
            </a:solidFill>
            <a:prstDash val="solid"/>
            <a:round/>
            <a:headEnd len="med" w="med" type="none"/>
            <a:tailEnd len="med" w="med" type="triangle"/>
          </a:ln>
        </p:spPr>
      </p:cxnSp>
      <p:cxnSp>
        <p:nvCxnSpPr>
          <p:cNvPr id="196" name="Google Shape;196;ge9d8858381_0_24"/>
          <p:cNvCxnSpPr>
            <a:stCxn id="185" idx="2"/>
            <a:endCxn id="186" idx="0"/>
          </p:cNvCxnSpPr>
          <p:nvPr/>
        </p:nvCxnSpPr>
        <p:spPr>
          <a:xfrm>
            <a:off x="5900500" y="2049110"/>
            <a:ext cx="0" cy="1341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ge9d8858381_0_24"/>
          <p:cNvCxnSpPr>
            <a:stCxn id="186" idx="4"/>
            <a:endCxn id="188" idx="0"/>
          </p:cNvCxnSpPr>
          <p:nvPr/>
        </p:nvCxnSpPr>
        <p:spPr>
          <a:xfrm>
            <a:off x="5900576" y="2768036"/>
            <a:ext cx="1200" cy="138000"/>
          </a:xfrm>
          <a:prstGeom prst="straightConnector1">
            <a:avLst/>
          </a:prstGeom>
          <a:noFill/>
          <a:ln cap="flat" cmpd="sng" w="9525">
            <a:solidFill>
              <a:srgbClr val="3D63AB"/>
            </a:solidFill>
            <a:prstDash val="solid"/>
            <a:round/>
            <a:headEnd len="med" w="med" type="none"/>
            <a:tailEnd len="med" w="med" type="triangle"/>
          </a:ln>
        </p:spPr>
      </p:cxnSp>
      <p:cxnSp>
        <p:nvCxnSpPr>
          <p:cNvPr id="198" name="Google Shape;198;ge9d8858381_0_24"/>
          <p:cNvCxnSpPr>
            <a:stCxn id="188" idx="2"/>
            <a:endCxn id="190" idx="0"/>
          </p:cNvCxnSpPr>
          <p:nvPr/>
        </p:nvCxnSpPr>
        <p:spPr>
          <a:xfrm flipH="1">
            <a:off x="5900662" y="3092009"/>
            <a:ext cx="1200" cy="138000"/>
          </a:xfrm>
          <a:prstGeom prst="straightConnector1">
            <a:avLst/>
          </a:prstGeom>
          <a:noFill/>
          <a:ln cap="flat" cmpd="sng" w="9525">
            <a:solidFill>
              <a:srgbClr val="3D63AB"/>
            </a:solidFill>
            <a:prstDash val="solid"/>
            <a:round/>
            <a:headEnd len="med" w="med" type="none"/>
            <a:tailEnd len="med" w="med" type="triangle"/>
          </a:ln>
        </p:spPr>
      </p:cxnSp>
      <p:cxnSp>
        <p:nvCxnSpPr>
          <p:cNvPr id="199" name="Google Shape;199;ge9d8858381_0_24"/>
          <p:cNvCxnSpPr>
            <a:endCxn id="191" idx="0"/>
          </p:cNvCxnSpPr>
          <p:nvPr/>
        </p:nvCxnSpPr>
        <p:spPr>
          <a:xfrm>
            <a:off x="5900575" y="3814822"/>
            <a:ext cx="0" cy="141600"/>
          </a:xfrm>
          <a:prstGeom prst="straightConnector1">
            <a:avLst/>
          </a:prstGeom>
          <a:noFill/>
          <a:ln cap="flat" cmpd="sng" w="9525">
            <a:solidFill>
              <a:srgbClr val="3D63AB"/>
            </a:solidFill>
            <a:prstDash val="solid"/>
            <a:round/>
            <a:headEnd len="med" w="med" type="none"/>
            <a:tailEnd len="med" w="med" type="triangle"/>
          </a:ln>
        </p:spPr>
      </p:cxnSp>
      <p:cxnSp>
        <p:nvCxnSpPr>
          <p:cNvPr id="200" name="Google Shape;200;ge9d8858381_0_24"/>
          <p:cNvCxnSpPr>
            <a:stCxn id="191" idx="2"/>
            <a:endCxn id="192" idx="0"/>
          </p:cNvCxnSpPr>
          <p:nvPr/>
        </p:nvCxnSpPr>
        <p:spPr>
          <a:xfrm>
            <a:off x="5900575" y="4142422"/>
            <a:ext cx="0" cy="174000"/>
          </a:xfrm>
          <a:prstGeom prst="straightConnector1">
            <a:avLst/>
          </a:prstGeom>
          <a:noFill/>
          <a:ln cap="flat" cmpd="sng" w="9525">
            <a:solidFill>
              <a:srgbClr val="3D63AB"/>
            </a:solidFill>
            <a:prstDash val="solid"/>
            <a:round/>
            <a:headEnd len="med" w="med" type="none"/>
            <a:tailEnd len="med" w="med" type="triangle"/>
          </a:ln>
        </p:spPr>
      </p:cxnSp>
      <p:cxnSp>
        <p:nvCxnSpPr>
          <p:cNvPr id="201" name="Google Shape;201;ge9d8858381_0_24"/>
          <p:cNvCxnSpPr>
            <a:stCxn id="187" idx="0"/>
            <a:endCxn id="186" idx="2"/>
          </p:cNvCxnSpPr>
          <p:nvPr/>
        </p:nvCxnSpPr>
        <p:spPr>
          <a:xfrm rot="-5400000">
            <a:off x="4868125" y="2166825"/>
            <a:ext cx="426600" cy="1044300"/>
          </a:xfrm>
          <a:prstGeom prst="curvedConnector2">
            <a:avLst/>
          </a:prstGeom>
          <a:noFill/>
          <a:ln cap="flat" cmpd="sng" w="9525">
            <a:solidFill>
              <a:srgbClr val="3C63AB"/>
            </a:solidFill>
            <a:prstDash val="solid"/>
            <a:round/>
            <a:headEnd len="med" w="med" type="none"/>
            <a:tailEnd len="med" w="med" type="triangle"/>
          </a:ln>
        </p:spPr>
      </p:cxnSp>
      <p:cxnSp>
        <p:nvCxnSpPr>
          <p:cNvPr id="202" name="Google Shape;202;ge9d8858381_0_24"/>
          <p:cNvCxnSpPr>
            <a:stCxn id="189" idx="0"/>
            <a:endCxn id="186" idx="6"/>
          </p:cNvCxnSpPr>
          <p:nvPr/>
        </p:nvCxnSpPr>
        <p:spPr>
          <a:xfrm flipH="1" rot="5400000">
            <a:off x="6501375" y="2171922"/>
            <a:ext cx="426600" cy="1034100"/>
          </a:xfrm>
          <a:prstGeom prst="curvedConnector2">
            <a:avLst/>
          </a:prstGeom>
          <a:noFill/>
          <a:ln cap="flat" cmpd="sng" w="9525">
            <a:solidFill>
              <a:srgbClr val="3D63AB"/>
            </a:solidFill>
            <a:prstDash val="solid"/>
            <a:round/>
            <a:headEnd len="med" w="med" type="none"/>
            <a:tailEnd len="med" w="med" type="triangle"/>
          </a:ln>
        </p:spPr>
      </p:cxnSp>
      <p:cxnSp>
        <p:nvCxnSpPr>
          <p:cNvPr id="203" name="Google Shape;203;ge9d8858381_0_24"/>
          <p:cNvCxnSpPr>
            <a:stCxn id="190" idx="2"/>
            <a:endCxn id="187" idx="2"/>
          </p:cNvCxnSpPr>
          <p:nvPr/>
        </p:nvCxnSpPr>
        <p:spPr>
          <a:xfrm rot="10800000">
            <a:off x="4559126" y="3088248"/>
            <a:ext cx="1044300" cy="434100"/>
          </a:xfrm>
          <a:prstGeom prst="curvedConnector2">
            <a:avLst/>
          </a:prstGeom>
          <a:noFill/>
          <a:ln cap="flat" cmpd="sng" w="9525">
            <a:solidFill>
              <a:srgbClr val="3D63AB"/>
            </a:solidFill>
            <a:prstDash val="solid"/>
            <a:round/>
            <a:headEnd len="med" w="med" type="none"/>
            <a:tailEnd len="med" w="med" type="triangle"/>
          </a:ln>
        </p:spPr>
      </p:cxnSp>
      <p:cxnSp>
        <p:nvCxnSpPr>
          <p:cNvPr id="204" name="Google Shape;204;ge9d8858381_0_24"/>
          <p:cNvCxnSpPr>
            <a:stCxn id="190" idx="6"/>
            <a:endCxn id="189" idx="2"/>
          </p:cNvCxnSpPr>
          <p:nvPr/>
        </p:nvCxnSpPr>
        <p:spPr>
          <a:xfrm flipH="1" rot="10800000">
            <a:off x="6197726" y="3088248"/>
            <a:ext cx="1034100" cy="434100"/>
          </a:xfrm>
          <a:prstGeom prst="curvedConnector2">
            <a:avLst/>
          </a:prstGeom>
          <a:noFill/>
          <a:ln cap="flat" cmpd="sng" w="9525">
            <a:solidFill>
              <a:srgbClr val="3D63AB"/>
            </a:solidFill>
            <a:prstDash val="solid"/>
            <a:round/>
            <a:headEnd len="med" w="med" type="none"/>
            <a:tailEnd len="med" w="med" type="triangle"/>
          </a:ln>
        </p:spPr>
      </p:cxnSp>
      <p:sp>
        <p:nvSpPr>
          <p:cNvPr id="205" name="Google Shape;205;ge9d8858381_0_24"/>
          <p:cNvSpPr txBox="1"/>
          <p:nvPr/>
        </p:nvSpPr>
        <p:spPr>
          <a:xfrm>
            <a:off x="712100" y="2254325"/>
            <a:ext cx="3035700" cy="23238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900"/>
              </a:spcBef>
              <a:spcAft>
                <a:spcPts val="0"/>
              </a:spcAft>
              <a:buNone/>
            </a:pPr>
            <a:r>
              <a:rPr lang="es">
                <a:solidFill>
                  <a:srgbClr val="3C63AB"/>
                </a:solidFill>
              </a:rPr>
              <a:t>Con el </a:t>
            </a:r>
            <a:r>
              <a:rPr lang="es">
                <a:solidFill>
                  <a:srgbClr val="3C63AB"/>
                </a:solidFill>
              </a:rPr>
              <a:t>gráfico</a:t>
            </a:r>
            <a:r>
              <a:rPr lang="es">
                <a:solidFill>
                  <a:srgbClr val="3C63AB"/>
                </a:solidFill>
              </a:rPr>
              <a:t> podemos ver los estados por los que pasa un </a:t>
            </a:r>
            <a:r>
              <a:rPr b="1" lang="es">
                <a:solidFill>
                  <a:srgbClr val="3C63AB"/>
                </a:solidFill>
              </a:rPr>
              <a:t>widget con estado</a:t>
            </a:r>
            <a:r>
              <a:rPr lang="es">
                <a:solidFill>
                  <a:srgbClr val="3C63AB"/>
                </a:solidFill>
              </a:rPr>
              <a:t>, la </a:t>
            </a:r>
            <a:r>
              <a:rPr lang="es">
                <a:solidFill>
                  <a:srgbClr val="3C63AB"/>
                </a:solidFill>
              </a:rPr>
              <a:t>mayoría</a:t>
            </a:r>
            <a:r>
              <a:rPr lang="es">
                <a:solidFill>
                  <a:srgbClr val="3C63AB"/>
                </a:solidFill>
              </a:rPr>
              <a:t> de estos estados ocurren dentro del entorno de </a:t>
            </a:r>
            <a:r>
              <a:rPr lang="es">
                <a:solidFill>
                  <a:srgbClr val="3C63AB"/>
                </a:solidFill>
              </a:rPr>
              <a:t>ejecución</a:t>
            </a:r>
            <a:r>
              <a:rPr lang="es">
                <a:solidFill>
                  <a:srgbClr val="3C63AB"/>
                </a:solidFill>
              </a:rPr>
              <a:t> y no necesitan de nuestra </a:t>
            </a:r>
            <a:r>
              <a:rPr lang="es">
                <a:solidFill>
                  <a:srgbClr val="3C63AB"/>
                </a:solidFill>
              </a:rPr>
              <a:t>intervención</a:t>
            </a:r>
            <a:r>
              <a:rPr lang="es">
                <a:solidFill>
                  <a:srgbClr val="3C63AB"/>
                </a:solidFill>
              </a:rPr>
              <a:t>.</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rtl="0" algn="l">
              <a:lnSpc>
                <a:spcPct val="90000"/>
              </a:lnSpc>
              <a:spcBef>
                <a:spcPts val="900"/>
              </a:spcBef>
              <a:spcAft>
                <a:spcPts val="0"/>
              </a:spcAft>
              <a:buNone/>
            </a:pPr>
            <a:r>
              <a:rPr lang="es">
                <a:solidFill>
                  <a:srgbClr val="3C63AB"/>
                </a:solidFill>
              </a:rPr>
              <a:t>A </a:t>
            </a:r>
            <a:r>
              <a:rPr lang="es">
                <a:solidFill>
                  <a:srgbClr val="3C63AB"/>
                </a:solidFill>
              </a:rPr>
              <a:t>continuación</a:t>
            </a:r>
            <a:r>
              <a:rPr lang="es">
                <a:solidFill>
                  <a:srgbClr val="3C63AB"/>
                </a:solidFill>
              </a:rPr>
              <a:t> tenemos la </a:t>
            </a:r>
            <a:r>
              <a:rPr lang="es">
                <a:solidFill>
                  <a:srgbClr val="3C63AB"/>
                </a:solidFill>
              </a:rPr>
              <a:t>definición</a:t>
            </a:r>
            <a:r>
              <a:rPr lang="es">
                <a:solidFill>
                  <a:srgbClr val="3C63AB"/>
                </a:solidFill>
              </a:rPr>
              <a:t> de alguno de los estados:</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457200" marR="0" rtl="0" algn="l">
              <a:lnSpc>
                <a:spcPct val="90000"/>
              </a:lnSpc>
              <a:spcBef>
                <a:spcPts val="900"/>
              </a:spcBef>
              <a:spcAft>
                <a:spcPts val="0"/>
              </a:spcAft>
              <a:buNone/>
            </a:pPr>
            <a:r>
              <a:t/>
            </a:r>
            <a:endParaRPr sz="1100">
              <a:solidFill>
                <a:srgbClr val="3C63AB"/>
              </a:solidFill>
              <a:latin typeface="Courier New"/>
              <a:ea typeface="Courier New"/>
              <a:cs typeface="Courier New"/>
              <a:sym typeface="Courier New"/>
            </a:endParaRPr>
          </a:p>
          <a:p>
            <a:pPr indent="0" lvl="0" marL="457200" marR="0" rtl="0" algn="l">
              <a:lnSpc>
                <a:spcPct val="90000"/>
              </a:lnSpc>
              <a:spcBef>
                <a:spcPts val="900"/>
              </a:spcBef>
              <a:spcAft>
                <a:spcPts val="0"/>
              </a:spcAft>
              <a:buNone/>
            </a:pPr>
            <a:r>
              <a:t/>
            </a:r>
            <a:endParaRPr sz="1100">
              <a:solidFill>
                <a:srgbClr val="3C63AB"/>
              </a:solidFill>
              <a:latin typeface="Courier New"/>
              <a:ea typeface="Courier New"/>
              <a:cs typeface="Courier New"/>
              <a:sym typeface="Courier New"/>
            </a:endParaRPr>
          </a:p>
          <a:p>
            <a:pPr indent="0" lvl="0" marL="0" marR="0" rtl="0" algn="l">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ge933c05854_0_10"/>
          <p:cNvSpPr txBox="1"/>
          <p:nvPr/>
        </p:nvSpPr>
        <p:spPr>
          <a:xfrm>
            <a:off x="749303" y="2783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Ciclo de vida</a:t>
            </a:r>
            <a:endParaRPr b="1" i="0" sz="3000" u="none" cap="none" strike="noStrike">
              <a:solidFill>
                <a:srgbClr val="E83464"/>
              </a:solidFill>
            </a:endParaRPr>
          </a:p>
        </p:txBody>
      </p:sp>
      <p:sp>
        <p:nvSpPr>
          <p:cNvPr id="211" name="Google Shape;211;ge933c05854_0_10"/>
          <p:cNvSpPr txBox="1"/>
          <p:nvPr/>
        </p:nvSpPr>
        <p:spPr>
          <a:xfrm>
            <a:off x="491125" y="1366450"/>
            <a:ext cx="7514400" cy="30123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Char char="●"/>
            </a:pPr>
            <a:r>
              <a:rPr b="1" lang="es">
                <a:solidFill>
                  <a:srgbClr val="3C63AB"/>
                </a:solidFill>
              </a:rPr>
              <a:t>createState()</a:t>
            </a:r>
            <a:r>
              <a:rPr lang="es">
                <a:solidFill>
                  <a:srgbClr val="3C63AB"/>
                </a:solidFill>
              </a:rPr>
              <a:t>, es el método para crear State en StatefulWidget. Cuando se crea un nuevo StatefulWidget, createState se ejecutará inmediatamente y solo una vez.</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b="1" lang="es">
                <a:solidFill>
                  <a:srgbClr val="3C63AB"/>
                </a:solidFill>
              </a:rPr>
              <a:t>initState()</a:t>
            </a:r>
            <a:r>
              <a:rPr lang="es">
                <a:solidFill>
                  <a:srgbClr val="3C63AB"/>
                </a:solidFill>
              </a:rPr>
              <a:t>, Cuando el objeto se inserta en el árbol este método se ejecuta automáticamente, después del constructor de la clase. initState()se llama solo una vez , cuando el objeto de estado se crea.</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 </a:t>
            </a:r>
            <a:r>
              <a:rPr b="1" lang="es">
                <a:solidFill>
                  <a:srgbClr val="3C63AB"/>
                </a:solidFill>
              </a:rPr>
              <a:t>didChangeDependencies()</a:t>
            </a:r>
            <a:r>
              <a:rPr lang="es">
                <a:solidFill>
                  <a:srgbClr val="3C63AB"/>
                </a:solidFill>
              </a:rPr>
              <a:t>, este método se llama inmediatamente después de initState y cuando la dependencia del objeto State cambia a través de InheritedWidget.</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El </a:t>
            </a:r>
            <a:r>
              <a:rPr lang="es">
                <a:solidFill>
                  <a:srgbClr val="3C63AB"/>
                </a:solidFill>
              </a:rPr>
              <a:t>método</a:t>
            </a:r>
            <a:r>
              <a:rPr lang="es">
                <a:solidFill>
                  <a:srgbClr val="3C63AB"/>
                </a:solidFill>
              </a:rPr>
              <a:t> </a:t>
            </a:r>
            <a:r>
              <a:rPr b="1" lang="es">
                <a:solidFill>
                  <a:srgbClr val="3C63AB"/>
                </a:solidFill>
              </a:rPr>
              <a:t>build()</a:t>
            </a:r>
            <a:r>
              <a:rPr lang="es">
                <a:solidFill>
                  <a:srgbClr val="3C63AB"/>
                </a:solidFill>
              </a:rPr>
              <a:t> se llama siempre después del initState(), se utiliza cada vez que se reconstruye el widget.</a:t>
            </a:r>
            <a:endParaRPr>
              <a:solidFill>
                <a:srgbClr val="3C63AB"/>
              </a:solidFill>
            </a:endParaRPr>
          </a:p>
          <a:p>
            <a:pPr indent="0" lvl="0" marL="1371600" marR="0" rtl="0" algn="just">
              <a:lnSpc>
                <a:spcPct val="90000"/>
              </a:lnSpc>
              <a:spcBef>
                <a:spcPts val="900"/>
              </a:spcBef>
              <a:spcAft>
                <a:spcPts val="0"/>
              </a:spcAft>
              <a:buClr>
                <a:srgbClr val="000000"/>
              </a:buClr>
              <a:buSzPts val="1100"/>
              <a:buFont typeface="Arial"/>
              <a:buNone/>
            </a:pPr>
            <a:r>
              <a:t/>
            </a:r>
            <a:endParaRPr b="0" i="0" sz="10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ge9d8858381_0_16"/>
          <p:cNvSpPr txBox="1"/>
          <p:nvPr/>
        </p:nvSpPr>
        <p:spPr>
          <a:xfrm>
            <a:off x="719703" y="4115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Ciclo de vida</a:t>
            </a:r>
            <a:endParaRPr b="1" i="0" sz="3000" u="none" cap="none" strike="noStrike">
              <a:solidFill>
                <a:srgbClr val="E83464"/>
              </a:solidFill>
            </a:endParaRPr>
          </a:p>
        </p:txBody>
      </p:sp>
      <p:sp>
        <p:nvSpPr>
          <p:cNvPr id="217" name="Google Shape;217;ge9d8858381_0_16"/>
          <p:cNvSpPr txBox="1"/>
          <p:nvPr/>
        </p:nvSpPr>
        <p:spPr>
          <a:xfrm>
            <a:off x="609525" y="1729100"/>
            <a:ext cx="7543800" cy="30123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b="1" lang="es" sz="1500">
                <a:solidFill>
                  <a:srgbClr val="3C63AB"/>
                </a:solidFill>
              </a:rPr>
              <a:t>didUpdateWidget()</a:t>
            </a:r>
            <a:r>
              <a:rPr lang="es" sz="1500">
                <a:solidFill>
                  <a:srgbClr val="3C63AB"/>
                </a:solidFill>
              </a:rPr>
              <a:t>,  este método se llama siempre que cambia la configuración del widget. Un caso típico es cuando un padre pasa alguna variable al widget children  a través del constructor.</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b="1" lang="es" sz="1500">
                <a:solidFill>
                  <a:srgbClr val="3C63AB"/>
                </a:solidFill>
              </a:rPr>
              <a:t>D</a:t>
            </a:r>
            <a:r>
              <a:rPr b="1" lang="es" sz="1500">
                <a:solidFill>
                  <a:srgbClr val="3C63AB"/>
                </a:solidFill>
              </a:rPr>
              <a:t>eactivate():</a:t>
            </a:r>
            <a:r>
              <a:rPr lang="es" sz="1500">
                <a:solidFill>
                  <a:srgbClr val="3C63AB"/>
                </a:solidFill>
              </a:rPr>
              <a:t> Este método se llama cuando el widget es removido del árbol de widgets, pero puede ser reinsertado antes de que finalicen los cambios del marco actual, cuando el estado se mueve de un punto a otro en un árbol.</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b="1" lang="es" sz="1500">
                <a:solidFill>
                  <a:srgbClr val="3C63AB"/>
                </a:solidFill>
              </a:rPr>
              <a:t>dispose()</a:t>
            </a:r>
            <a:r>
              <a:rPr lang="es" sz="1500">
                <a:solidFill>
                  <a:srgbClr val="3C63AB"/>
                </a:solidFill>
              </a:rPr>
              <a:t>, se usa para eliminar permanentemente del </a:t>
            </a:r>
            <a:r>
              <a:rPr lang="es" sz="1500">
                <a:solidFill>
                  <a:srgbClr val="3C63AB"/>
                </a:solidFill>
              </a:rPr>
              <a:t>árbol</a:t>
            </a:r>
            <a:r>
              <a:rPr lang="es" sz="1500">
                <a:solidFill>
                  <a:srgbClr val="3C63AB"/>
                </a:solidFill>
              </a:rPr>
              <a:t> de renderizado un state cuando no es necesario volver a mostrar la vista.</a:t>
            </a:r>
            <a:endParaRPr sz="1500">
              <a:solidFill>
                <a:srgbClr val="3C63AB"/>
              </a:solidFill>
            </a:endParaRPr>
          </a:p>
          <a:p>
            <a:pPr indent="0" lvl="0" marL="1371600" marR="0" rtl="0" algn="just">
              <a:lnSpc>
                <a:spcPct val="90000"/>
              </a:lnSpc>
              <a:spcBef>
                <a:spcPts val="900"/>
              </a:spcBef>
              <a:spcAft>
                <a:spcPts val="0"/>
              </a:spcAft>
              <a:buClr>
                <a:srgbClr val="000000"/>
              </a:buClr>
              <a:buSzPts val="1100"/>
              <a:buFont typeface="Arial"/>
              <a:buNone/>
            </a:pPr>
            <a:r>
              <a:t/>
            </a:r>
            <a:endParaRPr b="0" i="0" sz="11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