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8" roundtripDataSignature="AMtx7mimQBe/vkiND1svEoKGIpA3YOD1N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Franklin Enmanuel Zabaleta Torr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italic.fntdata"/><Relationship Id="rId23" Type="http://schemas.openxmlformats.org/officeDocument/2006/relationships/slide" Target="slides/slide17.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Robo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9-29T16:03:05.398">
    <p:pos x="456" y="1086"/>
    <p:text>@camaranto@uninorte.edu.co Carbon
_Assigned to Carlos Andres Conrado Amaranto_</p:text>
    <p:extLst>
      <p:ext uri="{C676402C-5697-4E1C-873F-D02D1690AC5C}">
        <p15:threadingInfo timeZoneBias="0"/>
      </p:ext>
      <p:ext uri="http://customooxmlschemas.google.com/">
        <go:slidesCustomData xmlns:go="http://customooxmlschemas.google.com/" commentPostId="AAAAPUfbW0s"/>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9-29T16:28:26.536">
    <p:pos x="456" y="1747"/>
    <p:text>@camaranto@uninorte.edu.co
sin la linea de multidex y con minSdk... en 21
_Assigned to Carlos Andres Conrado Amaranto_</p:text>
    <p:extLst>
      <p:ext uri="{C676402C-5697-4E1C-873F-D02D1690AC5C}">
        <p15:threadingInfo timeZoneBias="0"/>
      </p:ext>
      <p:ext uri="http://customooxmlschemas.google.com/">
        <go:slidesCustomData xmlns:go="http://customooxmlschemas.google.com/" commentPostId="AAAAPUfbW0w"/>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9-29T16:37:43.465">
    <p:pos x="548" y="1086"/>
    <p:text>@camaranto@uninorte.edu.co Carbon
_Assigned to Carlos Andres Conrado Amaranto_</p:text>
    <p:extLst>
      <p:ext uri="{C676402C-5697-4E1C-873F-D02D1690AC5C}">
        <p15:threadingInfo timeZoneBias="0"/>
      </p:ext>
      <p:ext uri="http://customooxmlschemas.google.com/">
        <go:slidesCustomData xmlns:go="http://customooxmlschemas.google.com/" commentPostId="AAAAPUfbW00"/>
      </p:ext>
    </p:extLst>
  </p:cm>
  <p:cm authorId="0" idx="4" dt="2021-09-29T16:37:54.672">
    <p:pos x="548" y="1186"/>
    <p:text>@camaranto@uninorte.edu.co Carbon
_Assigned to Carlos Andres Conrado Amaranto_</p:text>
    <p:extLst>
      <p:ext uri="{C676402C-5697-4E1C-873F-D02D1690AC5C}">
        <p15:threadingInfo timeZoneBias="0"/>
      </p:ext>
      <p:ext uri="http://customooxmlschemas.google.com/">
        <go:slidesCustomData xmlns:go="http://customooxmlschemas.google.com/" commentPostId="AAAAPUfbW04"/>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4d8398f74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f4d8398f74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4d8398f74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f4d8398f74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4d8398f74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f4d8398f74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4d8398f74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f4d8398f74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4d8398f74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f4d8398f74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c8433d129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ec8433d129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c8433d129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ec8433d129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c8433d129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ec8433d129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c8433d129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ec8433d129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c8433d129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ec8433d129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c8433d129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gec8433d129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c8433d129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ec8433d129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c8433d129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ec8433d129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c8433d129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ec8433d129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c8433d129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ec8433d129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c8433d129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gec8433d129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c8433d129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ec8433d129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c8433d129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ec8433d129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c8433d129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ec8433d129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c8433d129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gec8433d129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c8433d129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gec8433d129_0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c8433d129_0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ec8433d129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a52667f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gea52667fa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a52667fa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gea52667fa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a52667fa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gea52667fa3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a52667fa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gea52667fa3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f228e034a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4" name="Google Shape;364;gf228e034a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c8433d129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c8433d129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c8e3d99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c8e3d99f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c8433d12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ec8433d129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4d8398f7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f4d8398f74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4d8398f74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f4d8398f74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d8398f74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f4d8398f74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2.xml"/><Relationship Id="rId4" Type="http://schemas.openxmlformats.org/officeDocument/2006/relationships/image" Target="../media/image3.jp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3.xml"/><Relationship Id="rId4" Type="http://schemas.openxmlformats.org/officeDocument/2006/relationships/image" Target="../media/image3.jpg"/><Relationship Id="rId5" Type="http://schemas.openxmlformats.org/officeDocument/2006/relationships/hyperlink" Target="https://pub.dev/packages/firebase_aut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jp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jp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jpg"/><Relationship Id="rId4" Type="http://schemas.openxmlformats.org/officeDocument/2006/relationships/hyperlink" Target="https://console.firebase.google.com/u/0/project/_/authentication/provider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jpg"/><Relationship Id="rId4" Type="http://schemas.openxmlformats.org/officeDocument/2006/relationships/hyperlink" Target="https://pub.dev/packages/google_sign_i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jp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gf4d8398f74_0_3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Inicialización Android</a:t>
            </a:r>
            <a:endParaRPr b="1">
              <a:solidFill>
                <a:srgbClr val="E83464"/>
              </a:solidFill>
            </a:endParaRPr>
          </a:p>
        </p:txBody>
      </p:sp>
      <p:sp>
        <p:nvSpPr>
          <p:cNvPr id="200" name="Google Shape;200;gf4d8398f74_0_32"/>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Instalar su archivo de configuración de Firebase:</a:t>
            </a:r>
            <a:endParaRPr>
              <a:solidFill>
                <a:srgbClr val="3C63AB"/>
              </a:solidFill>
            </a:endParaRPr>
          </a:p>
          <a:p>
            <a:pPr indent="0" lvl="0" marL="0" rtl="0" algn="l">
              <a:lnSpc>
                <a:spcPct val="90000"/>
              </a:lnSpc>
              <a:spcBef>
                <a:spcPts val="600"/>
              </a:spcBef>
              <a:spcAft>
                <a:spcPts val="0"/>
              </a:spcAft>
              <a:buNone/>
            </a:pPr>
            <a:r>
              <a:rPr lang="es">
                <a:solidFill>
                  <a:srgbClr val="3C63AB"/>
                </a:solidFill>
              </a:rPr>
              <a:t>Por último, ejecute el complemento agregando lo siguiente debajo de la línea aplicar complemento: </a:t>
            </a:r>
            <a:r>
              <a:rPr b="1" lang="es">
                <a:solidFill>
                  <a:srgbClr val="3C63AB"/>
                </a:solidFill>
              </a:rPr>
              <a:t>'com.android.application'</a:t>
            </a:r>
            <a:r>
              <a:rPr lang="es">
                <a:solidFill>
                  <a:srgbClr val="3C63AB"/>
                </a:solidFill>
              </a:rPr>
              <a:t>, dentro del archivo </a:t>
            </a:r>
            <a:r>
              <a:rPr b="1" lang="es">
                <a:solidFill>
                  <a:srgbClr val="3C63AB"/>
                </a:solidFill>
              </a:rPr>
              <a:t>/android/app/build.gradle</a:t>
            </a:r>
            <a:r>
              <a:rPr lang="es">
                <a:solidFill>
                  <a:srgbClr val="3C63AB"/>
                </a:solidFill>
              </a:rPr>
              <a:t>:</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201" name="Google Shape;201;gf4d8398f74_0_32"/>
          <p:cNvPicPr preferRelativeResize="0"/>
          <p:nvPr/>
        </p:nvPicPr>
        <p:blipFill>
          <a:blip r:embed="rId4">
            <a:alphaModFix/>
          </a:blip>
          <a:stretch>
            <a:fillRect/>
          </a:stretch>
        </p:blipFill>
        <p:spPr>
          <a:xfrm>
            <a:off x="724150" y="2571750"/>
            <a:ext cx="7336550" cy="34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05" name="Shape 205"/>
        <p:cNvGrpSpPr/>
        <p:nvPr/>
      </p:nvGrpSpPr>
      <p:grpSpPr>
        <a:xfrm>
          <a:off x="0" y="0"/>
          <a:ext cx="0" cy="0"/>
          <a:chOff x="0" y="0"/>
          <a:chExt cx="0" cy="0"/>
        </a:xfrm>
      </p:grpSpPr>
      <p:sp>
        <p:nvSpPr>
          <p:cNvPr id="206" name="Google Shape;206;gf4d8398f74_0_4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Inicialización Android</a:t>
            </a:r>
            <a:endParaRPr b="1">
              <a:solidFill>
                <a:srgbClr val="E83464"/>
              </a:solidFill>
            </a:endParaRPr>
          </a:p>
        </p:txBody>
      </p:sp>
      <p:sp>
        <p:nvSpPr>
          <p:cNvPr id="207" name="Google Shape;207;gf4d8398f74_0_42"/>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Habilitando Multidex</a:t>
            </a:r>
            <a:r>
              <a:rPr b="1" lang="es">
                <a:solidFill>
                  <a:srgbClr val="3C63AB"/>
                </a:solidFill>
              </a:rPr>
              <a:t>:</a:t>
            </a:r>
            <a:endParaRPr>
              <a:solidFill>
                <a:srgbClr val="3C63AB"/>
              </a:solidFill>
            </a:endParaRPr>
          </a:p>
          <a:p>
            <a:pPr indent="0" lvl="0" marL="0" rtl="0" algn="l">
              <a:lnSpc>
                <a:spcPct val="90000"/>
              </a:lnSpc>
              <a:spcBef>
                <a:spcPts val="600"/>
              </a:spcBef>
              <a:spcAft>
                <a:spcPts val="0"/>
              </a:spcAft>
              <a:buNone/>
            </a:pPr>
            <a:r>
              <a:rPr lang="es">
                <a:solidFill>
                  <a:srgbClr val="3C63AB"/>
                </a:solidFill>
              </a:rPr>
              <a:t>Si su aplicación sólo apunta a Android 21 o superior (</a:t>
            </a:r>
            <a:r>
              <a:rPr i="1" lang="es">
                <a:solidFill>
                  <a:srgbClr val="3C63AB"/>
                </a:solidFill>
              </a:rPr>
              <a:t>minSdkVersion</a:t>
            </a:r>
            <a:r>
              <a:rPr lang="es">
                <a:solidFill>
                  <a:srgbClr val="3C63AB"/>
                </a:solidFill>
              </a:rPr>
              <a:t>), </a:t>
            </a:r>
            <a:r>
              <a:rPr i="1" lang="es">
                <a:solidFill>
                  <a:srgbClr val="3C63AB"/>
                </a:solidFill>
              </a:rPr>
              <a:t>multidex </a:t>
            </a:r>
            <a:r>
              <a:rPr lang="es">
                <a:solidFill>
                  <a:srgbClr val="3C63AB"/>
                </a:solidFill>
              </a:rPr>
              <a:t>ya está habilitado de forma predeterminada y no necesita la biblioteca de soporte multidex. Si no es así en </a:t>
            </a:r>
            <a:r>
              <a:rPr b="1" lang="es">
                <a:solidFill>
                  <a:srgbClr val="3C63AB"/>
                </a:solidFill>
              </a:rPr>
              <a:t>/android/app/build.gradle</a:t>
            </a:r>
            <a:r>
              <a:rPr lang="es">
                <a:solidFill>
                  <a:srgbClr val="3C63AB"/>
                </a:solidFill>
              </a:rPr>
              <a:t> cambia el </a:t>
            </a:r>
            <a:r>
              <a:rPr i="1" lang="es">
                <a:solidFill>
                  <a:srgbClr val="3C63AB"/>
                </a:solidFill>
              </a:rPr>
              <a:t>minSdkVersion</a:t>
            </a:r>
            <a:r>
              <a:rPr lang="es">
                <a:solidFill>
                  <a:srgbClr val="3C63AB"/>
                </a:solidFill>
              </a:rPr>
              <a:t> por 21.</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208" name="Google Shape;208;gf4d8398f74_0_42"/>
          <p:cNvPicPr preferRelativeResize="0"/>
          <p:nvPr/>
        </p:nvPicPr>
        <p:blipFill>
          <a:blip r:embed="rId5">
            <a:alphaModFix/>
          </a:blip>
          <a:stretch>
            <a:fillRect/>
          </a:stretch>
        </p:blipFill>
        <p:spPr>
          <a:xfrm>
            <a:off x="724150" y="2774150"/>
            <a:ext cx="7594775" cy="112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gf4d8398f74_0_5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Inicialización Android</a:t>
            </a:r>
            <a:endParaRPr b="1">
              <a:solidFill>
                <a:srgbClr val="E83464"/>
              </a:solidFill>
            </a:endParaRPr>
          </a:p>
        </p:txBody>
      </p:sp>
      <p:sp>
        <p:nvSpPr>
          <p:cNvPr id="214" name="Google Shape;214;gf4d8398f74_0_53"/>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Habilitando Multidex:</a:t>
            </a:r>
            <a:endParaRPr>
              <a:solidFill>
                <a:srgbClr val="3C63AB"/>
              </a:solidFill>
            </a:endParaRPr>
          </a:p>
          <a:p>
            <a:pPr indent="0" lvl="0" marL="0" rtl="0" algn="l">
              <a:lnSpc>
                <a:spcPct val="90000"/>
              </a:lnSpc>
              <a:spcBef>
                <a:spcPts val="600"/>
              </a:spcBef>
              <a:spcAft>
                <a:spcPts val="0"/>
              </a:spcAft>
              <a:buNone/>
            </a:pPr>
            <a:r>
              <a:rPr lang="es">
                <a:solidFill>
                  <a:srgbClr val="3C63AB"/>
                </a:solidFill>
              </a:rPr>
              <a:t>Si su aplicación sólo apunta a Android 21 o superior (</a:t>
            </a:r>
            <a:r>
              <a:rPr i="1" lang="es">
                <a:solidFill>
                  <a:srgbClr val="3C63AB"/>
                </a:solidFill>
              </a:rPr>
              <a:t>minSdkVersion</a:t>
            </a:r>
            <a:r>
              <a:rPr lang="es">
                <a:solidFill>
                  <a:srgbClr val="3C63AB"/>
                </a:solidFill>
              </a:rPr>
              <a:t>), </a:t>
            </a:r>
            <a:r>
              <a:rPr i="1" lang="es">
                <a:solidFill>
                  <a:srgbClr val="3C63AB"/>
                </a:solidFill>
              </a:rPr>
              <a:t>multidex </a:t>
            </a:r>
            <a:r>
              <a:rPr lang="es">
                <a:solidFill>
                  <a:srgbClr val="3C63AB"/>
                </a:solidFill>
              </a:rPr>
              <a:t>ya está habilitado de forma predeterminada y no necesita la biblioteca de soporte multidex. Si no es así en </a:t>
            </a:r>
            <a:r>
              <a:rPr b="1" lang="es">
                <a:solidFill>
                  <a:srgbClr val="3C63AB"/>
                </a:solidFill>
              </a:rPr>
              <a:t>/android/app/build.gradle</a:t>
            </a:r>
            <a:r>
              <a:rPr lang="es">
                <a:solidFill>
                  <a:srgbClr val="3C63AB"/>
                </a:solidFill>
              </a:rPr>
              <a:t> cambia el </a:t>
            </a:r>
            <a:r>
              <a:rPr i="1" lang="es">
                <a:solidFill>
                  <a:srgbClr val="3C63AB"/>
                </a:solidFill>
              </a:rPr>
              <a:t>minSdkVersion</a:t>
            </a:r>
            <a:r>
              <a:rPr lang="es">
                <a:solidFill>
                  <a:srgbClr val="3C63AB"/>
                </a:solidFill>
              </a:rPr>
              <a:t> por 21.</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215" name="Google Shape;215;gf4d8398f74_0_53"/>
          <p:cNvPicPr preferRelativeResize="0"/>
          <p:nvPr/>
        </p:nvPicPr>
        <p:blipFill>
          <a:blip r:embed="rId4">
            <a:alphaModFix/>
          </a:blip>
          <a:stretch>
            <a:fillRect/>
          </a:stretch>
        </p:blipFill>
        <p:spPr>
          <a:xfrm>
            <a:off x="724150" y="2774150"/>
            <a:ext cx="7594775" cy="112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gf4d8398f74_0_5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Inicialización </a:t>
            </a:r>
            <a:r>
              <a:rPr b="1" lang="es">
                <a:solidFill>
                  <a:srgbClr val="E83464"/>
                </a:solidFill>
              </a:rPr>
              <a:t>FlutterFire</a:t>
            </a:r>
            <a:endParaRPr b="1">
              <a:solidFill>
                <a:srgbClr val="E83464"/>
              </a:solidFill>
            </a:endParaRPr>
          </a:p>
        </p:txBody>
      </p:sp>
      <p:sp>
        <p:nvSpPr>
          <p:cNvPr id="221" name="Google Shape;221;gf4d8398f74_0_59"/>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a:solidFill>
                  <a:srgbClr val="3C63AB"/>
                </a:solidFill>
              </a:rPr>
              <a:t>Antes de que se pueda usar cualquiera de los servicios de Firebase, es necesario inicializar </a:t>
            </a:r>
            <a:r>
              <a:rPr b="1" lang="es">
                <a:solidFill>
                  <a:srgbClr val="3C63AB"/>
                </a:solidFill>
              </a:rPr>
              <a:t>FlutterFire</a:t>
            </a:r>
            <a:r>
              <a:rPr lang="es">
                <a:solidFill>
                  <a:srgbClr val="3C63AB"/>
                </a:solidFill>
              </a:rPr>
              <a:t>. El paso de inicialización es asincrónico, lo que significa que deberá evitar cualquier uso relacionado con FlutterFire hasta que se complete la inicialización.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Para inicializar </a:t>
            </a:r>
            <a:r>
              <a:rPr b="1" lang="es">
                <a:solidFill>
                  <a:srgbClr val="3C63AB"/>
                </a:solidFill>
              </a:rPr>
              <a:t>FlutterFire</a:t>
            </a:r>
            <a:r>
              <a:rPr lang="es">
                <a:solidFill>
                  <a:srgbClr val="3C63AB"/>
                </a:solidFill>
              </a:rPr>
              <a:t>, llama al método </a:t>
            </a:r>
            <a:r>
              <a:rPr b="1" lang="es">
                <a:solidFill>
                  <a:srgbClr val="3C63AB"/>
                </a:solidFill>
              </a:rPr>
              <a:t>initializeApp </a:t>
            </a:r>
            <a:r>
              <a:rPr lang="es">
                <a:solidFill>
                  <a:srgbClr val="3C63AB"/>
                </a:solidFill>
              </a:rPr>
              <a:t>en la clase Firebase:</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222" name="Google Shape;222;gf4d8398f74_0_59"/>
          <p:cNvPicPr preferRelativeResize="0"/>
          <p:nvPr/>
        </p:nvPicPr>
        <p:blipFill>
          <a:blip r:embed="rId4">
            <a:alphaModFix/>
          </a:blip>
          <a:stretch>
            <a:fillRect/>
          </a:stretch>
        </p:blipFill>
        <p:spPr>
          <a:xfrm>
            <a:off x="724150" y="2978900"/>
            <a:ext cx="7505701" cy="3050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gf4d8398f74_0_6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Inicialización FlutterFire</a:t>
            </a:r>
            <a:endParaRPr b="1">
              <a:solidFill>
                <a:srgbClr val="E83464"/>
              </a:solidFill>
            </a:endParaRPr>
          </a:p>
        </p:txBody>
      </p:sp>
      <p:sp>
        <p:nvSpPr>
          <p:cNvPr id="228" name="Google Shape;228;gf4d8398f74_0_69"/>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a:solidFill>
                  <a:srgbClr val="3C63AB"/>
                </a:solidFill>
              </a:rPr>
              <a:t>Antes de que se pueda usar cualquiera de los servicios de Firebase, es necesario inicializar </a:t>
            </a:r>
            <a:r>
              <a:rPr b="1" lang="es">
                <a:solidFill>
                  <a:srgbClr val="3C63AB"/>
                </a:solidFill>
              </a:rPr>
              <a:t>FlutterFire</a:t>
            </a:r>
            <a:r>
              <a:rPr lang="es">
                <a:solidFill>
                  <a:srgbClr val="3C63AB"/>
                </a:solidFill>
              </a:rPr>
              <a:t>. El paso de inicialización es asincrónico, lo que significa que deberá evitar cualquier uso relacionado con FlutterFire hasta que se complete la inicialización.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Para inicializar </a:t>
            </a:r>
            <a:r>
              <a:rPr b="1" lang="es">
                <a:solidFill>
                  <a:srgbClr val="3C63AB"/>
                </a:solidFill>
              </a:rPr>
              <a:t>FlutterFire</a:t>
            </a:r>
            <a:r>
              <a:rPr lang="es">
                <a:solidFill>
                  <a:srgbClr val="3C63AB"/>
                </a:solidFill>
              </a:rPr>
              <a:t>, llama al método </a:t>
            </a:r>
            <a:r>
              <a:rPr b="1" lang="es">
                <a:solidFill>
                  <a:srgbClr val="3C63AB"/>
                </a:solidFill>
              </a:rPr>
              <a:t>initializeApp </a:t>
            </a:r>
            <a:r>
              <a:rPr lang="es">
                <a:solidFill>
                  <a:srgbClr val="3C63AB"/>
                </a:solidFill>
              </a:rPr>
              <a:t>en la clase Firebase:</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El método es asincrónico y devuelve un futuro, por lo que debe asegurarse de que se haya completado antes de mostrar su aplicación principal...</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229" name="Google Shape;229;gf4d8398f74_0_69"/>
          <p:cNvPicPr preferRelativeResize="0"/>
          <p:nvPr/>
        </p:nvPicPr>
        <p:blipFill>
          <a:blip r:embed="rId4">
            <a:alphaModFix/>
          </a:blip>
          <a:stretch>
            <a:fillRect/>
          </a:stretch>
        </p:blipFill>
        <p:spPr>
          <a:xfrm>
            <a:off x="724150" y="2978900"/>
            <a:ext cx="7505701" cy="3050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gec8433d129_0_14"/>
          <p:cNvSpPr txBox="1"/>
          <p:nvPr>
            <p:ph type="title"/>
          </p:nvPr>
        </p:nvSpPr>
        <p:spPr>
          <a:xfrm>
            <a:off x="2170475" y="151400"/>
            <a:ext cx="6473100" cy="869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Inicializando FlutterFire</a:t>
            </a:r>
            <a:endParaRPr b="1">
              <a:solidFill>
                <a:srgbClr val="E83464"/>
              </a:solidFill>
            </a:endParaRPr>
          </a:p>
        </p:txBody>
      </p:sp>
      <p:pic>
        <p:nvPicPr>
          <p:cNvPr id="235" name="Google Shape;235;gec8433d129_0_14"/>
          <p:cNvPicPr preferRelativeResize="0"/>
          <p:nvPr/>
        </p:nvPicPr>
        <p:blipFill>
          <a:blip r:embed="rId4">
            <a:alphaModFix/>
          </a:blip>
          <a:stretch>
            <a:fillRect/>
          </a:stretch>
        </p:blipFill>
        <p:spPr>
          <a:xfrm>
            <a:off x="2462877" y="1184775"/>
            <a:ext cx="4041500" cy="319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gec8433d129_0_35"/>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900">
                <a:solidFill>
                  <a:srgbClr val="E83464"/>
                </a:solidFill>
              </a:rPr>
              <a:t>Autenticación</a:t>
            </a:r>
            <a:endParaRPr b="1" sz="3900">
              <a:solidFill>
                <a:srgbClr val="E83464"/>
              </a:solidFill>
            </a:endParaRPr>
          </a:p>
        </p:txBody>
      </p:sp>
      <p:sp>
        <p:nvSpPr>
          <p:cNvPr id="241" name="Google Shape;241;gec8433d129_0_35"/>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gec8433d129_0_4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t>
            </a:r>
            <a:r>
              <a:rPr b="1" lang="es">
                <a:solidFill>
                  <a:srgbClr val="E83464"/>
                </a:solidFill>
              </a:rPr>
              <a:t>Autenticación</a:t>
            </a:r>
            <a:endParaRPr b="1">
              <a:solidFill>
                <a:srgbClr val="E83464"/>
              </a:solidFill>
            </a:endParaRPr>
          </a:p>
        </p:txBody>
      </p:sp>
      <p:sp>
        <p:nvSpPr>
          <p:cNvPr id="247" name="Google Shape;247;gec8433d129_0_40"/>
          <p:cNvSpPr txBox="1"/>
          <p:nvPr>
            <p:ph idx="4294967295" type="body"/>
          </p:nvPr>
        </p:nvSpPr>
        <p:spPr>
          <a:xfrm>
            <a:off x="870550" y="1724375"/>
            <a:ext cx="7011300" cy="26421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Firebase Authentication proporciona servicios de backend y SDK fáciles de usar para autenticar a los usuarios en su aplicación. Admite la autenticación mediante contraseñas, números de teléfono, proveedores de identidad federada populares como Google, Facebook y Twitter, y más.</a:t>
            </a:r>
            <a:endParaRPr>
              <a:solidFill>
                <a:srgbClr val="3D63AB"/>
              </a:solidFill>
            </a:endParaRPr>
          </a:p>
          <a:p>
            <a:pPr indent="0" lvl="0" marL="0" rtl="0" algn="l">
              <a:lnSpc>
                <a:spcPct val="90000"/>
              </a:lnSpc>
              <a:spcBef>
                <a:spcPts val="600"/>
              </a:spcBef>
              <a:spcAft>
                <a:spcPts val="0"/>
              </a:spcAft>
              <a:buSzPts val="1300"/>
              <a:buNone/>
            </a:pPr>
            <a:r>
              <a:rPr lang="es">
                <a:solidFill>
                  <a:srgbClr val="3D63AB"/>
                </a:solidFill>
              </a:rPr>
              <a:t>Para lograr esto, debemos seguir estos pasos:</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endParaRPr>
          </a:p>
          <a:p>
            <a:pPr indent="-311150" lvl="0" marL="457200" rtl="0" algn="l">
              <a:lnSpc>
                <a:spcPct val="150000"/>
              </a:lnSpc>
              <a:spcBef>
                <a:spcPts val="600"/>
              </a:spcBef>
              <a:spcAft>
                <a:spcPts val="0"/>
              </a:spcAft>
              <a:buClr>
                <a:srgbClr val="3D63AB"/>
              </a:buClr>
              <a:buSzPts val="1300"/>
              <a:buAutoNum type="arabicPeriod"/>
            </a:pPr>
            <a:r>
              <a:rPr lang="es">
                <a:solidFill>
                  <a:srgbClr val="3D63AB"/>
                </a:solidFill>
              </a:rPr>
              <a:t>Agregar dependencia</a:t>
            </a:r>
            <a:endParaRPr>
              <a:solidFill>
                <a:srgbClr val="3D63AB"/>
              </a:solidFill>
            </a:endParaRPr>
          </a:p>
          <a:p>
            <a:pPr indent="-311150" lvl="0" marL="457200" rtl="0" algn="l">
              <a:lnSpc>
                <a:spcPct val="150000"/>
              </a:lnSpc>
              <a:spcBef>
                <a:spcPts val="0"/>
              </a:spcBef>
              <a:spcAft>
                <a:spcPts val="0"/>
              </a:spcAft>
              <a:buClr>
                <a:srgbClr val="3D63AB"/>
              </a:buClr>
              <a:buSzPts val="1300"/>
              <a:buAutoNum type="arabicPeriod"/>
            </a:pPr>
            <a:r>
              <a:rPr lang="es">
                <a:solidFill>
                  <a:srgbClr val="3D63AB"/>
                </a:solidFill>
              </a:rPr>
              <a:t>Descargar dependencia</a:t>
            </a:r>
            <a:endParaRPr>
              <a:solidFill>
                <a:srgbClr val="3D63AB"/>
              </a:solidFill>
            </a:endParaRPr>
          </a:p>
          <a:p>
            <a:pPr indent="-311150" lvl="0" marL="457200" rtl="0" algn="l">
              <a:lnSpc>
                <a:spcPct val="150000"/>
              </a:lnSpc>
              <a:spcBef>
                <a:spcPts val="0"/>
              </a:spcBef>
              <a:spcAft>
                <a:spcPts val="0"/>
              </a:spcAft>
              <a:buClr>
                <a:srgbClr val="3D63AB"/>
              </a:buClr>
              <a:buSzPts val="1300"/>
              <a:buAutoNum type="arabicPeriod"/>
            </a:pPr>
            <a:r>
              <a:rPr lang="es">
                <a:solidFill>
                  <a:srgbClr val="3D63AB"/>
                </a:solidFill>
              </a:rPr>
              <a:t>Reconstruir la aplicación</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rPr lang="es" sz="1200">
                <a:solidFill>
                  <a:srgbClr val="000000"/>
                </a:solidFill>
                <a:highlight>
                  <a:srgbClr val="FFFFFF"/>
                </a:highlight>
              </a:rPr>
              <a:t>  </a:t>
            </a:r>
            <a:endParaRPr sz="1200">
              <a:solidFill>
                <a:srgbClr val="000000"/>
              </a:solidFill>
              <a:highlight>
                <a:srgbClr val="FFFFFF"/>
              </a:highlight>
            </a:endParaRPr>
          </a:p>
          <a:p>
            <a:pPr indent="0" lvl="0" marL="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228600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12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51" name="Shape 251"/>
        <p:cNvGrpSpPr/>
        <p:nvPr/>
      </p:nvGrpSpPr>
      <p:grpSpPr>
        <a:xfrm>
          <a:off x="0" y="0"/>
          <a:ext cx="0" cy="0"/>
          <a:chOff x="0" y="0"/>
          <a:chExt cx="0" cy="0"/>
        </a:xfrm>
      </p:grpSpPr>
      <p:sp>
        <p:nvSpPr>
          <p:cNvPr id="252" name="Google Shape;252;gec8433d129_0_48"/>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a:t>
            </a:r>
            <a:endParaRPr b="1">
              <a:solidFill>
                <a:srgbClr val="E83464"/>
              </a:solidFill>
            </a:endParaRPr>
          </a:p>
        </p:txBody>
      </p:sp>
      <p:sp>
        <p:nvSpPr>
          <p:cNvPr id="253" name="Google Shape;253;gec8433d129_0_48"/>
          <p:cNvSpPr txBox="1"/>
          <p:nvPr>
            <p:ph idx="4294967295" type="body"/>
          </p:nvPr>
        </p:nvSpPr>
        <p:spPr>
          <a:xfrm>
            <a:off x="870550" y="1724375"/>
            <a:ext cx="7524900" cy="21462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1 Añadir la dependencia:</a:t>
            </a:r>
            <a:endParaRPr b="1" sz="1500">
              <a:solidFill>
                <a:srgbClr val="3C63AB"/>
              </a:solidFill>
            </a:endParaRPr>
          </a:p>
          <a:p>
            <a:pPr indent="0" lvl="0" marL="0" rtl="0" algn="just">
              <a:lnSpc>
                <a:spcPct val="90000"/>
              </a:lnSpc>
              <a:spcBef>
                <a:spcPts val="600"/>
              </a:spcBef>
              <a:spcAft>
                <a:spcPts val="0"/>
              </a:spcAft>
              <a:buNone/>
            </a:pPr>
            <a:r>
              <a:rPr lang="es" sz="1400">
                <a:solidFill>
                  <a:srgbClr val="3C63AB"/>
                </a:solidFill>
              </a:rPr>
              <a:t>Agregue la </a:t>
            </a:r>
            <a:r>
              <a:rPr lang="es" sz="1400">
                <a:solidFill>
                  <a:srgbClr val="3C63AB"/>
                </a:solidFill>
              </a:rPr>
              <a:t>dependencia o librería </a:t>
            </a:r>
            <a:r>
              <a:rPr lang="es" sz="1400">
                <a:solidFill>
                  <a:srgbClr val="3C63AB"/>
                </a:solidFill>
              </a:rPr>
              <a:t> </a:t>
            </a:r>
            <a:r>
              <a:rPr lang="es" sz="1400" u="sng">
                <a:solidFill>
                  <a:schemeClr val="hlink"/>
                </a:solidFill>
                <a:hlinkClick r:id="rId5"/>
              </a:rPr>
              <a:t>firebase_auth</a:t>
            </a:r>
            <a:r>
              <a:rPr lang="es" sz="1400">
                <a:solidFill>
                  <a:srgbClr val="3C63AB"/>
                </a:solidFill>
              </a:rPr>
              <a:t> a su </a:t>
            </a:r>
            <a:r>
              <a:rPr lang="es" sz="1400">
                <a:solidFill>
                  <a:srgbClr val="3C63AB"/>
                </a:solidFill>
              </a:rPr>
              <a:t>archivo </a:t>
            </a:r>
            <a:r>
              <a:rPr lang="es" sz="1400">
                <a:solidFill>
                  <a:srgbClr val="3C63AB"/>
                </a:solidFill>
              </a:rPr>
              <a:t>pubspec.yaml de proyectos con el coamndo:</a:t>
            </a:r>
            <a:endParaRPr sz="1400">
              <a:solidFill>
                <a:srgbClr val="3C63AB"/>
              </a:solidFill>
            </a:endParaRPr>
          </a:p>
          <a:p>
            <a:pPr indent="0" lvl="0" marL="0" rtl="0" algn="ctr">
              <a:lnSpc>
                <a:spcPct val="90000"/>
              </a:lnSpc>
              <a:spcBef>
                <a:spcPts val="600"/>
              </a:spcBef>
              <a:spcAft>
                <a:spcPts val="0"/>
              </a:spcAft>
              <a:buNone/>
            </a:pPr>
            <a:r>
              <a:rPr lang="es" sz="1400">
                <a:solidFill>
                  <a:srgbClr val="3C63AB"/>
                </a:solidFill>
                <a:latin typeface="Courier New"/>
                <a:ea typeface="Courier New"/>
                <a:cs typeface="Courier New"/>
                <a:sym typeface="Courier New"/>
                <a:extLst>
                  <a:ext uri="http://customooxmlschemas.google.com/">
                    <go:slidesCustomData xmlns:go="http://customooxmlschemas.google.com/" textRoundtripDataId="1"/>
                  </a:ext>
                </a:extLst>
              </a:rPr>
              <a:t>$ flutter pub add firebase_auth</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rPr>
              <a:t>Verifica que la dependecia haya sido agregada correctamente:</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914400" rtl="0" algn="just">
              <a:lnSpc>
                <a:spcPct val="90000"/>
              </a:lnSpc>
              <a:spcBef>
                <a:spcPts val="600"/>
              </a:spcBef>
              <a:spcAft>
                <a:spcPts val="0"/>
              </a:spcAft>
              <a:buNone/>
            </a:pPr>
            <a:r>
              <a:rPr lang="es" sz="1400">
                <a:solidFill>
                  <a:srgbClr val="3C63AB"/>
                </a:solidFill>
                <a:latin typeface="Courier New"/>
                <a:ea typeface="Courier New"/>
                <a:cs typeface="Courier New"/>
                <a:sym typeface="Courier New"/>
                <a:extLst>
                  <a:ext uri="http://customooxmlschemas.google.com/">
                    <go:slidesCustomData xmlns:go="http://customooxmlschemas.google.com/" textRoundtripDataId="2"/>
                  </a:ext>
                </a:extLst>
              </a:rPr>
              <a:t>dependencies:</a:t>
            </a:r>
            <a:endParaRPr sz="1400">
              <a:solidFill>
                <a:srgbClr val="3C63AB"/>
              </a:solidFill>
              <a:latin typeface="Courier New"/>
              <a:ea typeface="Courier New"/>
              <a:cs typeface="Courier New"/>
              <a:sym typeface="Courier New"/>
              <a:extLst>
                <a:ext uri="http://customooxmlschemas.google.com/">
                  <go:slidesCustomData xmlns:go="http://customooxmlschemas.google.com/" textRoundtripDataId="3"/>
                </a:ext>
              </a:extLst>
            </a:endParaRPr>
          </a:p>
          <a:p>
            <a:pPr indent="0" lvl="0" marL="914400" rtl="0" algn="just">
              <a:lnSpc>
                <a:spcPct val="90000"/>
              </a:lnSpc>
              <a:spcBef>
                <a:spcPts val="600"/>
              </a:spcBef>
              <a:spcAft>
                <a:spcPts val="0"/>
              </a:spcAft>
              <a:buNone/>
            </a:pPr>
            <a:r>
              <a:rPr lang="es" sz="1400">
                <a:solidFill>
                  <a:srgbClr val="3C63AB"/>
                </a:solidFill>
                <a:latin typeface="Courier New"/>
                <a:ea typeface="Courier New"/>
                <a:cs typeface="Courier New"/>
                <a:sym typeface="Courier New"/>
                <a:extLst>
                  <a:ext uri="http://customooxmlschemas.google.com/">
                    <go:slidesCustomData xmlns:go="http://customooxmlschemas.google.com/" textRoundtripDataId="4"/>
                  </a:ext>
                </a:extLst>
              </a:rPr>
              <a:t>  flutter:</a:t>
            </a:r>
            <a:endParaRPr sz="1400">
              <a:solidFill>
                <a:srgbClr val="3C63AB"/>
              </a:solidFill>
              <a:latin typeface="Courier New"/>
              <a:ea typeface="Courier New"/>
              <a:cs typeface="Courier New"/>
              <a:sym typeface="Courier New"/>
              <a:extLst>
                <a:ext uri="http://customooxmlschemas.google.com/">
                  <go:slidesCustomData xmlns:go="http://customooxmlschemas.google.com/" textRoundtripDataId="5"/>
                </a:ext>
              </a:extLst>
            </a:endParaRPr>
          </a:p>
          <a:p>
            <a:pPr indent="0" lvl="0" marL="914400" rtl="0" algn="just">
              <a:lnSpc>
                <a:spcPct val="90000"/>
              </a:lnSpc>
              <a:spcBef>
                <a:spcPts val="600"/>
              </a:spcBef>
              <a:spcAft>
                <a:spcPts val="0"/>
              </a:spcAft>
              <a:buNone/>
            </a:pPr>
            <a:r>
              <a:rPr lang="es" sz="1400">
                <a:solidFill>
                  <a:srgbClr val="3C63AB"/>
                </a:solidFill>
                <a:latin typeface="Courier New"/>
                <a:ea typeface="Courier New"/>
                <a:cs typeface="Courier New"/>
                <a:sym typeface="Courier New"/>
                <a:extLst>
                  <a:ext uri="http://customooxmlschemas.google.com/">
                    <go:slidesCustomData xmlns:go="http://customooxmlschemas.google.com/" textRoundtripDataId="6"/>
                  </a:ext>
                </a:extLst>
              </a:rPr>
              <a:t>    sdk: flutter</a:t>
            </a:r>
            <a:endParaRPr sz="1400">
              <a:solidFill>
                <a:srgbClr val="3C63AB"/>
              </a:solidFill>
              <a:latin typeface="Courier New"/>
              <a:ea typeface="Courier New"/>
              <a:cs typeface="Courier New"/>
              <a:sym typeface="Courier New"/>
              <a:extLst>
                <a:ext uri="http://customooxmlschemas.google.com/">
                  <go:slidesCustomData xmlns:go="http://customooxmlschemas.google.com/" textRoundtripDataId="7"/>
                </a:ext>
              </a:extLst>
            </a:endParaRPr>
          </a:p>
          <a:p>
            <a:pPr indent="0" lvl="0" marL="914400" rtl="0" algn="just">
              <a:lnSpc>
                <a:spcPct val="90000"/>
              </a:lnSpc>
              <a:spcBef>
                <a:spcPts val="600"/>
              </a:spcBef>
              <a:spcAft>
                <a:spcPts val="0"/>
              </a:spcAft>
              <a:buNone/>
            </a:pPr>
            <a:r>
              <a:rPr lang="es" sz="1400">
                <a:solidFill>
                  <a:srgbClr val="3C63AB"/>
                </a:solidFill>
                <a:latin typeface="Courier New"/>
                <a:ea typeface="Courier New"/>
                <a:cs typeface="Courier New"/>
                <a:sym typeface="Courier New"/>
                <a:extLst>
                  <a:ext uri="http://customooxmlschemas.google.com/">
                    <go:slidesCustomData xmlns:go="http://customooxmlschemas.google.com/" textRoundtripDataId="8"/>
                  </a:ext>
                </a:extLst>
              </a:rPr>
              <a:t>  firebase_core: "^1.6.0"</a:t>
            </a:r>
            <a:endParaRPr sz="1400">
              <a:solidFill>
                <a:srgbClr val="3C63AB"/>
              </a:solidFill>
              <a:latin typeface="Courier New"/>
              <a:ea typeface="Courier New"/>
              <a:cs typeface="Courier New"/>
              <a:sym typeface="Courier New"/>
              <a:extLst>
                <a:ext uri="http://customooxmlschemas.google.com/">
                  <go:slidesCustomData xmlns:go="http://customooxmlschemas.google.com/" textRoundtripDataId="9"/>
                </a:ext>
              </a:extLst>
            </a:endParaRPr>
          </a:p>
          <a:p>
            <a:pPr indent="0" lvl="0" marL="914400" rtl="0" algn="just">
              <a:lnSpc>
                <a:spcPct val="90000"/>
              </a:lnSpc>
              <a:spcBef>
                <a:spcPts val="600"/>
              </a:spcBef>
              <a:spcAft>
                <a:spcPts val="0"/>
              </a:spcAft>
              <a:buNone/>
            </a:pPr>
            <a:r>
              <a:rPr lang="es" sz="1400">
                <a:solidFill>
                  <a:srgbClr val="3C63AB"/>
                </a:solidFill>
                <a:latin typeface="Courier New"/>
                <a:ea typeface="Courier New"/>
                <a:cs typeface="Courier New"/>
                <a:sym typeface="Courier New"/>
                <a:extLst>
                  <a:ext uri="http://customooxmlschemas.google.com/">
                    <go:slidesCustomData xmlns:go="http://customooxmlschemas.google.com/" textRoundtripDataId="10"/>
                  </a:ext>
                </a:extLst>
              </a:rPr>
              <a:t>  firebase_auth: "^3.1.2"</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rPr lang="es" sz="1200">
                <a:solidFill>
                  <a:srgbClr val="000000"/>
                </a:solidFill>
                <a:highlight>
                  <a:srgbClr val="FFFFFF"/>
                </a:highlight>
              </a:rPr>
              <a:t>  </a:t>
            </a:r>
            <a:endParaRPr sz="1200">
              <a:solidFill>
                <a:srgbClr val="000000"/>
              </a:solidFill>
              <a:highlight>
                <a:srgbClr val="FFFFFF"/>
              </a:highlight>
            </a:endParaRPr>
          </a:p>
          <a:p>
            <a:pPr indent="0" lvl="0" marL="0" rtl="0" algn="l">
              <a:lnSpc>
                <a:spcPct val="90000"/>
              </a:lnSpc>
              <a:spcBef>
                <a:spcPts val="600"/>
              </a:spcBef>
              <a:spcAft>
                <a:spcPts val="0"/>
              </a:spcAft>
              <a:buSzPts val="1300"/>
              <a:buNone/>
            </a:pPr>
            <a:r>
              <a:rPr lang="es" sz="2300">
                <a:latin typeface="Roboto"/>
                <a:ea typeface="Roboto"/>
                <a:cs typeface="Roboto"/>
                <a:sym typeface="Roboto"/>
              </a:rPr>
              <a:t>     </a:t>
            </a:r>
            <a:endParaRPr sz="2300">
              <a:latin typeface="Roboto"/>
              <a:ea typeface="Roboto"/>
              <a:cs typeface="Roboto"/>
              <a:sym typeface="Roboto"/>
            </a:endParaRPr>
          </a:p>
          <a:p>
            <a:pPr indent="0" lvl="0" marL="228600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12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gec8433d129_0_7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a:t>
            </a:r>
            <a:endParaRPr b="1">
              <a:solidFill>
                <a:srgbClr val="E83464"/>
              </a:solidFill>
            </a:endParaRPr>
          </a:p>
        </p:txBody>
      </p:sp>
      <p:sp>
        <p:nvSpPr>
          <p:cNvPr id="259" name="Google Shape;259;gec8433d129_0_71"/>
          <p:cNvSpPr txBox="1"/>
          <p:nvPr>
            <p:ph idx="4294967295" type="body"/>
          </p:nvPr>
        </p:nvSpPr>
        <p:spPr>
          <a:xfrm>
            <a:off x="870550" y="1724375"/>
            <a:ext cx="7677300" cy="34710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Usar la autenticación de Firebase</a:t>
            </a:r>
            <a:r>
              <a:rPr b="1" lang="es" sz="1600">
                <a:solidFill>
                  <a:srgbClr val="3C63AB"/>
                </a:solidFill>
              </a:rPr>
              <a:t> :</a:t>
            </a:r>
            <a:endParaRPr b="1" sz="1500">
              <a:solidFill>
                <a:srgbClr val="3C63AB"/>
              </a:solidFill>
            </a:endParaRPr>
          </a:p>
          <a:p>
            <a:pPr indent="0" lvl="0" marL="0" rtl="0" algn="just">
              <a:lnSpc>
                <a:spcPct val="90000"/>
              </a:lnSpc>
              <a:spcBef>
                <a:spcPts val="600"/>
              </a:spcBef>
              <a:spcAft>
                <a:spcPts val="0"/>
              </a:spcAft>
              <a:buNone/>
            </a:pPr>
            <a:r>
              <a:rPr lang="es" sz="1400">
                <a:solidFill>
                  <a:srgbClr val="3C63AB"/>
                </a:solidFill>
              </a:rPr>
              <a:t>Una vez instalado, puede acceder al complemento firebase_auth importandolo en su código de Dart</a:t>
            </a:r>
            <a:r>
              <a:rPr lang="es" sz="1400">
                <a:solidFill>
                  <a:srgbClr val="3C63AB"/>
                </a:solidFill>
              </a:rPr>
              <a:t>:</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914400" rtl="0" algn="just">
              <a:lnSpc>
                <a:spcPct val="90000"/>
              </a:lnSpc>
              <a:spcBef>
                <a:spcPts val="600"/>
              </a:spcBef>
              <a:spcAft>
                <a:spcPts val="0"/>
              </a:spcAft>
              <a:buNone/>
            </a:pPr>
            <a:r>
              <a:rPr lang="es" sz="1400">
                <a:solidFill>
                  <a:srgbClr val="3C63AB"/>
                </a:solidFill>
                <a:latin typeface="Courier New"/>
                <a:ea typeface="Courier New"/>
                <a:cs typeface="Courier New"/>
                <a:sym typeface="Courier New"/>
              </a:rPr>
              <a:t>import 'package:firebase_auth/firebase_auth.dart';</a:t>
            </a:r>
            <a:endParaRPr sz="1400">
              <a:solidFill>
                <a:srgbClr val="3C63AB"/>
              </a:solidFill>
              <a:latin typeface="Courier New"/>
              <a:ea typeface="Courier New"/>
              <a:cs typeface="Courier New"/>
              <a:sym typeface="Courier New"/>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rPr lang="es" sz="1400">
                <a:solidFill>
                  <a:srgbClr val="3C63AB"/>
                </a:solidFill>
                <a:highlight>
                  <a:srgbClr val="FFFFFF"/>
                </a:highlight>
              </a:rPr>
              <a:t>Antes de usar Firebase Auth, primero debe asegurarse de haber inicializado FlutterFire .Para crear una nueva instancia de Firebase Auth, llame al instancegetter en FirebaseAuth:</a:t>
            </a:r>
            <a:endParaRPr sz="1400">
              <a:solidFill>
                <a:srgbClr val="3C63AB"/>
              </a:solidFill>
              <a:highlight>
                <a:srgbClr val="FFFFFF"/>
              </a:highlight>
            </a:endParaRPr>
          </a:p>
          <a:p>
            <a:pPr indent="0" lvl="0" marL="0" rtl="0" algn="l">
              <a:lnSpc>
                <a:spcPct val="90000"/>
              </a:lnSpc>
              <a:spcBef>
                <a:spcPts val="600"/>
              </a:spcBef>
              <a:spcAft>
                <a:spcPts val="0"/>
              </a:spcAft>
              <a:buNone/>
            </a:pPr>
            <a:r>
              <a:t/>
            </a:r>
            <a:endParaRPr sz="1400">
              <a:solidFill>
                <a:srgbClr val="3C63AB"/>
              </a:solidFill>
              <a:highlight>
                <a:srgbClr val="FFFFFF"/>
              </a:highlight>
            </a:endParaRPr>
          </a:p>
          <a:p>
            <a:pPr indent="0" lvl="0" marL="914400" rtl="0" algn="l">
              <a:lnSpc>
                <a:spcPct val="90000"/>
              </a:lnSpc>
              <a:spcBef>
                <a:spcPts val="600"/>
              </a:spcBef>
              <a:spcAft>
                <a:spcPts val="0"/>
              </a:spcAft>
              <a:buSzPts val="1300"/>
              <a:buNone/>
            </a:pPr>
            <a:r>
              <a:rPr lang="es" sz="1400">
                <a:solidFill>
                  <a:srgbClr val="3C63AB"/>
                </a:solidFill>
                <a:highlight>
                  <a:srgbClr val="FFFFFF"/>
                </a:highlight>
                <a:latin typeface="Courier New"/>
                <a:ea typeface="Courier New"/>
                <a:cs typeface="Courier New"/>
                <a:sym typeface="Courier New"/>
              </a:rPr>
              <a:t>FirebaseAuth auth = FirebaseAuth.instance;</a:t>
            </a:r>
            <a:endParaRPr sz="1400">
              <a:solidFill>
                <a:srgbClr val="3C63AB"/>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SzPts val="1300"/>
              <a:buNone/>
            </a:pPr>
            <a:r>
              <a:rPr lang="es" sz="1200">
                <a:solidFill>
                  <a:srgbClr val="000000"/>
                </a:solidFill>
                <a:highlight>
                  <a:srgbClr val="FFFFFF"/>
                </a:highlight>
              </a:rPr>
              <a:t> </a:t>
            </a:r>
            <a:endParaRPr sz="1200">
              <a:solidFill>
                <a:srgbClr val="000000"/>
              </a:solidFill>
              <a:highlight>
                <a:srgbClr val="FFFFFF"/>
              </a:highlight>
            </a:endParaRPr>
          </a:p>
          <a:p>
            <a:pPr indent="0" lvl="0" marL="0" rtl="0" algn="l">
              <a:lnSpc>
                <a:spcPct val="90000"/>
              </a:lnSpc>
              <a:spcBef>
                <a:spcPts val="600"/>
              </a:spcBef>
              <a:spcAft>
                <a:spcPts val="0"/>
              </a:spcAft>
              <a:buSzPts val="1300"/>
              <a:buNone/>
            </a:pPr>
            <a:r>
              <a:rPr lang="es" sz="2300">
                <a:latin typeface="Roboto"/>
                <a:ea typeface="Roboto"/>
                <a:cs typeface="Roboto"/>
                <a:sym typeface="Roboto"/>
              </a:rPr>
              <a:t>     </a:t>
            </a:r>
            <a:endParaRPr sz="2300">
              <a:latin typeface="Roboto"/>
              <a:ea typeface="Roboto"/>
              <a:cs typeface="Roboto"/>
              <a:sym typeface="Roboto"/>
            </a:endParaRPr>
          </a:p>
          <a:p>
            <a:pPr indent="0" lvl="0" marL="228600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1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10</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Firebase</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gec8433d129_0_8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a:t>
            </a:r>
            <a:endParaRPr b="1">
              <a:solidFill>
                <a:srgbClr val="E83464"/>
              </a:solidFill>
            </a:endParaRPr>
          </a:p>
        </p:txBody>
      </p:sp>
      <p:sp>
        <p:nvSpPr>
          <p:cNvPr id="265" name="Google Shape;265;gec8433d129_0_81"/>
          <p:cNvSpPr txBox="1"/>
          <p:nvPr>
            <p:ph idx="4294967295" type="body"/>
          </p:nvPr>
        </p:nvSpPr>
        <p:spPr>
          <a:xfrm>
            <a:off x="870550" y="1724375"/>
            <a:ext cx="6870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Usar la autenticación de Firebase :</a:t>
            </a:r>
            <a:endParaRPr b="1" sz="1500">
              <a:solidFill>
                <a:srgbClr val="3C63AB"/>
              </a:solidFill>
            </a:endParaRPr>
          </a:p>
          <a:p>
            <a:pPr indent="0" lvl="0" marL="0" rtl="0" algn="just">
              <a:lnSpc>
                <a:spcPct val="90000"/>
              </a:lnSpc>
              <a:spcBef>
                <a:spcPts val="600"/>
              </a:spcBef>
              <a:spcAft>
                <a:spcPts val="0"/>
              </a:spcAft>
              <a:buNone/>
            </a:pPr>
            <a:r>
              <a:rPr lang="es" sz="1400">
                <a:solidFill>
                  <a:srgbClr val="3C63AB"/>
                </a:solidFill>
              </a:rPr>
              <a:t>De forma predeterminada, esto le permite interactuar con Firebase Auth utilizando la aplicación predeterminada de Firebase utilizada al instalar FlutterFire en su plataforma. Sin embargo, si desea utilizar una aplicación secundaria de Firebase, utilice el instanceFormétodo:</a:t>
            </a:r>
            <a:endParaRPr sz="1400">
              <a:solidFill>
                <a:srgbClr val="3C63AB"/>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SzPts val="1300"/>
              <a:buNone/>
            </a:pPr>
            <a:r>
              <a:rPr lang="es" sz="1200">
                <a:solidFill>
                  <a:srgbClr val="000000"/>
                </a:solidFill>
                <a:highlight>
                  <a:srgbClr val="FFFFFF"/>
                </a:highlight>
              </a:rPr>
              <a:t> </a:t>
            </a:r>
            <a:endParaRPr sz="1200">
              <a:solidFill>
                <a:srgbClr val="000000"/>
              </a:solidFill>
              <a:highlight>
                <a:srgbClr val="FFFFFF"/>
              </a:highlight>
            </a:endParaRPr>
          </a:p>
          <a:p>
            <a:pPr indent="0" lvl="0" marL="457200" rtl="0" algn="l">
              <a:lnSpc>
                <a:spcPct val="90000"/>
              </a:lnSpc>
              <a:spcBef>
                <a:spcPts val="600"/>
              </a:spcBef>
              <a:spcAft>
                <a:spcPts val="0"/>
              </a:spcAft>
              <a:buSzPts val="1300"/>
              <a:buNone/>
            </a:pPr>
            <a:r>
              <a:rPr lang="es" sz="1400">
                <a:solidFill>
                  <a:srgbClr val="3C63AB"/>
                </a:solidFill>
                <a:latin typeface="Courier New"/>
                <a:ea typeface="Courier New"/>
                <a:cs typeface="Courier New"/>
                <a:sym typeface="Courier New"/>
              </a:rPr>
              <a:t>FirebaseApp secondaryApp = Firebase.app('SecondaryApp');</a:t>
            </a:r>
            <a:endParaRPr sz="1400">
              <a:solidFill>
                <a:srgbClr val="3C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rPr lang="es" sz="1400">
                <a:solidFill>
                  <a:srgbClr val="3C63AB"/>
                </a:solidFill>
                <a:latin typeface="Courier New"/>
                <a:ea typeface="Courier New"/>
                <a:cs typeface="Courier New"/>
                <a:sym typeface="Courier New"/>
              </a:rPr>
              <a:t>FirebaseAuth auth = FirebaseAuth.instanceFor(app: secondaryApp);</a:t>
            </a:r>
            <a:endParaRPr sz="14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SzPts val="1300"/>
              <a:buNone/>
            </a:pPr>
            <a:r>
              <a:t/>
            </a:r>
            <a:endParaRPr sz="1400">
              <a:solidFill>
                <a:srgbClr val="3C63AB"/>
              </a:solidFill>
              <a:latin typeface="Courier New"/>
              <a:ea typeface="Courier New"/>
              <a:cs typeface="Courier New"/>
              <a:sym typeface="Courier New"/>
            </a:endParaRPr>
          </a:p>
          <a:p>
            <a:pPr indent="0" lvl="0" marL="228600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12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gec8433d129_0_8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a:t>
            </a:r>
            <a:endParaRPr b="1">
              <a:solidFill>
                <a:srgbClr val="E83464"/>
              </a:solidFill>
            </a:endParaRPr>
          </a:p>
        </p:txBody>
      </p:sp>
      <p:sp>
        <p:nvSpPr>
          <p:cNvPr id="271" name="Google Shape;271;gec8433d129_0_88"/>
          <p:cNvSpPr txBox="1"/>
          <p:nvPr>
            <p:ph idx="4294967295" type="body"/>
          </p:nvPr>
        </p:nvSpPr>
        <p:spPr>
          <a:xfrm>
            <a:off x="870550" y="1724375"/>
            <a:ext cx="7225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Authentication state</a:t>
            </a:r>
            <a:r>
              <a:rPr b="1" lang="es" sz="1500">
                <a:solidFill>
                  <a:srgbClr val="3C63AB"/>
                </a:solidFill>
              </a:rPr>
              <a:t>:</a:t>
            </a:r>
            <a:endParaRPr b="1" sz="1400">
              <a:solidFill>
                <a:srgbClr val="3C63AB"/>
              </a:solidFill>
            </a:endParaRPr>
          </a:p>
          <a:p>
            <a:pPr indent="0" lvl="0" marL="0" rtl="0" algn="l">
              <a:lnSpc>
                <a:spcPct val="90000"/>
              </a:lnSpc>
              <a:spcBef>
                <a:spcPts val="600"/>
              </a:spcBef>
              <a:spcAft>
                <a:spcPts val="0"/>
              </a:spcAft>
              <a:buSzPts val="1300"/>
              <a:buNone/>
            </a:pPr>
            <a:r>
              <a:rPr lang="es">
                <a:solidFill>
                  <a:srgbClr val="3C63AB"/>
                </a:solidFill>
              </a:rPr>
              <a:t>Firebase Auth proporciona muchos métodos y utilidades que te permiten integrar la autenticación segura en tu aplicación Flutter nueva o existente. En muchos casos, necesitará conocer el estado de autenticación de su usuario, por ejemplo, si está conectado o desconectado.</a:t>
            </a:r>
            <a:endParaRPr>
              <a:solidFill>
                <a:srgbClr val="3C63AB"/>
              </a:solidFill>
            </a:endParaRPr>
          </a:p>
          <a:p>
            <a:pPr indent="0" lvl="0" marL="0" rtl="0" algn="l">
              <a:lnSpc>
                <a:spcPct val="90000"/>
              </a:lnSpc>
              <a:spcBef>
                <a:spcPts val="600"/>
              </a:spcBef>
              <a:spcAft>
                <a:spcPts val="0"/>
              </a:spcAft>
              <a:buNone/>
            </a:pPr>
            <a:r>
              <a:rPr lang="es">
                <a:solidFill>
                  <a:srgbClr val="3C63AB"/>
                </a:solidFill>
              </a:rPr>
              <a:t>Firebase Auth le permite suscribirse en tiempo real a este estado a través de un Stream. Una vez llamada, la secuencia proporciona un evento inmediato del estado de autenticación actual del usuario y luego proporciona eventos posteriores cada vez que cambia el estado de autenticación.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Hay tres métodos para escuchar los cambios de estado de autenticación:</a:t>
            </a:r>
            <a:endParaRPr>
              <a:solidFill>
                <a:srgbClr val="3C63AB"/>
              </a:solidFill>
            </a:endParaRPr>
          </a:p>
          <a:p>
            <a:pPr indent="-311150" lvl="0" marL="1371600" rtl="0" algn="l">
              <a:lnSpc>
                <a:spcPct val="90000"/>
              </a:lnSpc>
              <a:spcBef>
                <a:spcPts val="600"/>
              </a:spcBef>
              <a:spcAft>
                <a:spcPts val="0"/>
              </a:spcAft>
              <a:buClr>
                <a:srgbClr val="3C63AB"/>
              </a:buClr>
              <a:buSzPts val="1300"/>
              <a:buChar char="●"/>
            </a:pPr>
            <a:r>
              <a:rPr lang="es">
                <a:solidFill>
                  <a:srgbClr val="3C63AB"/>
                </a:solidFill>
              </a:rPr>
              <a:t>authStateChanges()</a:t>
            </a:r>
            <a:endParaRPr>
              <a:solidFill>
                <a:srgbClr val="3C63AB"/>
              </a:solidFill>
            </a:endParaRPr>
          </a:p>
          <a:p>
            <a:pPr indent="-311150" lvl="0" marL="1371600" rtl="0" algn="l">
              <a:lnSpc>
                <a:spcPct val="90000"/>
              </a:lnSpc>
              <a:spcBef>
                <a:spcPts val="0"/>
              </a:spcBef>
              <a:spcAft>
                <a:spcPts val="0"/>
              </a:spcAft>
              <a:buClr>
                <a:srgbClr val="3C63AB"/>
              </a:buClr>
              <a:buSzPts val="1300"/>
              <a:buChar char="●"/>
            </a:pPr>
            <a:r>
              <a:rPr lang="es">
                <a:solidFill>
                  <a:srgbClr val="3C63AB"/>
                </a:solidFill>
              </a:rPr>
              <a:t>idTokenChanges()</a:t>
            </a:r>
            <a:endParaRPr>
              <a:solidFill>
                <a:srgbClr val="3C63AB"/>
              </a:solidFill>
            </a:endParaRPr>
          </a:p>
          <a:p>
            <a:pPr indent="-311150" lvl="0" marL="1371600" rtl="0" algn="l">
              <a:lnSpc>
                <a:spcPct val="90000"/>
              </a:lnSpc>
              <a:spcBef>
                <a:spcPts val="0"/>
              </a:spcBef>
              <a:spcAft>
                <a:spcPts val="0"/>
              </a:spcAft>
              <a:buClr>
                <a:srgbClr val="3C63AB"/>
              </a:buClr>
              <a:buSzPts val="1300"/>
              <a:buChar char="●"/>
            </a:pPr>
            <a:r>
              <a:rPr lang="es">
                <a:solidFill>
                  <a:srgbClr val="3C63AB"/>
                </a:solidFill>
              </a:rPr>
              <a:t>userChanges()</a:t>
            </a:r>
            <a:endParaRPr>
              <a:solidFill>
                <a:srgbClr val="3C63AB"/>
              </a:solidFill>
            </a:endParaRPr>
          </a:p>
          <a:p>
            <a:pPr indent="0" lvl="0" marL="0" rtl="0" algn="l">
              <a:lnSpc>
                <a:spcPct val="90000"/>
              </a:lnSpc>
              <a:spcBef>
                <a:spcPts val="600"/>
              </a:spcBef>
              <a:spcAft>
                <a:spcPts val="0"/>
              </a:spcAft>
              <a:buSzPts val="1300"/>
              <a:buNone/>
            </a:pPr>
            <a:r>
              <a:t/>
            </a:r>
            <a:endParaRPr sz="11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gec8433d129_0_10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lang="es">
                <a:solidFill>
                  <a:srgbClr val="E83464"/>
                </a:solidFill>
              </a:rPr>
              <a:t>Firebase: Autenticación</a:t>
            </a:r>
            <a:endParaRPr>
              <a:solidFill>
                <a:srgbClr val="E83464"/>
              </a:solidFill>
              <a:latin typeface="Arial"/>
              <a:ea typeface="Arial"/>
              <a:cs typeface="Arial"/>
              <a:sym typeface="Arial"/>
            </a:endParaRPr>
          </a:p>
        </p:txBody>
      </p:sp>
      <p:sp>
        <p:nvSpPr>
          <p:cNvPr id="277" name="Google Shape;277;gec8433d129_0_100"/>
          <p:cNvSpPr txBox="1"/>
          <p:nvPr>
            <p:ph idx="4294967295" type="body"/>
          </p:nvPr>
        </p:nvSpPr>
        <p:spPr>
          <a:xfrm>
            <a:off x="870550" y="1724375"/>
            <a:ext cx="7505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Authentication state - authStateChanges(): </a:t>
            </a:r>
            <a:r>
              <a:rPr lang="es" sz="1400">
                <a:solidFill>
                  <a:srgbClr val="3C63AB"/>
                </a:solidFill>
              </a:rPr>
              <a:t>Para suscribirse a estos cambios, llame al authStateChanges()método en su</a:t>
            </a:r>
            <a:r>
              <a:rPr lang="es"/>
              <a:t> </a:t>
            </a:r>
            <a:r>
              <a:rPr lang="es" sz="1400">
                <a:solidFill>
                  <a:srgbClr val="3C63AB"/>
                </a:solidFill>
              </a:rPr>
              <a:t>instancia</a:t>
            </a:r>
            <a:r>
              <a:rPr lang="es" sz="1400">
                <a:solidFill>
                  <a:srgbClr val="3C63AB"/>
                </a:solidFill>
              </a:rPr>
              <a:t> FirebaseAuth:</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3C63AB"/>
              </a:solidFill>
            </a:endParaRPr>
          </a:p>
          <a:p>
            <a:pPr indent="0" lvl="0" marL="0" rtl="0" algn="l">
              <a:lnSpc>
                <a:spcPct val="90000"/>
              </a:lnSpc>
              <a:spcBef>
                <a:spcPts val="600"/>
              </a:spcBef>
              <a:spcAft>
                <a:spcPts val="0"/>
              </a:spcAft>
              <a:buNone/>
            </a:pPr>
            <a:r>
              <a:rPr lang="es" sz="1200">
                <a:solidFill>
                  <a:srgbClr val="3C63AB"/>
                </a:solidFill>
              </a:rPr>
              <a:t>Los eventos se activan cuando ocurre lo siguiente:</a:t>
            </a:r>
            <a:endParaRPr sz="1200">
              <a:solidFill>
                <a:srgbClr val="3C63AB"/>
              </a:solidFill>
            </a:endParaRPr>
          </a:p>
          <a:p>
            <a:pPr indent="-304800" lvl="0" marL="457200" rtl="0" algn="l">
              <a:lnSpc>
                <a:spcPct val="90000"/>
              </a:lnSpc>
              <a:spcBef>
                <a:spcPts val="600"/>
              </a:spcBef>
              <a:spcAft>
                <a:spcPts val="0"/>
              </a:spcAft>
              <a:buClr>
                <a:srgbClr val="3C63AB"/>
              </a:buClr>
              <a:buSzPts val="1200"/>
              <a:buChar char="●"/>
            </a:pPr>
            <a:r>
              <a:rPr lang="es" sz="1200">
                <a:solidFill>
                  <a:srgbClr val="3C63AB"/>
                </a:solidFill>
              </a:rPr>
              <a:t>Inmediatamente después de que se haya registrado el oyente.</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un usuario inicia sesión.</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se cierra la sesión del usuario actual.</a:t>
            </a:r>
            <a:endParaRPr sz="12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278" name="Google Shape;278;gec8433d129_0_100"/>
          <p:cNvPicPr preferRelativeResize="0"/>
          <p:nvPr/>
        </p:nvPicPr>
        <p:blipFill>
          <a:blip r:embed="rId4">
            <a:alphaModFix/>
          </a:blip>
          <a:stretch>
            <a:fillRect/>
          </a:stretch>
        </p:blipFill>
        <p:spPr>
          <a:xfrm>
            <a:off x="2620400" y="2231950"/>
            <a:ext cx="3212850" cy="1564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gec8433d129_0_10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a:t>
            </a:r>
            <a:endParaRPr b="1">
              <a:solidFill>
                <a:srgbClr val="E83464"/>
              </a:solidFill>
            </a:endParaRPr>
          </a:p>
        </p:txBody>
      </p:sp>
      <p:sp>
        <p:nvSpPr>
          <p:cNvPr id="284" name="Google Shape;284;gec8433d129_0_109"/>
          <p:cNvSpPr txBox="1"/>
          <p:nvPr>
            <p:ph idx="4294967295" type="body"/>
          </p:nvPr>
        </p:nvSpPr>
        <p:spPr>
          <a:xfrm>
            <a:off x="870550" y="1724375"/>
            <a:ext cx="7077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Authentication state - </a:t>
            </a:r>
            <a:r>
              <a:rPr b="1" lang="es" sz="1600">
                <a:solidFill>
                  <a:srgbClr val="3C63AB"/>
                </a:solidFill>
              </a:rPr>
              <a:t>idTokenChanges()</a:t>
            </a:r>
            <a:r>
              <a:rPr b="1" lang="es" sz="1600">
                <a:solidFill>
                  <a:srgbClr val="3C63AB"/>
                </a:solidFill>
              </a:rPr>
              <a:t>: </a:t>
            </a:r>
            <a:r>
              <a:rPr lang="es" sz="1400">
                <a:solidFill>
                  <a:srgbClr val="3C63AB"/>
                </a:solidFill>
              </a:rPr>
              <a:t>Para suscribirse a estos cambios, llame al método idTokenChanges() en su instancia FirebaseAuth</a:t>
            </a:r>
            <a:r>
              <a:rPr lang="es" sz="1400">
                <a:solidFill>
                  <a:srgbClr val="3C63AB"/>
                </a:solidFill>
              </a:rPr>
              <a:t>:</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None/>
            </a:pPr>
            <a:r>
              <a:rPr lang="es" sz="1200">
                <a:solidFill>
                  <a:srgbClr val="3C63AB"/>
                </a:solidFill>
              </a:rPr>
              <a:t>Los eventos se activan cuando ocurre lo siguiente:</a:t>
            </a:r>
            <a:endParaRPr sz="1200">
              <a:solidFill>
                <a:srgbClr val="3C63AB"/>
              </a:solidFill>
            </a:endParaRPr>
          </a:p>
          <a:p>
            <a:pPr indent="-304800" lvl="0" marL="457200" rtl="0" algn="l">
              <a:lnSpc>
                <a:spcPct val="90000"/>
              </a:lnSpc>
              <a:spcBef>
                <a:spcPts val="600"/>
              </a:spcBef>
              <a:spcAft>
                <a:spcPts val="0"/>
              </a:spcAft>
              <a:buClr>
                <a:srgbClr val="3C63AB"/>
              </a:buClr>
              <a:buSzPts val="1200"/>
              <a:buChar char="●"/>
            </a:pPr>
            <a:r>
              <a:rPr lang="es" sz="1200">
                <a:solidFill>
                  <a:srgbClr val="3C63AB"/>
                </a:solidFill>
              </a:rPr>
              <a:t>Inmediatamente después de que se haya registrado el listener .</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un usuario inicia sesión.</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se cierra la sesión del usuario actual.</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hay un cambio en el token del usuario actual.</a:t>
            </a:r>
            <a:endParaRPr sz="1200">
              <a:solidFill>
                <a:srgbClr val="3C63AB"/>
              </a:solidFill>
            </a:endParaRPr>
          </a:p>
          <a:p>
            <a:pPr indent="0" lvl="0" marL="457200" rtl="0" algn="l">
              <a:lnSpc>
                <a:spcPct val="90000"/>
              </a:lnSpc>
              <a:spcBef>
                <a:spcPts val="600"/>
              </a:spcBef>
              <a:spcAft>
                <a:spcPts val="0"/>
              </a:spcAft>
              <a:buNone/>
            </a:pPr>
            <a:r>
              <a:t/>
            </a:r>
            <a:endParaRPr sz="12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285" name="Google Shape;285;gec8433d129_0_109"/>
          <p:cNvPicPr preferRelativeResize="0"/>
          <p:nvPr/>
        </p:nvPicPr>
        <p:blipFill>
          <a:blip r:embed="rId4">
            <a:alphaModFix/>
          </a:blip>
          <a:stretch>
            <a:fillRect/>
          </a:stretch>
        </p:blipFill>
        <p:spPr>
          <a:xfrm>
            <a:off x="3042925" y="2213638"/>
            <a:ext cx="2800350" cy="1419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gec8433d129_0_12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a:t>
            </a:r>
            <a:endParaRPr b="1">
              <a:solidFill>
                <a:srgbClr val="E83464"/>
              </a:solidFill>
            </a:endParaRPr>
          </a:p>
        </p:txBody>
      </p:sp>
      <p:sp>
        <p:nvSpPr>
          <p:cNvPr id="291" name="Google Shape;291;gec8433d129_0_122"/>
          <p:cNvSpPr txBox="1"/>
          <p:nvPr>
            <p:ph idx="4294967295" type="body"/>
          </p:nvPr>
        </p:nvSpPr>
        <p:spPr>
          <a:xfrm>
            <a:off x="870550" y="1724375"/>
            <a:ext cx="6966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Authentication state: </a:t>
            </a:r>
            <a:r>
              <a:rPr b="1" lang="es" sz="1600">
                <a:solidFill>
                  <a:srgbClr val="3C63AB"/>
                </a:solidFill>
              </a:rPr>
              <a:t>userChanges()</a:t>
            </a:r>
            <a:r>
              <a:rPr b="1" lang="es" sz="1600">
                <a:solidFill>
                  <a:srgbClr val="3C63AB"/>
                </a:solidFill>
              </a:rPr>
              <a:t>: </a:t>
            </a:r>
            <a:r>
              <a:rPr lang="es" sz="1400">
                <a:solidFill>
                  <a:srgbClr val="3C63AB"/>
                </a:solidFill>
              </a:rPr>
              <a:t>Para suscribirse a estos cambios, llame al método </a:t>
            </a:r>
            <a:r>
              <a:rPr lang="es" sz="1400">
                <a:solidFill>
                  <a:srgbClr val="3C63AB"/>
                </a:solidFill>
              </a:rPr>
              <a:t>userChanges()</a:t>
            </a:r>
            <a:r>
              <a:rPr lang="es" sz="1400">
                <a:solidFill>
                  <a:srgbClr val="3C63AB"/>
                </a:solidFill>
              </a:rPr>
              <a:t> en su instancia FirebaseAuth:</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292" name="Google Shape;292;gec8433d129_0_122"/>
          <p:cNvPicPr preferRelativeResize="0"/>
          <p:nvPr/>
        </p:nvPicPr>
        <p:blipFill>
          <a:blip r:embed="rId4">
            <a:alphaModFix/>
          </a:blip>
          <a:stretch>
            <a:fillRect/>
          </a:stretch>
        </p:blipFill>
        <p:spPr>
          <a:xfrm>
            <a:off x="2980425" y="2533825"/>
            <a:ext cx="2857500" cy="1390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gec8433d129_0_13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a:t>
            </a:r>
            <a:endParaRPr b="1">
              <a:solidFill>
                <a:srgbClr val="E83464"/>
              </a:solidFill>
            </a:endParaRPr>
          </a:p>
        </p:txBody>
      </p:sp>
      <p:sp>
        <p:nvSpPr>
          <p:cNvPr id="298" name="Google Shape;298;gec8433d129_0_132"/>
          <p:cNvSpPr txBox="1"/>
          <p:nvPr>
            <p:ph idx="4294967295" type="body"/>
          </p:nvPr>
        </p:nvSpPr>
        <p:spPr>
          <a:xfrm>
            <a:off x="870550" y="1724375"/>
            <a:ext cx="69372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Authentication state: userChanges(): </a:t>
            </a:r>
            <a:endParaRPr sz="1200">
              <a:solidFill>
                <a:srgbClr val="000000"/>
              </a:solidFill>
            </a:endParaRPr>
          </a:p>
          <a:p>
            <a:pPr indent="0" lvl="0" marL="0" rtl="0" algn="l">
              <a:lnSpc>
                <a:spcPct val="90000"/>
              </a:lnSpc>
              <a:spcBef>
                <a:spcPts val="600"/>
              </a:spcBef>
              <a:spcAft>
                <a:spcPts val="0"/>
              </a:spcAft>
              <a:buSzPts val="1300"/>
              <a:buNone/>
            </a:pPr>
            <a:r>
              <a:t/>
            </a:r>
            <a:endParaRPr sz="1200">
              <a:solidFill>
                <a:srgbClr val="000000"/>
              </a:solidFill>
            </a:endParaRPr>
          </a:p>
          <a:p>
            <a:pPr indent="0" lvl="0" marL="0" rtl="0" algn="l">
              <a:lnSpc>
                <a:spcPct val="90000"/>
              </a:lnSpc>
              <a:spcBef>
                <a:spcPts val="600"/>
              </a:spcBef>
              <a:spcAft>
                <a:spcPts val="0"/>
              </a:spcAft>
              <a:buNone/>
            </a:pPr>
            <a:r>
              <a:rPr lang="es" sz="1200">
                <a:solidFill>
                  <a:srgbClr val="3C63AB"/>
                </a:solidFill>
              </a:rPr>
              <a:t>Los eventos se activan cuando ocurre lo siguiente:</a:t>
            </a:r>
            <a:endParaRPr sz="1200">
              <a:solidFill>
                <a:srgbClr val="3C63AB"/>
              </a:solidFill>
            </a:endParaRPr>
          </a:p>
          <a:p>
            <a:pPr indent="-304800" lvl="0" marL="457200" rtl="0" algn="l">
              <a:lnSpc>
                <a:spcPct val="90000"/>
              </a:lnSpc>
              <a:spcBef>
                <a:spcPts val="600"/>
              </a:spcBef>
              <a:spcAft>
                <a:spcPts val="0"/>
              </a:spcAft>
              <a:buClr>
                <a:srgbClr val="3C63AB"/>
              </a:buClr>
              <a:buSzPts val="1200"/>
              <a:buChar char="●"/>
            </a:pPr>
            <a:r>
              <a:rPr lang="es" sz="1200">
                <a:solidFill>
                  <a:srgbClr val="3C63AB"/>
                </a:solidFill>
              </a:rPr>
              <a:t>Inmediatamente después de que se haya registrado el listener .</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un usuario inicia sesión.</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se cierra la sesión del usuario actual.</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hay un cambio en el token del usuario actual.</a:t>
            </a:r>
            <a:endParaRPr sz="1200">
              <a:solidFill>
                <a:srgbClr val="3C63AB"/>
              </a:solidFill>
            </a:endParaRPr>
          </a:p>
          <a:p>
            <a:pPr indent="-304800" lvl="0" marL="457200" rtl="0" algn="l">
              <a:lnSpc>
                <a:spcPct val="90000"/>
              </a:lnSpc>
              <a:spcBef>
                <a:spcPts val="0"/>
              </a:spcBef>
              <a:spcAft>
                <a:spcPts val="0"/>
              </a:spcAft>
              <a:buClr>
                <a:srgbClr val="3C63AB"/>
              </a:buClr>
              <a:buSzPts val="1200"/>
              <a:buChar char="●"/>
            </a:pPr>
            <a:r>
              <a:rPr lang="es" sz="1200">
                <a:solidFill>
                  <a:srgbClr val="3C63AB"/>
                </a:solidFill>
              </a:rPr>
              <a:t>Cuando </a:t>
            </a:r>
            <a:r>
              <a:rPr lang="es" sz="1200">
                <a:solidFill>
                  <a:srgbClr val="3C63AB"/>
                </a:solidFill>
                <a:latin typeface="Courier New"/>
                <a:ea typeface="Courier New"/>
                <a:cs typeface="Courier New"/>
                <a:sym typeface="Courier New"/>
              </a:rPr>
              <a:t>FirebaseAuth.instance.currentUser </a:t>
            </a:r>
            <a:r>
              <a:rPr lang="es" sz="1200">
                <a:solidFill>
                  <a:srgbClr val="3C63AB"/>
                </a:solidFill>
              </a:rPr>
              <a:t>se llaman a los siguientes métodos proporcionados por :</a:t>
            </a:r>
            <a:endParaRPr sz="1200">
              <a:solidFill>
                <a:srgbClr val="3C63AB"/>
              </a:solidFill>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reload()</a:t>
            </a:r>
            <a:endParaRPr sz="1200">
              <a:solidFill>
                <a:srgbClr val="3C63AB"/>
              </a:solidFill>
              <a:latin typeface="Courier New"/>
              <a:ea typeface="Courier New"/>
              <a:cs typeface="Courier New"/>
              <a:sym typeface="Courier New"/>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unlink()</a:t>
            </a:r>
            <a:endParaRPr sz="1200">
              <a:solidFill>
                <a:srgbClr val="3C63AB"/>
              </a:solidFill>
              <a:latin typeface="Courier New"/>
              <a:ea typeface="Courier New"/>
              <a:cs typeface="Courier New"/>
              <a:sym typeface="Courier New"/>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updateEmail()</a:t>
            </a:r>
            <a:endParaRPr sz="1200">
              <a:solidFill>
                <a:srgbClr val="3C63AB"/>
              </a:solidFill>
              <a:latin typeface="Courier New"/>
              <a:ea typeface="Courier New"/>
              <a:cs typeface="Courier New"/>
              <a:sym typeface="Courier New"/>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updatePassword()</a:t>
            </a:r>
            <a:endParaRPr sz="1200">
              <a:solidFill>
                <a:srgbClr val="3C63AB"/>
              </a:solidFill>
              <a:latin typeface="Courier New"/>
              <a:ea typeface="Courier New"/>
              <a:cs typeface="Courier New"/>
              <a:sym typeface="Courier New"/>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updatePhoneNumber()</a:t>
            </a:r>
            <a:endParaRPr sz="1200">
              <a:solidFill>
                <a:srgbClr val="3C63AB"/>
              </a:solidFill>
              <a:latin typeface="Courier New"/>
              <a:ea typeface="Courier New"/>
              <a:cs typeface="Courier New"/>
              <a:sym typeface="Courier New"/>
            </a:endParaRPr>
          </a:p>
          <a:p>
            <a:pPr indent="-304800" lvl="1" marL="914400" rtl="0" algn="l">
              <a:lnSpc>
                <a:spcPct val="90000"/>
              </a:lnSpc>
              <a:spcBef>
                <a:spcPts val="0"/>
              </a:spcBef>
              <a:spcAft>
                <a:spcPts val="0"/>
              </a:spcAft>
              <a:buClr>
                <a:srgbClr val="3C63AB"/>
              </a:buClr>
              <a:buSzPts val="1200"/>
              <a:buFont typeface="Courier New"/>
              <a:buChar char="○"/>
            </a:pPr>
            <a:r>
              <a:rPr lang="es" sz="1200">
                <a:solidFill>
                  <a:srgbClr val="3C63AB"/>
                </a:solidFill>
                <a:latin typeface="Courier New"/>
                <a:ea typeface="Courier New"/>
                <a:cs typeface="Courier New"/>
                <a:sym typeface="Courier New"/>
              </a:rPr>
              <a:t>updateProfile()</a:t>
            </a:r>
            <a:endParaRPr sz="1200">
              <a:solidFill>
                <a:srgbClr val="3C63AB"/>
              </a:solidFill>
              <a:latin typeface="Courier New"/>
              <a:ea typeface="Courier New"/>
              <a:cs typeface="Courier New"/>
              <a:sym typeface="Courier New"/>
            </a:endParaRPr>
          </a:p>
          <a:p>
            <a:pPr indent="0" lvl="0" marL="457200" rtl="0" algn="l">
              <a:lnSpc>
                <a:spcPct val="90000"/>
              </a:lnSpc>
              <a:spcBef>
                <a:spcPts val="600"/>
              </a:spcBef>
              <a:spcAft>
                <a:spcPts val="0"/>
              </a:spcAft>
              <a:buNone/>
            </a:pPr>
            <a:r>
              <a:t/>
            </a:r>
            <a:endParaRPr sz="1200">
              <a:solidFill>
                <a:srgbClr val="3C63AB"/>
              </a:solidFill>
            </a:endParaRPr>
          </a:p>
          <a:p>
            <a:pPr indent="0" lvl="0" marL="457200" rtl="0" algn="l">
              <a:lnSpc>
                <a:spcPct val="90000"/>
              </a:lnSpc>
              <a:spcBef>
                <a:spcPts val="600"/>
              </a:spcBef>
              <a:spcAft>
                <a:spcPts val="0"/>
              </a:spcAft>
              <a:buNone/>
            </a:pPr>
            <a:r>
              <a:t/>
            </a:r>
            <a:endParaRPr sz="12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gec8433d129_0_13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a:t>
            </a:r>
            <a:endParaRPr b="1">
              <a:solidFill>
                <a:srgbClr val="E83464"/>
              </a:solidFill>
            </a:endParaRPr>
          </a:p>
        </p:txBody>
      </p:sp>
      <p:sp>
        <p:nvSpPr>
          <p:cNvPr id="304" name="Google Shape;304;gec8433d129_0_139"/>
          <p:cNvSpPr txBox="1"/>
          <p:nvPr>
            <p:ph idx="4294967295" type="body"/>
          </p:nvPr>
        </p:nvSpPr>
        <p:spPr>
          <a:xfrm>
            <a:off x="870550" y="1724375"/>
            <a:ext cx="6404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Estado de autenticación persistente</a:t>
            </a:r>
            <a:r>
              <a:rPr b="1" lang="es" sz="1500">
                <a:solidFill>
                  <a:srgbClr val="3C63AB"/>
                </a:solidFill>
              </a:rPr>
              <a:t>:</a:t>
            </a:r>
            <a:r>
              <a:rPr b="1" lang="es" sz="1400">
                <a:solidFill>
                  <a:srgbClr val="3C63AB"/>
                </a:solidFill>
              </a:rPr>
              <a:t> </a:t>
            </a:r>
            <a:r>
              <a:rPr lang="es">
                <a:solidFill>
                  <a:srgbClr val="3C63AB"/>
                </a:solidFill>
              </a:rPr>
              <a:t>Los SDK de Firebase para todas las plataformas brindan soporte listo para usar para garantizar que el estado de autenticación de su usuario se mantenga durante los reinicios de la aplicación o las recargas de la página.</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En plataformas nativas como Android e iOS, este comportamiento no se puede configurar y el estado de autenticación del usuario se mantendrá en el dispositivo entre los reinicios de la aplicación. El usuario puede borrar los datos almacenados en caché de las aplicaciones a través de la configuración del dispositivo que borrará cualquier estado existente que se esté almacenando.</a:t>
            </a:r>
            <a:endParaRPr>
              <a:solidFill>
                <a:srgbClr val="3C63AB"/>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gec8433d129_0_148"/>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Autenticación Correo y clave</a:t>
            </a:r>
            <a:endParaRPr b="1" sz="3500">
              <a:solidFill>
                <a:srgbClr val="E83464"/>
              </a:solidFill>
            </a:endParaRPr>
          </a:p>
        </p:txBody>
      </p:sp>
      <p:sp>
        <p:nvSpPr>
          <p:cNvPr id="310" name="Google Shape;310;gec8433d129_0_148"/>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4" name="Shape 314"/>
        <p:cNvGrpSpPr/>
        <p:nvPr/>
      </p:nvGrpSpPr>
      <p:grpSpPr>
        <a:xfrm>
          <a:off x="0" y="0"/>
          <a:ext cx="0" cy="0"/>
          <a:chOff x="0" y="0"/>
          <a:chExt cx="0" cy="0"/>
        </a:xfrm>
      </p:grpSpPr>
      <p:sp>
        <p:nvSpPr>
          <p:cNvPr id="315" name="Google Shape;315;gec8433d129_0_15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Correo y clave</a:t>
            </a:r>
            <a:endParaRPr b="1">
              <a:solidFill>
                <a:srgbClr val="E83464"/>
              </a:solidFill>
            </a:endParaRPr>
          </a:p>
        </p:txBody>
      </p:sp>
      <p:sp>
        <p:nvSpPr>
          <p:cNvPr id="316" name="Google Shape;316;gec8433d129_0_153"/>
          <p:cNvSpPr txBox="1"/>
          <p:nvPr>
            <p:ph idx="4294967295" type="body"/>
          </p:nvPr>
        </p:nvSpPr>
        <p:spPr>
          <a:xfrm>
            <a:off x="889600" y="1654200"/>
            <a:ext cx="6762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El correo electrónico / contraseña es un método de inicio de sesión de usuario común para la mayoría de las aplicaciones.</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 Esto requiere que el usuario proporcione una dirección de correo electrónico y una contraseña segura.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Los usuarios pueden registrar nuevas cuentas con un método llamado </a:t>
            </a:r>
            <a:r>
              <a:rPr lang="es" sz="1400">
                <a:solidFill>
                  <a:srgbClr val="3C63AB"/>
                </a:solidFill>
                <a:latin typeface="Courier New"/>
                <a:ea typeface="Courier New"/>
                <a:cs typeface="Courier New"/>
                <a:sym typeface="Courier New"/>
              </a:rPr>
              <a:t>createUserWithEmailAndPassword() </a:t>
            </a:r>
            <a:r>
              <a:rPr lang="es" sz="1400">
                <a:solidFill>
                  <a:srgbClr val="3C63AB"/>
                </a:solidFill>
              </a:rPr>
              <a:t>o iniciar sesión en una cuenta existente con </a:t>
            </a:r>
            <a:r>
              <a:rPr lang="es" sz="1400">
                <a:solidFill>
                  <a:srgbClr val="3C63AB"/>
                </a:solidFill>
                <a:latin typeface="Courier New"/>
                <a:ea typeface="Courier New"/>
                <a:cs typeface="Courier New"/>
                <a:sym typeface="Courier New"/>
              </a:rPr>
              <a:t>signInWithEmailAndPassword().</a:t>
            </a:r>
            <a:endParaRPr sz="1400">
              <a:solidFill>
                <a:srgbClr val="3C63AB"/>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gec8433d129_0_16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t>
            </a:r>
            <a:r>
              <a:rPr b="1" lang="es">
                <a:solidFill>
                  <a:srgbClr val="E83464"/>
                </a:solidFill>
              </a:rPr>
              <a:t>Autenticación Correo y clave</a:t>
            </a:r>
            <a:endParaRPr b="1">
              <a:solidFill>
                <a:srgbClr val="E83464"/>
              </a:solidFill>
            </a:endParaRPr>
          </a:p>
        </p:txBody>
      </p:sp>
      <p:sp>
        <p:nvSpPr>
          <p:cNvPr id="322" name="Google Shape;322;gec8433d129_0_160"/>
          <p:cNvSpPr txBox="1"/>
          <p:nvPr>
            <p:ph idx="4294967295" type="body"/>
          </p:nvPr>
        </p:nvSpPr>
        <p:spPr>
          <a:xfrm>
            <a:off x="870550" y="1724375"/>
            <a:ext cx="70335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Registro</a:t>
            </a:r>
            <a:r>
              <a:rPr b="1" lang="es" sz="1600">
                <a:solidFill>
                  <a:srgbClr val="3C63AB"/>
                </a:solidFill>
              </a:rPr>
              <a:t>:</a:t>
            </a:r>
            <a:r>
              <a:rPr b="1" lang="es" sz="1500">
                <a:solidFill>
                  <a:srgbClr val="3C63AB"/>
                </a:solidFill>
              </a:rPr>
              <a:t> </a:t>
            </a:r>
            <a:r>
              <a:rPr lang="es" sz="1400">
                <a:solidFill>
                  <a:srgbClr val="3C63AB"/>
                </a:solidFill>
              </a:rPr>
              <a:t>Para crear una nueva cuenta en su proyecto de Firebase, llame al método </a:t>
            </a:r>
            <a:r>
              <a:rPr lang="es" sz="1400">
                <a:solidFill>
                  <a:srgbClr val="3C63AB"/>
                </a:solidFill>
                <a:latin typeface="Courier New"/>
                <a:ea typeface="Courier New"/>
                <a:cs typeface="Courier New"/>
                <a:sym typeface="Courier New"/>
              </a:rPr>
              <a:t>createUserWithEmailAndPassword()</a:t>
            </a:r>
            <a:r>
              <a:rPr lang="es" sz="1400">
                <a:solidFill>
                  <a:srgbClr val="3C63AB"/>
                </a:solidFill>
              </a:rPr>
              <a:t> con la dirección de correo electrónico y la contraseña del usuario.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El método es una operación de dos pasos; primero creará la nueva cuenta (si aún no existe y la contraseña es válida) y luego iniciará automáticamente la sesión del usuario en esa cuenta. Si está escuchando cambios en el estado de autenticación , se enviará un nuevo evento a sus  listeners: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p:txBody>
      </p:sp>
      <p:pic>
        <p:nvPicPr>
          <p:cNvPr id="323" name="Google Shape;323;gec8433d129_0_160"/>
          <p:cNvPicPr preferRelativeResize="0"/>
          <p:nvPr/>
        </p:nvPicPr>
        <p:blipFill>
          <a:blip r:embed="rId4">
            <a:alphaModFix/>
          </a:blip>
          <a:stretch>
            <a:fillRect/>
          </a:stretch>
        </p:blipFill>
        <p:spPr>
          <a:xfrm>
            <a:off x="1354350" y="3252475"/>
            <a:ext cx="4569726" cy="1696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de la autenticación usando los servicios de Firebase</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Desarrollar una aplicación usando los servicios de autenticación de Firebase </a:t>
            </a:r>
            <a:endParaRPr>
              <a:solidFill>
                <a:srgbClr val="3D63AB"/>
              </a:solidFill>
            </a:endParaRPr>
          </a:p>
          <a:p>
            <a:pPr indent="0" lvl="0" marL="0" rtl="0" algn="l">
              <a:lnSpc>
                <a:spcPct val="90000"/>
              </a:lnSpc>
              <a:spcBef>
                <a:spcPts val="600"/>
              </a:spcBef>
              <a:spcAft>
                <a:spcPts val="0"/>
              </a:spcAft>
              <a:buNone/>
            </a:pPr>
            <a:r>
              <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gec8433d129_0_171"/>
          <p:cNvSpPr txBox="1"/>
          <p:nvPr>
            <p:ph type="title"/>
          </p:nvPr>
        </p:nvSpPr>
        <p:spPr>
          <a:xfrm>
            <a:off x="814075" y="1006650"/>
            <a:ext cx="75813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Correo y clave</a:t>
            </a:r>
            <a:endParaRPr b="1">
              <a:solidFill>
                <a:srgbClr val="E83464"/>
              </a:solidFill>
            </a:endParaRPr>
          </a:p>
        </p:txBody>
      </p:sp>
      <p:sp>
        <p:nvSpPr>
          <p:cNvPr id="329" name="Google Shape;329;gec8433d129_0_171"/>
          <p:cNvSpPr txBox="1"/>
          <p:nvPr>
            <p:ph idx="4294967295" type="body"/>
          </p:nvPr>
        </p:nvSpPr>
        <p:spPr>
          <a:xfrm>
            <a:off x="870550" y="1724375"/>
            <a:ext cx="7240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Inicio de sesión</a:t>
            </a:r>
            <a:r>
              <a:rPr b="1" lang="es" sz="1600">
                <a:solidFill>
                  <a:srgbClr val="3C63AB"/>
                </a:solidFill>
              </a:rPr>
              <a:t>:</a:t>
            </a:r>
            <a:r>
              <a:rPr b="1" lang="es" sz="1500">
                <a:solidFill>
                  <a:srgbClr val="3C63AB"/>
                </a:solidFill>
              </a:rPr>
              <a:t> </a:t>
            </a:r>
            <a:r>
              <a:rPr lang="es" sz="1400">
                <a:solidFill>
                  <a:srgbClr val="3C63AB"/>
                </a:solidFill>
              </a:rPr>
              <a:t>Para iniciar sesión en una cuenta existente, llame al método signInWithEmailAndPassword(). Una vez que tenga éxito, si está escuchando los cambios en el estado de autenticación , se enviará un nuevo evento a sus listeners.</a:t>
            </a:r>
            <a:endParaRPr sz="1400">
              <a:solidFill>
                <a:srgbClr val="3C63AB"/>
              </a:solidFill>
            </a:endParaRPr>
          </a:p>
        </p:txBody>
      </p:sp>
      <p:pic>
        <p:nvPicPr>
          <p:cNvPr id="330" name="Google Shape;330;gec8433d129_0_171"/>
          <p:cNvPicPr preferRelativeResize="0"/>
          <p:nvPr/>
        </p:nvPicPr>
        <p:blipFill>
          <a:blip r:embed="rId4">
            <a:alphaModFix/>
          </a:blip>
          <a:stretch>
            <a:fillRect/>
          </a:stretch>
        </p:blipFill>
        <p:spPr>
          <a:xfrm>
            <a:off x="1540375" y="2772213"/>
            <a:ext cx="5524500" cy="1819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4" name="Shape 334"/>
        <p:cNvGrpSpPr/>
        <p:nvPr/>
      </p:nvGrpSpPr>
      <p:grpSpPr>
        <a:xfrm>
          <a:off x="0" y="0"/>
          <a:ext cx="0" cy="0"/>
          <a:chOff x="0" y="0"/>
          <a:chExt cx="0" cy="0"/>
        </a:xfrm>
      </p:grpSpPr>
      <p:sp>
        <p:nvSpPr>
          <p:cNvPr id="335" name="Google Shape;335;gec8433d129_0_18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a:solidFill>
                  <a:srgbClr val="E83464"/>
                </a:solidFill>
              </a:rPr>
              <a:t>Autenticación </a:t>
            </a:r>
            <a:r>
              <a:rPr b="1" lang="es">
                <a:solidFill>
                  <a:srgbClr val="E83464"/>
                </a:solidFill>
              </a:rPr>
              <a:t>Google </a:t>
            </a:r>
            <a:endParaRPr b="1">
              <a:solidFill>
                <a:srgbClr val="E83464"/>
              </a:solidFill>
            </a:endParaRPr>
          </a:p>
        </p:txBody>
      </p:sp>
      <p:sp>
        <p:nvSpPr>
          <p:cNvPr id="336" name="Google Shape;336;gec8433d129_0_18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gea52667fa3_0_0"/>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Google</a:t>
            </a:r>
            <a:endParaRPr b="1">
              <a:solidFill>
                <a:srgbClr val="E83464"/>
              </a:solidFill>
            </a:endParaRPr>
          </a:p>
        </p:txBody>
      </p:sp>
      <p:sp>
        <p:nvSpPr>
          <p:cNvPr id="342" name="Google Shape;342;gea52667fa3_0_0"/>
          <p:cNvSpPr txBox="1"/>
          <p:nvPr>
            <p:ph idx="4294967295" type="body"/>
          </p:nvPr>
        </p:nvSpPr>
        <p:spPr>
          <a:xfrm>
            <a:off x="870550" y="1724375"/>
            <a:ext cx="7181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La autenticación social es un flujo de autenticación de varios pasos que le permite registrar a un usuario en una cuenta o vincularlo con una existente.</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Tanto las plataformas nativas como la web admiten la creación de una credencial que luego se puede pasar a los métodos </a:t>
            </a:r>
            <a:r>
              <a:rPr lang="es" sz="1400">
                <a:solidFill>
                  <a:srgbClr val="3C63AB"/>
                </a:solidFill>
                <a:latin typeface="Courier New"/>
                <a:ea typeface="Courier New"/>
                <a:cs typeface="Courier New"/>
                <a:sym typeface="Courier New"/>
              </a:rPr>
              <a:t>signInWithCredential</a:t>
            </a:r>
            <a:r>
              <a:rPr lang="es" sz="1400">
                <a:solidFill>
                  <a:srgbClr val="3C63AB"/>
                </a:solidFill>
              </a:rPr>
              <a:t> o </a:t>
            </a:r>
            <a:r>
              <a:rPr lang="es" sz="1400">
                <a:solidFill>
                  <a:srgbClr val="3C63AB"/>
                </a:solidFill>
                <a:latin typeface="Courier New"/>
                <a:ea typeface="Courier New"/>
                <a:cs typeface="Courier New"/>
                <a:sym typeface="Courier New"/>
              </a:rPr>
              <a:t>linkWithCredential</a:t>
            </a:r>
            <a:r>
              <a:rPr lang="es" sz="1400">
                <a:solidFill>
                  <a:srgbClr val="3C63AB"/>
                </a:solidFill>
              </a:rPr>
              <a:t>. Alternativamente, en plataformas web, puede activar el proceso de autenticación a través de una ventana emergente o una redirección.</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gea52667fa3_0_7"/>
          <p:cNvSpPr txBox="1"/>
          <p:nvPr>
            <p:ph type="title"/>
          </p:nvPr>
        </p:nvSpPr>
        <p:spPr>
          <a:xfrm>
            <a:off x="762275" y="1006650"/>
            <a:ext cx="7632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Google</a:t>
            </a:r>
            <a:endParaRPr b="1">
              <a:solidFill>
                <a:srgbClr val="E83464"/>
              </a:solidFill>
            </a:endParaRPr>
          </a:p>
        </p:txBody>
      </p:sp>
      <p:sp>
        <p:nvSpPr>
          <p:cNvPr id="348" name="Google Shape;348;gea52667fa3_0_7"/>
          <p:cNvSpPr txBox="1"/>
          <p:nvPr>
            <p:ph idx="4294967295" type="body"/>
          </p:nvPr>
        </p:nvSpPr>
        <p:spPr>
          <a:xfrm>
            <a:off x="870550" y="1724375"/>
            <a:ext cx="69150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Google</a:t>
            </a:r>
            <a:r>
              <a:rPr b="1" lang="es" sz="1600">
                <a:solidFill>
                  <a:srgbClr val="3C63AB"/>
                </a:solidFill>
              </a:rPr>
              <a:t>:</a:t>
            </a:r>
            <a:r>
              <a:rPr b="1" lang="es" sz="1500">
                <a:solidFill>
                  <a:srgbClr val="3C63AB"/>
                </a:solidFill>
              </a:rPr>
              <a:t> </a:t>
            </a:r>
            <a:r>
              <a:rPr lang="es" sz="1400">
                <a:solidFill>
                  <a:srgbClr val="3C63AB"/>
                </a:solidFill>
              </a:rPr>
              <a:t>La mayor parte de la configuración ya está configurada cuando se usa el inicio de sesión de Google con Firebase, sin embargo, debe asegurarse de que la clave SHA1 de su máquina se haya configurado para su uso con Android.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Asegúrese de que el proveedor de inicio de sesión "Google" esté habilitado en </a:t>
            </a:r>
            <a:r>
              <a:rPr lang="es" sz="1400" u="sng">
                <a:solidFill>
                  <a:schemeClr val="hlink"/>
                </a:solidFill>
                <a:hlinkClick r:id="rId4"/>
              </a:rPr>
              <a:t>Firebase Console</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Si su usuario inicia sesión con Google, después de haber registrado ya manualmente una cuenta, su proveedor de autenticación cambiará automáticamente a Google, debido al concepto de Firebase Authentications de proveedores confiables.</a:t>
            </a:r>
            <a:endParaRPr sz="1400">
              <a:solidFill>
                <a:srgbClr val="3C63AB"/>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Google Shape;353;gea52667fa3_0_1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a:t>
            </a:r>
            <a:r>
              <a:rPr b="1" lang="es">
                <a:solidFill>
                  <a:srgbClr val="E83464"/>
                </a:solidFill>
              </a:rPr>
              <a:t>Google</a:t>
            </a:r>
            <a:endParaRPr b="1">
              <a:solidFill>
                <a:srgbClr val="E83464"/>
              </a:solidFill>
            </a:endParaRPr>
          </a:p>
        </p:txBody>
      </p:sp>
      <p:sp>
        <p:nvSpPr>
          <p:cNvPr id="354" name="Google Shape;354;gea52667fa3_0_18"/>
          <p:cNvSpPr txBox="1"/>
          <p:nvPr>
            <p:ph idx="4294967295" type="body"/>
          </p:nvPr>
        </p:nvSpPr>
        <p:spPr>
          <a:xfrm>
            <a:off x="870550" y="1724375"/>
            <a:ext cx="71073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Instalación</a:t>
            </a:r>
            <a:r>
              <a:rPr b="1" lang="es" sz="1600">
                <a:solidFill>
                  <a:srgbClr val="3C63AB"/>
                </a:solidFill>
              </a:rPr>
              <a:t>:</a:t>
            </a:r>
            <a:r>
              <a:rPr b="1" lang="es" sz="1500">
                <a:solidFill>
                  <a:srgbClr val="3C63AB"/>
                </a:solidFill>
              </a:rPr>
              <a:t> </a:t>
            </a:r>
            <a:r>
              <a:rPr lang="es" sz="1400">
                <a:solidFill>
                  <a:srgbClr val="3C63AB"/>
                </a:solidFill>
              </a:rPr>
              <a:t>En las plataformas nativas, se requiere una biblioteca de terceros para activar el flujo de autenticación. Instale el complemento </a:t>
            </a:r>
            <a:r>
              <a:rPr lang="es" sz="1400" u="sng">
                <a:solidFill>
                  <a:schemeClr val="hlink"/>
                </a:solidFill>
                <a:hlinkClick r:id="rId4"/>
              </a:rPr>
              <a:t>google_sign_in</a:t>
            </a:r>
            <a:r>
              <a:rPr lang="es" sz="1400">
                <a:solidFill>
                  <a:srgbClr val="3C63AB"/>
                </a:solidFill>
              </a:rPr>
              <a:t> oficial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914400" rtl="0" algn="just">
              <a:lnSpc>
                <a:spcPct val="90000"/>
              </a:lnSpc>
              <a:spcBef>
                <a:spcPts val="600"/>
              </a:spcBef>
              <a:spcAft>
                <a:spcPts val="0"/>
              </a:spcAft>
              <a:buNone/>
            </a:pPr>
            <a:r>
              <a:rPr lang="es" sz="1400">
                <a:solidFill>
                  <a:srgbClr val="3C63AB"/>
                </a:solidFill>
                <a:latin typeface="Courier New"/>
                <a:ea typeface="Courier New"/>
                <a:cs typeface="Courier New"/>
                <a:sym typeface="Courier New"/>
              </a:rPr>
              <a:t>$ flutter pub add google_sign_in</a:t>
            </a:r>
            <a:endParaRPr sz="1400">
              <a:solidFill>
                <a:srgbClr val="3C63AB"/>
              </a:solidFill>
              <a:latin typeface="Courier New"/>
              <a:ea typeface="Courier New"/>
              <a:cs typeface="Courier New"/>
              <a:sym typeface="Courier New"/>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sz="1400">
                <a:solidFill>
                  <a:srgbClr val="3C63AB"/>
                </a:solidFill>
              </a:rPr>
              <a:t>Una vez esté instalado  importe dentro del código:</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                 </a:t>
            </a:r>
            <a:r>
              <a:rPr lang="es" sz="1400">
                <a:solidFill>
                  <a:srgbClr val="3C63AB"/>
                </a:solidFill>
                <a:latin typeface="Courier New"/>
                <a:ea typeface="Courier New"/>
                <a:cs typeface="Courier New"/>
                <a:sym typeface="Courier New"/>
              </a:rPr>
              <a:t>import 'package:google_sign_in/google_sign_in.dart';</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8" name="Shape 358"/>
        <p:cNvGrpSpPr/>
        <p:nvPr/>
      </p:nvGrpSpPr>
      <p:grpSpPr>
        <a:xfrm>
          <a:off x="0" y="0"/>
          <a:ext cx="0" cy="0"/>
          <a:chOff x="0" y="0"/>
          <a:chExt cx="0" cy="0"/>
        </a:xfrm>
      </p:grpSpPr>
      <p:sp>
        <p:nvSpPr>
          <p:cNvPr id="359" name="Google Shape;359;gea52667fa3_0_26"/>
          <p:cNvSpPr txBox="1"/>
          <p:nvPr>
            <p:ph type="title"/>
          </p:nvPr>
        </p:nvSpPr>
        <p:spPr>
          <a:xfrm>
            <a:off x="814075" y="1006650"/>
            <a:ext cx="75813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Autenticación Correo y clave</a:t>
            </a:r>
            <a:endParaRPr b="1">
              <a:solidFill>
                <a:srgbClr val="E83464"/>
              </a:solidFill>
            </a:endParaRPr>
          </a:p>
        </p:txBody>
      </p:sp>
      <p:sp>
        <p:nvSpPr>
          <p:cNvPr id="360" name="Google Shape;360;gea52667fa3_0_26"/>
          <p:cNvSpPr txBox="1"/>
          <p:nvPr>
            <p:ph idx="4294967295" type="body"/>
          </p:nvPr>
        </p:nvSpPr>
        <p:spPr>
          <a:xfrm>
            <a:off x="870550" y="1724375"/>
            <a:ext cx="7233300" cy="29898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Utilización</a:t>
            </a:r>
            <a:r>
              <a:rPr b="1" lang="es" sz="1500">
                <a:solidFill>
                  <a:srgbClr val="3C63AB"/>
                </a:solidFill>
              </a:rPr>
              <a:t>:</a:t>
            </a:r>
            <a:r>
              <a:rPr b="1" lang="es" sz="1400">
                <a:solidFill>
                  <a:srgbClr val="3C63AB"/>
                </a:solidFill>
              </a:rPr>
              <a:t> </a:t>
            </a:r>
            <a:r>
              <a:rPr lang="es">
                <a:solidFill>
                  <a:srgbClr val="3C63AB"/>
                </a:solidFill>
              </a:rPr>
              <a:t>Una vez instalado, active el flujo de inicio de sesión y cree una nueva credencial</a:t>
            </a:r>
            <a:r>
              <a:rPr lang="es">
                <a:solidFill>
                  <a:srgbClr val="3C63AB"/>
                </a:solidFill>
              </a:rPr>
              <a:t>:</a:t>
            </a:r>
            <a:endParaRPr>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p:txBody>
      </p:sp>
      <p:pic>
        <p:nvPicPr>
          <p:cNvPr id="361" name="Google Shape;361;gea52667fa3_0_26"/>
          <p:cNvPicPr preferRelativeResize="0"/>
          <p:nvPr/>
        </p:nvPicPr>
        <p:blipFill>
          <a:blip r:embed="rId4">
            <a:alphaModFix/>
          </a:blip>
          <a:stretch>
            <a:fillRect/>
          </a:stretch>
        </p:blipFill>
        <p:spPr>
          <a:xfrm>
            <a:off x="1131063" y="2097425"/>
            <a:ext cx="5000625" cy="2743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5" name="Shape 365"/>
        <p:cNvGrpSpPr/>
        <p:nvPr/>
      </p:nvGrpSpPr>
      <p:grpSpPr>
        <a:xfrm>
          <a:off x="0" y="0"/>
          <a:ext cx="0" cy="0"/>
          <a:chOff x="0" y="0"/>
          <a:chExt cx="0" cy="0"/>
        </a:xfrm>
      </p:grpSpPr>
      <p:sp>
        <p:nvSpPr>
          <p:cNvPr id="366" name="Google Shape;366;gf228e034ae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36"/>
          <p:cNvPicPr preferRelativeResize="0"/>
          <p:nvPr/>
        </p:nvPicPr>
        <p:blipFill rotWithShape="1">
          <a:blip r:embed="rId3">
            <a:alphaModFix/>
          </a:blip>
          <a:srcRect b="0" l="0" r="0" t="0"/>
          <a:stretch/>
        </p:blipFill>
        <p:spPr>
          <a:xfrm>
            <a:off x="2475" y="0"/>
            <a:ext cx="9139050"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c8433d129_0_30"/>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Inicializando FlutterFire</a:t>
            </a:r>
            <a:endParaRPr b="1" sz="2800">
              <a:solidFill>
                <a:srgbClr val="E83464"/>
              </a:solidFill>
              <a:latin typeface="Arial"/>
              <a:ea typeface="Arial"/>
              <a:cs typeface="Arial"/>
              <a:sym typeface="Arial"/>
            </a:endParaRPr>
          </a:p>
        </p:txBody>
      </p:sp>
      <p:sp>
        <p:nvSpPr>
          <p:cNvPr id="162" name="Google Shape;162;gec8433d129_0_30"/>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c8e3d99fe_0_2"/>
          <p:cNvSpPr txBox="1"/>
          <p:nvPr>
            <p:ph type="title"/>
          </p:nvPr>
        </p:nvSpPr>
        <p:spPr>
          <a:xfrm>
            <a:off x="870550" y="1006650"/>
            <a:ext cx="75246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a:t>
            </a:r>
            <a:endParaRPr b="1">
              <a:solidFill>
                <a:srgbClr val="E83464"/>
              </a:solidFill>
            </a:endParaRPr>
          </a:p>
        </p:txBody>
      </p:sp>
      <p:sp>
        <p:nvSpPr>
          <p:cNvPr id="168" name="Google Shape;168;gec8e3d99fe_0_2"/>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SzPts val="1300"/>
              <a:buNone/>
            </a:pPr>
            <a:r>
              <a:rPr lang="es" sz="1400">
                <a:solidFill>
                  <a:srgbClr val="3C63AB"/>
                </a:solidFill>
              </a:rPr>
              <a:t>Firebase es una plataforma de desarrollo de apps Backend-as-a-Service (BaaS) que proporciona servicios de backend hospedados como una base de en tiempo real, almacenamiento en la nube, autentificación, reportes de fallos, machine learning, configuración remota, y hospedaje para tus ficheros estáticos.</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rPr lang="es" sz="1200">
                <a:solidFill>
                  <a:srgbClr val="000000"/>
                </a:solidFill>
                <a:highlight>
                  <a:srgbClr val="FFFFFF"/>
                </a:highlight>
              </a:rPr>
              <a:t>  </a:t>
            </a:r>
            <a:endParaRPr sz="1200">
              <a:solidFill>
                <a:srgbClr val="000000"/>
              </a:solidFill>
              <a:highlight>
                <a:srgbClr val="FFFFFF"/>
              </a:highlight>
            </a:endParaRPr>
          </a:p>
          <a:p>
            <a:pPr indent="0" lvl="0" marL="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2300">
              <a:latin typeface="Roboto"/>
              <a:ea typeface="Roboto"/>
              <a:cs typeface="Roboto"/>
              <a:sym typeface="Roboto"/>
            </a:endParaRPr>
          </a:p>
          <a:p>
            <a:pPr indent="0" lvl="0" marL="2286000" rtl="0" algn="l">
              <a:lnSpc>
                <a:spcPct val="90000"/>
              </a:lnSpc>
              <a:spcBef>
                <a:spcPts val="600"/>
              </a:spcBef>
              <a:spcAft>
                <a:spcPts val="0"/>
              </a:spcAft>
              <a:buSzPts val="1300"/>
              <a:buNone/>
            </a:pPr>
            <a:r>
              <a:rPr lang="es" sz="2300">
                <a:latin typeface="Roboto"/>
                <a:ea typeface="Roboto"/>
                <a:cs typeface="Roboto"/>
                <a:sym typeface="Roboto"/>
              </a:rPr>
              <a:t>FlutterFire Overview</a:t>
            </a:r>
            <a:endParaRPr sz="2300">
              <a:latin typeface="Roboto"/>
              <a:ea typeface="Roboto"/>
              <a:cs typeface="Roboto"/>
              <a:sym typeface="Roboto"/>
            </a:endParaRPr>
          </a:p>
          <a:p>
            <a:pPr indent="0" lvl="0" marL="0" rtl="0" algn="l">
              <a:lnSpc>
                <a:spcPct val="90000"/>
              </a:lnSpc>
              <a:spcBef>
                <a:spcPts val="600"/>
              </a:spcBef>
              <a:spcAft>
                <a:spcPts val="0"/>
              </a:spcAft>
              <a:buSzPts val="1300"/>
              <a:buNone/>
            </a:pPr>
            <a:r>
              <a:t/>
            </a:r>
            <a:endParaRPr sz="1200">
              <a:solidFill>
                <a:srgbClr val="000000"/>
              </a:solidFill>
            </a:endParaRPr>
          </a:p>
        </p:txBody>
      </p:sp>
      <p:pic>
        <p:nvPicPr>
          <p:cNvPr id="169" name="Google Shape;169;gec8e3d99fe_0_2"/>
          <p:cNvPicPr preferRelativeResize="0"/>
          <p:nvPr/>
        </p:nvPicPr>
        <p:blipFill>
          <a:blip r:embed="rId4">
            <a:alphaModFix/>
          </a:blip>
          <a:stretch>
            <a:fillRect/>
          </a:stretch>
        </p:blipFill>
        <p:spPr>
          <a:xfrm>
            <a:off x="3061225" y="2811800"/>
            <a:ext cx="2857500" cy="131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gec8433d129_0_4"/>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Inicializando FlutterFire</a:t>
            </a:r>
            <a:endParaRPr b="1">
              <a:solidFill>
                <a:srgbClr val="E83464"/>
              </a:solidFill>
            </a:endParaRPr>
          </a:p>
        </p:txBody>
      </p:sp>
      <p:sp>
        <p:nvSpPr>
          <p:cNvPr id="175" name="Google Shape;175;gec8433d129_0_4"/>
          <p:cNvSpPr txBox="1"/>
          <p:nvPr>
            <p:ph idx="4294967295" type="body"/>
          </p:nvPr>
        </p:nvSpPr>
        <p:spPr>
          <a:xfrm>
            <a:off x="870550" y="1724375"/>
            <a:ext cx="7092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Generando un archivo de configuración de proyecto de Firebase:</a:t>
            </a:r>
            <a:endParaRPr b="1">
              <a:solidFill>
                <a:srgbClr val="3C63AB"/>
              </a:solidFill>
            </a:endParaRPr>
          </a:p>
          <a:p>
            <a:pPr indent="0" lvl="0" marL="0" rtl="0" algn="just">
              <a:lnSpc>
                <a:spcPct val="90000"/>
              </a:lnSpc>
              <a:spcBef>
                <a:spcPts val="600"/>
              </a:spcBef>
              <a:spcAft>
                <a:spcPts val="0"/>
              </a:spcAft>
              <a:buNone/>
            </a:pPr>
            <a:r>
              <a:rPr lang="es">
                <a:solidFill>
                  <a:srgbClr val="3C63AB"/>
                </a:solidFill>
              </a:rPr>
              <a:t>Antes de que se pueda usar cualquiera de los servicios de Firebase, es necesario agregar </a:t>
            </a:r>
            <a:r>
              <a:rPr b="1" lang="es">
                <a:solidFill>
                  <a:srgbClr val="3C63AB"/>
                </a:solidFill>
              </a:rPr>
              <a:t>FlutterFire</a:t>
            </a:r>
            <a:r>
              <a:rPr lang="es">
                <a:solidFill>
                  <a:srgbClr val="3C63AB"/>
                </a:solidFill>
              </a:rPr>
              <a:t>. El paso de inicialización es asincrónico, lo que significa que deberá evitar cualquier uso relacionado con FlutterFire hasta que se complete la inicialización.</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Antes de usar </a:t>
            </a:r>
            <a:r>
              <a:rPr b="1" lang="es">
                <a:solidFill>
                  <a:srgbClr val="3C63AB"/>
                </a:solidFill>
              </a:rPr>
              <a:t>FlutterFire </a:t>
            </a:r>
            <a:r>
              <a:rPr lang="es">
                <a:solidFill>
                  <a:srgbClr val="3C63AB"/>
                </a:solidFill>
              </a:rPr>
              <a:t>debes cumplir con unos requisitos como agregar </a:t>
            </a:r>
            <a:r>
              <a:rPr b="1" lang="es">
                <a:solidFill>
                  <a:srgbClr val="3C63AB"/>
                </a:solidFill>
              </a:rPr>
              <a:t>firebase_core</a:t>
            </a:r>
            <a:endParaRPr>
              <a:solidFill>
                <a:srgbClr val="3C63AB"/>
              </a:solidFill>
            </a:endParaRPr>
          </a:p>
          <a:p>
            <a:pPr indent="0" lvl="0" marL="0" rtl="0" algn="ctr">
              <a:lnSpc>
                <a:spcPct val="90000"/>
              </a:lnSpc>
              <a:spcBef>
                <a:spcPts val="600"/>
              </a:spcBef>
              <a:spcAft>
                <a:spcPts val="0"/>
              </a:spcAft>
              <a:buNone/>
            </a:pPr>
            <a:r>
              <a:rPr lang="es">
                <a:solidFill>
                  <a:srgbClr val="3C63AB"/>
                </a:solidFill>
                <a:latin typeface="Courier New"/>
                <a:ea typeface="Courier New"/>
                <a:cs typeface="Courier New"/>
                <a:sym typeface="Courier New"/>
              </a:rPr>
              <a:t>$ flutter pub add firebase_core</a:t>
            </a:r>
            <a:endParaRPr>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a:solidFill>
                  <a:srgbClr val="3C63AB"/>
                </a:solidFill>
              </a:rPr>
              <a:t>Verfica las dependencias:</a:t>
            </a:r>
            <a:endParaRPr>
              <a:solidFill>
                <a:srgbClr val="3C63AB"/>
              </a:solidFill>
            </a:endParaRPr>
          </a:p>
          <a:p>
            <a:pPr indent="0" lvl="0" marL="0" rtl="0" algn="ctr">
              <a:lnSpc>
                <a:spcPct val="90000"/>
              </a:lnSpc>
              <a:spcBef>
                <a:spcPts val="600"/>
              </a:spcBef>
              <a:spcAft>
                <a:spcPts val="0"/>
              </a:spcAft>
              <a:buNone/>
            </a:pPr>
            <a:r>
              <a:rPr lang="es">
                <a:solidFill>
                  <a:srgbClr val="3C63AB"/>
                </a:solidFill>
                <a:latin typeface="Courier New"/>
                <a:ea typeface="Courier New"/>
                <a:cs typeface="Courier New"/>
                <a:sym typeface="Courier New"/>
              </a:rPr>
              <a:t>dependencies:</a:t>
            </a:r>
            <a:endParaRPr>
              <a:solidFill>
                <a:srgbClr val="3C63AB"/>
              </a:solidFill>
              <a:latin typeface="Courier New"/>
              <a:ea typeface="Courier New"/>
              <a:cs typeface="Courier New"/>
              <a:sym typeface="Courier New"/>
            </a:endParaRPr>
          </a:p>
          <a:p>
            <a:pPr indent="0" lvl="0" marL="0" rtl="0" algn="ctr">
              <a:lnSpc>
                <a:spcPct val="90000"/>
              </a:lnSpc>
              <a:spcBef>
                <a:spcPts val="600"/>
              </a:spcBef>
              <a:spcAft>
                <a:spcPts val="0"/>
              </a:spcAft>
              <a:buNone/>
            </a:pPr>
            <a:r>
              <a:rPr lang="es">
                <a:solidFill>
                  <a:srgbClr val="3C63AB"/>
                </a:solidFill>
                <a:latin typeface="Courier New"/>
                <a:ea typeface="Courier New"/>
                <a:cs typeface="Courier New"/>
                <a:sym typeface="Courier New"/>
              </a:rPr>
              <a:t>  firebase_core: ^1.6.0</a:t>
            </a:r>
            <a:endParaRPr>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sz="11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gf4d8398f74_0_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Inicializacion Android</a:t>
            </a:r>
            <a:endParaRPr b="1">
              <a:solidFill>
                <a:srgbClr val="E83464"/>
              </a:solidFill>
            </a:endParaRPr>
          </a:p>
        </p:txBody>
      </p:sp>
      <p:sp>
        <p:nvSpPr>
          <p:cNvPr id="181" name="Google Shape;181;gf4d8398f74_0_8"/>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Generando un archivo de configuración de proyecto de Firebase:</a:t>
            </a:r>
            <a:endParaRPr>
              <a:solidFill>
                <a:srgbClr val="3C63AB"/>
              </a:solidFill>
            </a:endParaRPr>
          </a:p>
          <a:p>
            <a:pPr indent="0" lvl="0" marL="0" rtl="0" algn="l">
              <a:lnSpc>
                <a:spcPct val="90000"/>
              </a:lnSpc>
              <a:spcBef>
                <a:spcPts val="600"/>
              </a:spcBef>
              <a:spcAft>
                <a:spcPts val="0"/>
              </a:spcAft>
              <a:buNone/>
            </a:pPr>
            <a:r>
              <a:rPr lang="es">
                <a:solidFill>
                  <a:srgbClr val="3C63AB"/>
                </a:solidFill>
              </a:rPr>
              <a:t>En Firebase Console, agregue una nueva aplicación de Android o seleccione una aplicación de Android existente para su proyecto de Firebase.</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El "nombre del paquete de Android" debe coincidir con el nombre del paquete del proyecto local que se creó cuando inició el proyecto Flutter. El nombre del paquete actual se puede encontrar en el archivo Gradle de su módulo </a:t>
            </a:r>
            <a:r>
              <a:rPr i="1" lang="es">
                <a:solidFill>
                  <a:srgbClr val="3C63AB"/>
                </a:solidFill>
              </a:rPr>
              <a:t>(nivel de aplicación)</a:t>
            </a:r>
            <a:r>
              <a:rPr lang="es">
                <a:solidFill>
                  <a:srgbClr val="3C63AB"/>
                </a:solidFill>
              </a:rPr>
              <a:t>, generalmente android </a:t>
            </a:r>
            <a:r>
              <a:rPr b="1" lang="es">
                <a:solidFill>
                  <a:srgbClr val="3C63AB"/>
                </a:solidFill>
              </a:rPr>
              <a:t>/app/build.gradle</a:t>
            </a:r>
            <a:r>
              <a:rPr lang="es">
                <a:solidFill>
                  <a:srgbClr val="3C63AB"/>
                </a:solidFill>
              </a:rPr>
              <a:t>, sección </a:t>
            </a:r>
            <a:r>
              <a:rPr i="1" lang="es">
                <a:solidFill>
                  <a:srgbClr val="3C63AB"/>
                </a:solidFill>
              </a:rPr>
              <a:t>defaultConfig </a:t>
            </a:r>
            <a:r>
              <a:rPr lang="es">
                <a:solidFill>
                  <a:srgbClr val="3C63AB"/>
                </a:solidFill>
              </a:rPr>
              <a:t>(nombre de paquete de ejemplo: com.yourcompany.yourproject).</a:t>
            </a:r>
            <a:endParaRPr>
              <a:solidFill>
                <a:srgbClr val="3C63A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185" name="Shape 185"/>
        <p:cNvGrpSpPr/>
        <p:nvPr/>
      </p:nvGrpSpPr>
      <p:grpSpPr>
        <a:xfrm>
          <a:off x="0" y="0"/>
          <a:ext cx="0" cy="0"/>
          <a:chOff x="0" y="0"/>
          <a:chExt cx="0" cy="0"/>
        </a:xfrm>
      </p:grpSpPr>
      <p:sp>
        <p:nvSpPr>
          <p:cNvPr id="186" name="Google Shape;186;gf4d8398f74_0_1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Inicializacion Android</a:t>
            </a:r>
            <a:endParaRPr b="1">
              <a:solidFill>
                <a:srgbClr val="E83464"/>
              </a:solidFill>
            </a:endParaRPr>
          </a:p>
        </p:txBody>
      </p:sp>
      <p:sp>
        <p:nvSpPr>
          <p:cNvPr id="187" name="Google Shape;187;gf4d8398f74_0_18"/>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Generando un archivo de configuración de proyecto de Firebase:</a:t>
            </a:r>
            <a:endParaRPr>
              <a:solidFill>
                <a:srgbClr val="3C63AB"/>
              </a:solidFill>
            </a:endParaRPr>
          </a:p>
          <a:p>
            <a:pPr indent="0" lvl="0" marL="0" rtl="0" algn="l">
              <a:lnSpc>
                <a:spcPct val="90000"/>
              </a:lnSpc>
              <a:spcBef>
                <a:spcPts val="600"/>
              </a:spcBef>
              <a:spcAft>
                <a:spcPts val="0"/>
              </a:spcAft>
              <a:buNone/>
            </a:pPr>
            <a:r>
              <a:rPr lang="es">
                <a:solidFill>
                  <a:srgbClr val="3C63AB"/>
                </a:solidFill>
              </a:rPr>
              <a:t>Al crear una nueva aplicación de Android, el "certificado de firma de depuración SHA-1" es opcional; sin embargo, es necesario para </a:t>
            </a:r>
            <a:r>
              <a:rPr lang="es">
                <a:solidFill>
                  <a:srgbClr val="3C63AB"/>
                </a:solidFill>
              </a:rPr>
              <a:t>autenticación</a:t>
            </a:r>
            <a:r>
              <a:rPr lang="es">
                <a:solidFill>
                  <a:srgbClr val="3C63AB"/>
                </a:solidFill>
              </a:rPr>
              <a:t> con los servicios de Google. Para generar un certificado, ejecute </a:t>
            </a:r>
            <a:r>
              <a:rPr lang="es">
                <a:solidFill>
                  <a:srgbClr val="3C63AB"/>
                </a:solidFill>
                <a:latin typeface="Courier New"/>
                <a:ea typeface="Courier New"/>
                <a:cs typeface="Courier New"/>
                <a:sym typeface="Courier New"/>
                <a:extLst>
                  <a:ext uri="http://customooxmlschemas.google.com/">
                    <go:slidesCustomData xmlns:go="http://customooxmlschemas.google.com/" textRoundtripDataId="0"/>
                  </a:ext>
                </a:extLst>
              </a:rPr>
              <a:t>$ cd android &amp;&amp; ./gradlew signingReport</a:t>
            </a:r>
            <a:r>
              <a:rPr lang="es">
                <a:solidFill>
                  <a:srgbClr val="3C63AB"/>
                </a:solidFill>
              </a:rPr>
              <a:t> y copie el SHA1 de la clave de </a:t>
            </a:r>
            <a:r>
              <a:rPr b="1" lang="es">
                <a:solidFill>
                  <a:srgbClr val="3C63AB"/>
                </a:solidFill>
              </a:rPr>
              <a:t>debug</a:t>
            </a:r>
            <a:r>
              <a:rPr lang="es">
                <a:solidFill>
                  <a:srgbClr val="3C63AB"/>
                </a:solidFill>
              </a:rPr>
              <a:t>. Esto genera dos claves variantes. Puede copiar el 'SHA1' que pertenece a la opción de clave variante </a:t>
            </a:r>
            <a:r>
              <a:rPr b="1" lang="es">
                <a:solidFill>
                  <a:srgbClr val="3C63AB"/>
                </a:solidFill>
              </a:rPr>
              <a:t>debugAndroidTest</a:t>
            </a:r>
            <a:r>
              <a:rPr lang="es">
                <a:solidFill>
                  <a:srgbClr val="3C63AB"/>
                </a:solidFill>
              </a:rPr>
              <a:t>.</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rPr lang="es">
                <a:solidFill>
                  <a:srgbClr val="3C63AB"/>
                </a:solidFill>
              </a:rPr>
              <a:t>Una vez que se haya registrado su aplicación de Android, descargue el archivo de configuración de Firebase Console (el archivo se llama </a:t>
            </a:r>
            <a:r>
              <a:rPr b="1" lang="es">
                <a:solidFill>
                  <a:srgbClr val="3C63AB"/>
                </a:solidFill>
              </a:rPr>
              <a:t>google-services.json</a:t>
            </a:r>
            <a:r>
              <a:rPr lang="es">
                <a:solidFill>
                  <a:srgbClr val="3C63AB"/>
                </a:solidFill>
              </a:rPr>
              <a:t>). Agrega este archivo al directorio </a:t>
            </a:r>
            <a:r>
              <a:rPr i="1" lang="es">
                <a:solidFill>
                  <a:srgbClr val="3C63AB"/>
                </a:solidFill>
              </a:rPr>
              <a:t>android/app </a:t>
            </a:r>
            <a:r>
              <a:rPr lang="es">
                <a:solidFill>
                  <a:srgbClr val="3C63AB"/>
                </a:solidFill>
              </a:rPr>
              <a:t>dentro de tu proyecto Flutter.</a:t>
            </a:r>
            <a:endParaRPr>
              <a:solidFill>
                <a:srgbClr val="3C63A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gf4d8398f74_0_24"/>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Firebase: </a:t>
            </a:r>
            <a:r>
              <a:rPr b="1" lang="es">
                <a:solidFill>
                  <a:srgbClr val="E83464"/>
                </a:solidFill>
              </a:rPr>
              <a:t>Inicialización</a:t>
            </a:r>
            <a:r>
              <a:rPr b="1" lang="es">
                <a:solidFill>
                  <a:srgbClr val="E83464"/>
                </a:solidFill>
              </a:rPr>
              <a:t> Android</a:t>
            </a:r>
            <a:endParaRPr b="1">
              <a:solidFill>
                <a:srgbClr val="E83464"/>
              </a:solidFill>
            </a:endParaRPr>
          </a:p>
        </p:txBody>
      </p:sp>
      <p:sp>
        <p:nvSpPr>
          <p:cNvPr id="193" name="Google Shape;193;gf4d8398f74_0_24"/>
          <p:cNvSpPr txBox="1"/>
          <p:nvPr>
            <p:ph idx="4294967295" type="body"/>
          </p:nvPr>
        </p:nvSpPr>
        <p:spPr>
          <a:xfrm>
            <a:off x="724150" y="1724375"/>
            <a:ext cx="7385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a:solidFill>
                  <a:srgbClr val="3C63AB"/>
                </a:solidFill>
              </a:rPr>
              <a:t>Instalar su archivo de configuración de Firebase</a:t>
            </a:r>
            <a:r>
              <a:rPr b="1" lang="es">
                <a:solidFill>
                  <a:srgbClr val="3C63AB"/>
                </a:solidFill>
              </a:rPr>
              <a:t>:</a:t>
            </a:r>
            <a:endParaRPr>
              <a:solidFill>
                <a:srgbClr val="3C63AB"/>
              </a:solidFill>
            </a:endParaRPr>
          </a:p>
          <a:p>
            <a:pPr indent="0" lvl="0" marL="0" rtl="0" algn="l">
              <a:lnSpc>
                <a:spcPct val="90000"/>
              </a:lnSpc>
              <a:spcBef>
                <a:spcPts val="600"/>
              </a:spcBef>
              <a:spcAft>
                <a:spcPts val="0"/>
              </a:spcAft>
              <a:buNone/>
            </a:pPr>
            <a:r>
              <a:rPr lang="es">
                <a:solidFill>
                  <a:srgbClr val="3C63AB"/>
                </a:solidFill>
              </a:rPr>
              <a:t>Para permitir que Firebase use la configuración en Android, se debe aplicar el complemento </a:t>
            </a:r>
            <a:r>
              <a:rPr b="1" lang="es">
                <a:solidFill>
                  <a:srgbClr val="3C63AB"/>
                </a:solidFill>
              </a:rPr>
              <a:t>'google-services'</a:t>
            </a:r>
            <a:r>
              <a:rPr lang="es">
                <a:solidFill>
                  <a:srgbClr val="3C63AB"/>
                </a:solidFill>
              </a:rPr>
              <a:t> en el proyecto. Esto requiere la modificación de dos archivos en el directorio </a:t>
            </a:r>
            <a:r>
              <a:rPr b="1" lang="es">
                <a:solidFill>
                  <a:srgbClr val="3C63AB"/>
                </a:solidFill>
              </a:rPr>
              <a:t>android/</a:t>
            </a:r>
            <a:r>
              <a:rPr lang="es">
                <a:solidFill>
                  <a:srgbClr val="3C63AB"/>
                </a:solidFill>
              </a:rPr>
              <a:t>.</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Primero, agregue el complemento 'google-services' como una dependencia dentro del archivo </a:t>
            </a:r>
            <a:r>
              <a:rPr b="1" lang="es">
                <a:solidFill>
                  <a:srgbClr val="3C63AB"/>
                </a:solidFill>
              </a:rPr>
              <a:t>android/build.gradle</a:t>
            </a:r>
            <a:r>
              <a:rPr lang="es">
                <a:solidFill>
                  <a:srgbClr val="3C63AB"/>
                </a:solidFill>
              </a:rPr>
              <a:t>:</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pic>
        <p:nvPicPr>
          <p:cNvPr id="194" name="Google Shape;194;gf4d8398f74_0_24"/>
          <p:cNvPicPr preferRelativeResize="0"/>
          <p:nvPr/>
        </p:nvPicPr>
        <p:blipFill>
          <a:blip r:embed="rId4">
            <a:alphaModFix/>
          </a:blip>
          <a:stretch>
            <a:fillRect/>
          </a:stretch>
        </p:blipFill>
        <p:spPr>
          <a:xfrm>
            <a:off x="759247" y="3360500"/>
            <a:ext cx="6934826" cy="938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