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i3qAkHNmFXUxkCwssQrDTH1dbaw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Franklin Enmanuel Zabaleta Torr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9-29T19:48:31.755">
    <p:pos x="548" y="1086"/>
    <p:text>@camaranto@uninorte.edu.co Carbon
_Assigned to Carlos Andres Conrado Amaranto_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QgZ47Yk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9-29T19:39:00.535">
    <p:pos x="548" y="1345"/>
    <p:text>@camaranto@uninorte.edu.co
quitar los imports y poner:
// We get the Firestore instance
final _dbReference = FirebaseDatabase.instance.reference();
_dbReference.child....(lo que esta en la imagen)
_Assigned to Carlos Andres Conrado Amaranto_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QgZ47Y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246d3ed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f246d3ed4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a45bc9b6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ea45bc9b6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c8e3d99f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ec8e3d99fe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a45bc9b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ea45bc9b6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fe61a51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efe61a51f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a45bc9b6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ea45bc9b64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a45bc9b6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ea45bc9b6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 showMasterSp="0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4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0" name="Google Shape;110;p4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showMasterSp="0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6" name="Google Shape;116;p4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 showMasterSp="0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49"/>
          <p:cNvGrpSpPr/>
          <p:nvPr/>
        </p:nvGrpSpPr>
        <p:grpSpPr>
          <a:xfrm>
            <a:off x="5959221" y="4119576"/>
            <a:ext cx="2520950" cy="1024165"/>
            <a:chOff x="6917201" y="0"/>
            <a:chExt cx="2227777" cy="863400"/>
          </a:xfrm>
        </p:grpSpPr>
        <p:sp>
          <p:nvSpPr>
            <p:cNvPr id="120" name="Google Shape;120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49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124" name="Google Shape;124;p4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4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9" name="Google Shape;129;p4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showMasterSp="0">
  <p:cSld name="SECTION_HEADER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BJETO DE ESTUDIO DE LA LÓGICA" id="131" name="Google Shape;131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4493"/>
            <a:ext cx="9144000" cy="5143502"/>
          </a:xfrm>
          <a:prstGeom prst="rect">
            <a:avLst/>
          </a:prstGeom>
          <a:noFill/>
          <a:ln>
            <a:noFill/>
          </a:ln>
          <a:effectLst>
            <a:outerShdw blurRad="50800" rotWithShape="0" algn="ctr" dir="5400000" dist="50800">
              <a:srgbClr val="000000">
                <a:alpha val="0"/>
              </a:srgbClr>
            </a:outerShdw>
          </a:effectLst>
        </p:spPr>
      </p:pic>
      <p:sp>
        <p:nvSpPr>
          <p:cNvPr id="132" name="Google Shape;132;p5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0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0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1" type="body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6" name="Google Shape;136;p5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5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8" name="Google Shape;138;p50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39" name="Google Shape;139;p50"/>
          <p:cNvCxnSpPr/>
          <p:nvPr/>
        </p:nvCxnSpPr>
        <p:spPr>
          <a:xfrm>
            <a:off x="905744" y="3257550"/>
            <a:ext cx="74064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9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39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7" name="Google Shape;17;p39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9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9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39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21" name="Google Shape;21;p3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9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39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5" name="Google Shape;25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oogle Shape;28;p39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9" name="Google Shape;29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39"/>
          <p:cNvGrpSpPr/>
          <p:nvPr/>
        </p:nvGrpSpPr>
        <p:grpSpPr>
          <a:xfrm>
            <a:off x="199148" y="4055652"/>
            <a:ext cx="2795412" cy="1083308"/>
            <a:chOff x="6917201" y="0"/>
            <a:chExt cx="2227777" cy="863400"/>
          </a:xfrm>
        </p:grpSpPr>
        <p:sp>
          <p:nvSpPr>
            <p:cNvPr id="33" name="Google Shape;33;p3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3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7" name="Google Shape;37;p39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" type="body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41"/>
          <p:cNvSpPr txBox="1"/>
          <p:nvPr>
            <p:ph idx="12" type="sldNum"/>
          </p:nvPr>
        </p:nvSpPr>
        <p:spPr>
          <a:xfrm>
            <a:off x="7425343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 showMasterSp="0">
  <p:cSld name="MAIN_POI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2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42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55" name="Google Shape;55;p42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2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42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60" name="Google Shape;60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63;p42"/>
          <p:cNvGrpSpPr/>
          <p:nvPr/>
        </p:nvGrpSpPr>
        <p:grpSpPr>
          <a:xfrm>
            <a:off x="5886352" y="1243"/>
            <a:ext cx="3257447" cy="1261514"/>
            <a:chOff x="6917201" y="0"/>
            <a:chExt cx="2227777" cy="863400"/>
          </a:xfrm>
        </p:grpSpPr>
        <p:sp>
          <p:nvSpPr>
            <p:cNvPr id="64" name="Google Shape;64;p4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" name="Google Shape;71;p43"/>
          <p:cNvGrpSpPr/>
          <p:nvPr/>
        </p:nvGrpSpPr>
        <p:grpSpPr>
          <a:xfrm>
            <a:off x="5594190" y="3961115"/>
            <a:ext cx="2910144" cy="1182340"/>
            <a:chOff x="6917201" y="0"/>
            <a:chExt cx="2227777" cy="863400"/>
          </a:xfrm>
        </p:grpSpPr>
        <p:sp>
          <p:nvSpPr>
            <p:cNvPr id="72" name="Google Shape;72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" name="Google Shape;75;p43"/>
          <p:cNvGrpSpPr/>
          <p:nvPr/>
        </p:nvGrpSpPr>
        <p:grpSpPr>
          <a:xfrm>
            <a:off x="199148" y="2"/>
            <a:ext cx="2795412" cy="1083308"/>
            <a:chOff x="6917201" y="0"/>
            <a:chExt cx="2227777" cy="863400"/>
          </a:xfrm>
        </p:grpSpPr>
        <p:sp>
          <p:nvSpPr>
            <p:cNvPr id="76" name="Google Shape;76;p4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4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showMasterSp="0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7" name="Google Shape;87;p4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showMasterSp="0" type="twoColTx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3" name="Google Shape;93;p4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 showMasterSp="0">
  <p:cSld name="ONE_COLUM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6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46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4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2.xml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hyperlink" Target="https://github.com/FirebaseExtended/flutterfire/blob/master/packages/firebase_database/firebase_database/example/lib/main.d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idx="4294967295" type="ctrTitle"/>
          </p:nvPr>
        </p:nvSpPr>
        <p:spPr>
          <a:xfrm>
            <a:off x="3818307" y="883350"/>
            <a:ext cx="37932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</a:pPr>
            <a: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  <a:t>CICLO IV B:</a:t>
            </a:r>
            <a:br>
              <a:rPr b="1" i="0" lang="es" sz="3200" u="none" cap="none" strike="noStrike">
                <a:solidFill>
                  <a:srgbClr val="E8346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" sz="2400" u="none" cap="none" strike="noStrike">
                <a:solidFill>
                  <a:srgbClr val="3D63AB"/>
                </a:solidFill>
                <a:latin typeface="Arial"/>
                <a:ea typeface="Arial"/>
                <a:cs typeface="Arial"/>
                <a:sym typeface="Arial"/>
              </a:rPr>
              <a:t>Desarrollo de aplicaciones móviles</a:t>
            </a:r>
            <a:endParaRPr b="1" i="0" sz="24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246d3ed4e_0_0"/>
          <p:cNvSpPr txBox="1"/>
          <p:nvPr/>
        </p:nvSpPr>
        <p:spPr>
          <a:xfrm>
            <a:off x="755123" y="1387206"/>
            <a:ext cx="76575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i="0" lang="es" sz="3000" u="none" cap="none" strike="noStrike">
                <a:solidFill>
                  <a:srgbClr val="375FA9"/>
                </a:solidFill>
                <a:latin typeface="Arial"/>
                <a:ea typeface="Arial"/>
                <a:cs typeface="Arial"/>
                <a:sym typeface="Arial"/>
              </a:rPr>
              <a:t>Ejercicios</a:t>
            </a:r>
            <a:r>
              <a:rPr b="0" i="0" lang="e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" sz="3000" u="none" cap="none" strike="noStrike">
                <a:solidFill>
                  <a:srgbClr val="E63464"/>
                </a:solidFill>
                <a:latin typeface="Arial"/>
                <a:ea typeface="Arial"/>
                <a:cs typeface="Arial"/>
                <a:sym typeface="Arial"/>
              </a:rPr>
              <a:t>para practicar </a:t>
            </a:r>
            <a:endParaRPr b="0" i="0" sz="1800" u="none" cap="none" strike="noStrike">
              <a:solidFill>
                <a:srgbClr val="E6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" y="0"/>
            <a:ext cx="9139049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Sesión </a:t>
            </a:r>
            <a:r>
              <a:rPr b="1" lang="es" sz="3300">
                <a:solidFill>
                  <a:srgbClr val="3C63AB"/>
                </a:solidFill>
              </a:rPr>
              <a:t>11</a:t>
            </a:r>
            <a:r>
              <a:rPr b="1" lang="es" sz="33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3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700">
                <a:solidFill>
                  <a:srgbClr val="E83464"/>
                </a:solidFill>
              </a:rPr>
              <a:t>Firebase</a:t>
            </a:r>
            <a:endParaRPr b="1" sz="30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Objetivos de la sesión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56" name="Google Shape;156;p3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  <a:latin typeface="Arial"/>
                <a:ea typeface="Arial"/>
                <a:cs typeface="Arial"/>
                <a:sym typeface="Arial"/>
              </a:rPr>
              <a:t>  Al finalizar esta sesión estarás en capacidad de:</a:t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Entender los conceptos de las bases de datos en tiempo real basada en Firebase</a:t>
            </a:r>
            <a:endParaRPr>
              <a:solidFill>
                <a:srgbClr val="3D63AB"/>
              </a:solidFill>
            </a:endParaRPr>
          </a:p>
          <a:p>
            <a:pPr indent="-393700" lvl="0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D63AB"/>
              </a:buClr>
              <a:buSzPts val="1360"/>
              <a:buAutoNum type="arabicPeriod"/>
            </a:pPr>
            <a:r>
              <a:rPr lang="es">
                <a:solidFill>
                  <a:srgbClr val="3D63AB"/>
                </a:solidFill>
              </a:rPr>
              <a:t>Desarrollar una aplicación basada en la base de datos en tiempo real de Firebase</a:t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a45bc9b64_0_2"/>
          <p:cNvSpPr txBox="1"/>
          <p:nvPr>
            <p:ph type="ctrTitle"/>
          </p:nvPr>
        </p:nvSpPr>
        <p:spPr>
          <a:xfrm>
            <a:off x="1281950" y="1089153"/>
            <a:ext cx="6622500" cy="27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500">
                <a:solidFill>
                  <a:srgbClr val="E83464"/>
                </a:solidFill>
              </a:rPr>
              <a:t>Base de datos en tiempo real</a:t>
            </a:r>
            <a:endParaRPr b="1" sz="2800">
              <a:solidFill>
                <a:srgbClr val="E834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ea45bc9b64_0_2"/>
          <p:cNvSpPr txBox="1"/>
          <p:nvPr/>
        </p:nvSpPr>
        <p:spPr>
          <a:xfrm>
            <a:off x="2238750" y="3982075"/>
            <a:ext cx="46665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c8e3d99fe_0_2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¿Qué hace?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68" name="Google Shape;168;gec8e3d99fe_0_2"/>
          <p:cNvSpPr txBox="1"/>
          <p:nvPr>
            <p:ph idx="4294967295" type="body"/>
          </p:nvPr>
        </p:nvSpPr>
        <p:spPr>
          <a:xfrm>
            <a:off x="870550" y="1724375"/>
            <a:ext cx="72258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Firebase Realtime Database es una base de datos alojada en la nube.</a:t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Los datos se almacenan como JSON y se sincronizan en tiempo real con cada cliente conectado. </a:t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lang="es" sz="1400">
                <a:solidFill>
                  <a:srgbClr val="3C63AB"/>
                </a:solidFill>
              </a:rPr>
              <a:t>Cuando crea aplicaciones multiplataforma Flutter &amp; Firebase, todos sus clientes pueden compartir una instancia de Realtime Database y recibir actualizaciones automáticamente con los datos más recientes.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a45bc9b64_0_9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Instalación</a:t>
            </a:r>
            <a:r>
              <a:rPr b="1" lang="es">
                <a:solidFill>
                  <a:srgbClr val="E83464"/>
                </a:solidFill>
              </a:rPr>
              <a:t> 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74" name="Google Shape;174;gea45bc9b64_0_9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AutoNum type="arabicPeriod"/>
            </a:pPr>
            <a:r>
              <a:rPr lang="es" sz="1400">
                <a:solidFill>
                  <a:srgbClr val="3C63AB"/>
                </a:solidFill>
              </a:rPr>
              <a:t>Agregar la dependencia de RealTime Database con el siguiente comando 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$ flutter pub add firebase_database</a:t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AutoNum type="arabicPeriod"/>
            </a:pPr>
            <a:r>
              <a:rPr lang="es" sz="1400">
                <a:solidFill>
                  <a:srgbClr val="3C63AB"/>
                </a:solidFill>
              </a:rPr>
              <a:t>Verifica que la </a:t>
            </a:r>
            <a:r>
              <a:rPr lang="es" sz="1400">
                <a:solidFill>
                  <a:srgbClr val="3C63AB"/>
                </a:solidFill>
              </a:rPr>
              <a:t>dependencia</a:t>
            </a:r>
            <a:r>
              <a:rPr lang="es" sz="1400">
                <a:solidFill>
                  <a:srgbClr val="3C63AB"/>
                </a:solidFill>
              </a:rPr>
              <a:t> se haya agregado a pubspec.yaml:</a:t>
            </a:r>
            <a:endParaRPr sz="1400">
              <a:solidFill>
                <a:srgbClr val="3C63AB"/>
              </a:solidFill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dependencies:</a:t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</a:rPr>
              <a:t>  firebase_database: ^8.0.0</a:t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fe61a51f9_0_5"/>
          <p:cNvSpPr txBox="1"/>
          <p:nvPr>
            <p:ph type="title"/>
          </p:nvPr>
        </p:nvSpPr>
        <p:spPr>
          <a:xfrm>
            <a:off x="889600" y="1006650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Operaciones CRUD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0" name="Google Shape;180;gefe61a51f9_0_5"/>
          <p:cNvSpPr txBox="1"/>
          <p:nvPr>
            <p:ph idx="4294967295" type="body"/>
          </p:nvPr>
        </p:nvSpPr>
        <p:spPr>
          <a:xfrm>
            <a:off x="870550" y="1724375"/>
            <a:ext cx="7974600" cy="348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C63AB"/>
                </a:solidFill>
              </a:rPr>
              <a:t>Con </a:t>
            </a:r>
            <a:r>
              <a:rPr i="1" lang="es" sz="1400">
                <a:solidFill>
                  <a:srgbClr val="3C63AB"/>
                </a:solidFill>
              </a:rPr>
              <a:t>RealTime Database</a:t>
            </a:r>
            <a:r>
              <a:rPr lang="es" sz="1400">
                <a:solidFill>
                  <a:srgbClr val="3C63AB"/>
                </a:solidFill>
              </a:rPr>
              <a:t> podemos realizar las siguientes operaciones: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Crear:</a:t>
            </a:r>
            <a:r>
              <a:rPr lang="es" sz="1400">
                <a:solidFill>
                  <a:srgbClr val="3C63AB"/>
                </a:solidFill>
              </a:rPr>
              <a:t> Para crear (añadir) datos a la base de datos contamos con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set()</a:t>
            </a:r>
            <a:r>
              <a:rPr lang="es" sz="1400">
                <a:solidFill>
                  <a:srgbClr val="3C63AB"/>
                </a:solidFill>
              </a:rPr>
              <a:t> el cual establece los datos en una referencia </a:t>
            </a:r>
            <a:r>
              <a:rPr lang="es" sz="1400">
                <a:solidFill>
                  <a:srgbClr val="3C63AB"/>
                </a:solidFill>
              </a:rPr>
              <a:t>específica</a:t>
            </a:r>
            <a:r>
              <a:rPr lang="es" sz="1400">
                <a:solidFill>
                  <a:srgbClr val="3C63AB"/>
                </a:solidFill>
              </a:rPr>
              <a:t>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Leer: </a:t>
            </a:r>
            <a:r>
              <a:rPr lang="es" sz="1400">
                <a:solidFill>
                  <a:srgbClr val="3C63AB"/>
                </a:solidFill>
              </a:rPr>
              <a:t>Para leer datos de una referencia podemos usar </a:t>
            </a:r>
            <a:r>
              <a:rPr i="1" lang="es" sz="1400">
                <a:solidFill>
                  <a:srgbClr val="3C63AB"/>
                </a:solidFill>
              </a:rPr>
              <a:t>once()</a:t>
            </a:r>
            <a:r>
              <a:rPr lang="es" sz="1400">
                <a:solidFill>
                  <a:srgbClr val="3C63AB"/>
                </a:solidFill>
              </a:rPr>
              <a:t> el cual nos permite obtener los datos una sola vez por llamada, o </a:t>
            </a:r>
            <a:r>
              <a:rPr i="1" lang="es" sz="1400">
                <a:solidFill>
                  <a:srgbClr val="3C63AB"/>
                </a:solidFill>
              </a:rPr>
              <a:t>onValue</a:t>
            </a:r>
            <a:r>
              <a:rPr lang="es" sz="1400">
                <a:solidFill>
                  <a:srgbClr val="3C63AB"/>
                </a:solidFill>
              </a:rPr>
              <a:t> el cual es un </a:t>
            </a:r>
            <a:r>
              <a:rPr b="1" i="1" lang="es" sz="1400">
                <a:solidFill>
                  <a:srgbClr val="3C63AB"/>
                </a:solidFill>
              </a:rPr>
              <a:t>Stream</a:t>
            </a:r>
            <a:r>
              <a:rPr lang="es" sz="1400">
                <a:solidFill>
                  <a:srgbClr val="3C63AB"/>
                </a:solidFill>
              </a:rPr>
              <a:t> el cual nos </a:t>
            </a:r>
            <a:r>
              <a:rPr lang="es" sz="1400">
                <a:solidFill>
                  <a:srgbClr val="3C63AB"/>
                </a:solidFill>
              </a:rPr>
              <a:t>permitirá</a:t>
            </a:r>
            <a:r>
              <a:rPr lang="es" sz="1400">
                <a:solidFill>
                  <a:srgbClr val="3C63AB"/>
                </a:solidFill>
              </a:rPr>
              <a:t> escuchar cambios en los datos en tiempo real.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Actualizar:</a:t>
            </a:r>
            <a:r>
              <a:rPr lang="es" sz="1400">
                <a:solidFill>
                  <a:srgbClr val="3C63AB"/>
                </a:solidFill>
              </a:rPr>
              <a:t> Para actualizar una referencia usamos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put()</a:t>
            </a:r>
            <a:r>
              <a:rPr lang="es" sz="1400">
                <a:solidFill>
                  <a:srgbClr val="3C63AB"/>
                </a:solidFill>
              </a:rPr>
              <a:t>, el cual permite actualizar atributos </a:t>
            </a:r>
            <a:r>
              <a:rPr lang="es" sz="1400">
                <a:solidFill>
                  <a:srgbClr val="3C63AB"/>
                </a:solidFill>
              </a:rPr>
              <a:t>específicos</a:t>
            </a:r>
            <a:r>
              <a:rPr lang="es" sz="1400">
                <a:solidFill>
                  <a:srgbClr val="3C63AB"/>
                </a:solidFill>
              </a:rPr>
              <a:t> sin </a:t>
            </a:r>
            <a:r>
              <a:rPr lang="es" sz="1400">
                <a:solidFill>
                  <a:srgbClr val="3C63AB"/>
                </a:solidFill>
              </a:rPr>
              <a:t>necesidad</a:t>
            </a:r>
            <a:r>
              <a:rPr lang="es" sz="1400">
                <a:solidFill>
                  <a:srgbClr val="3C63AB"/>
                </a:solidFill>
              </a:rPr>
              <a:t> de enviar la </a:t>
            </a:r>
            <a:r>
              <a:rPr lang="es" sz="1400">
                <a:solidFill>
                  <a:srgbClr val="3C63AB"/>
                </a:solidFill>
              </a:rPr>
              <a:t>información</a:t>
            </a:r>
            <a:r>
              <a:rPr lang="es" sz="1400">
                <a:solidFill>
                  <a:srgbClr val="3C63AB"/>
                </a:solidFill>
              </a:rPr>
              <a:t> que no </a:t>
            </a:r>
            <a:r>
              <a:rPr lang="es" sz="1400">
                <a:solidFill>
                  <a:srgbClr val="3C63AB"/>
                </a:solidFill>
              </a:rPr>
              <a:t>cambiará</a:t>
            </a:r>
            <a:r>
              <a:rPr lang="es" sz="1400">
                <a:solidFill>
                  <a:srgbClr val="3C63AB"/>
                </a:solidFill>
              </a:rPr>
              <a:t>.</a:t>
            </a:r>
            <a:endParaRPr sz="1400">
              <a:solidFill>
                <a:srgbClr val="3C63AB"/>
              </a:solidFill>
            </a:endParaRPr>
          </a:p>
          <a:p>
            <a:pPr indent="-3175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C63AB"/>
              </a:buClr>
              <a:buSzPts val="1400"/>
              <a:buChar char="●"/>
            </a:pPr>
            <a:r>
              <a:rPr b="1" lang="es" sz="1400">
                <a:solidFill>
                  <a:srgbClr val="3C63AB"/>
                </a:solidFill>
              </a:rPr>
              <a:t>Eliminar:</a:t>
            </a:r>
            <a:r>
              <a:rPr lang="es" sz="1400">
                <a:solidFill>
                  <a:srgbClr val="3C63AB"/>
                </a:solidFill>
              </a:rPr>
              <a:t> Para eliminar una datos usamos el </a:t>
            </a:r>
            <a:r>
              <a:rPr lang="es" sz="1400">
                <a:solidFill>
                  <a:srgbClr val="3C63AB"/>
                </a:solidFill>
              </a:rPr>
              <a:t>método</a:t>
            </a:r>
            <a:r>
              <a:rPr lang="es" sz="1400">
                <a:solidFill>
                  <a:srgbClr val="3C63AB"/>
                </a:solidFill>
              </a:rPr>
              <a:t> </a:t>
            </a:r>
            <a:r>
              <a:rPr i="1" lang="es" sz="1400">
                <a:solidFill>
                  <a:srgbClr val="3C63AB"/>
                </a:solidFill>
              </a:rPr>
              <a:t>remove()</a:t>
            </a:r>
            <a:r>
              <a:rPr lang="es" sz="1400">
                <a:solidFill>
                  <a:srgbClr val="3C63AB"/>
                </a:solidFill>
              </a:rPr>
              <a:t> en una referencia de la base de datos.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3C63AB"/>
                </a:solidFill>
              </a:rPr>
              <a:t>Nota: </a:t>
            </a:r>
            <a:r>
              <a:rPr lang="es" sz="1400">
                <a:solidFill>
                  <a:srgbClr val="3C63AB"/>
                </a:solidFill>
              </a:rPr>
              <a:t>Una referencia es la </a:t>
            </a:r>
            <a:r>
              <a:rPr lang="es" sz="1400">
                <a:solidFill>
                  <a:srgbClr val="3C63AB"/>
                </a:solidFill>
              </a:rPr>
              <a:t>dirección</a:t>
            </a:r>
            <a:r>
              <a:rPr lang="es" sz="1400">
                <a:solidFill>
                  <a:srgbClr val="3C63AB"/>
                </a:solidFill>
              </a:rPr>
              <a:t> de los datos dentro de la base de datos:</a:t>
            </a:r>
            <a:endParaRPr sz="1400">
              <a:solidFill>
                <a:srgbClr val="3C63AB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 sz="1400">
                <a:solidFill>
                  <a:srgbClr val="3C63AB"/>
                </a:solidFill>
                <a:latin typeface="Courier New"/>
                <a:ea typeface="Courier New"/>
                <a:cs typeface="Courier New"/>
                <a:sym typeface="Courier New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_dbReference.child(documentPath)</a:t>
            </a:r>
            <a:endParaRPr sz="1400">
              <a:solidFill>
                <a:srgbClr val="3C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a45bc9b64_0_26"/>
          <p:cNvSpPr txBox="1"/>
          <p:nvPr>
            <p:ph type="title"/>
          </p:nvPr>
        </p:nvSpPr>
        <p:spPr>
          <a:xfrm>
            <a:off x="870550" y="1002775"/>
            <a:ext cx="75057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Ejemplo de conexión a la base de datos predeterminada: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86" name="Google Shape;186;gea45bc9b64_0_26"/>
          <p:cNvSpPr txBox="1"/>
          <p:nvPr>
            <p:ph idx="4294967295" type="body"/>
          </p:nvPr>
        </p:nvSpPr>
        <p:spPr>
          <a:xfrm>
            <a:off x="870550" y="1924075"/>
            <a:ext cx="7974600" cy="328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ea45bc9b64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0550" y="2135425"/>
            <a:ext cx="7093025" cy="14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a45bc9b64_0_33"/>
          <p:cNvSpPr txBox="1"/>
          <p:nvPr>
            <p:ph type="title"/>
          </p:nvPr>
        </p:nvSpPr>
        <p:spPr>
          <a:xfrm>
            <a:off x="870550" y="1106375"/>
            <a:ext cx="75057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b="1" lang="es">
                <a:solidFill>
                  <a:srgbClr val="E83464"/>
                </a:solidFill>
              </a:rPr>
              <a:t>Ejemplo </a:t>
            </a:r>
            <a:r>
              <a:rPr b="1" lang="es">
                <a:solidFill>
                  <a:srgbClr val="E83464"/>
                </a:solidFill>
              </a:rPr>
              <a:t>de conexión a la base de datos</a:t>
            </a:r>
            <a:r>
              <a:rPr b="1" lang="es">
                <a:solidFill>
                  <a:srgbClr val="E83464"/>
                </a:solidFill>
              </a:rPr>
              <a:t>:</a:t>
            </a:r>
            <a:endParaRPr b="1">
              <a:solidFill>
                <a:srgbClr val="E83464"/>
              </a:solidFill>
            </a:endParaRPr>
          </a:p>
        </p:txBody>
      </p:sp>
      <p:sp>
        <p:nvSpPr>
          <p:cNvPr id="193" name="Google Shape;193;gea45bc9b64_0_33"/>
          <p:cNvSpPr txBox="1"/>
          <p:nvPr>
            <p:ph idx="4294967295" type="body"/>
          </p:nvPr>
        </p:nvSpPr>
        <p:spPr>
          <a:xfrm>
            <a:off x="1101350" y="1782000"/>
            <a:ext cx="6854400" cy="210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C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rPr lang="es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https://github.com/FirebaseExtended/flutterfire/blob/master/packages/firebase_database/firebase_database/example/lib/main.dart</a:t>
            </a:r>
            <a:endParaRPr>
              <a:solidFill>
                <a:srgbClr val="3D63A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3D63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