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hQWcSvsrz6Y9OdsHadgsDOgk+e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144763b2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f144763b2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a41b07375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ea41b07375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a41b07375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ea41b07375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a41b07375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ea41b07375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a41b07375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a41b07375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a41b07375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ea41b07375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a41b07375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ea41b07375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2404614a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gf2404614a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a41b07375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a41b07375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c8e3d99f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c8e3d99f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a41b0737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a41b07375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a41b07375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ea41b07375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a41b07375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ea41b07375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a41b07375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ea41b07375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7"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hyperlink" Target="https://cloud.google.com/firestore/docs/query-data/queries" TargetMode="External"/><Relationship Id="rId5" Type="http://schemas.openxmlformats.org/officeDocument/2006/relationships/hyperlink" Target="https://firebase.flutter.dev/docs/firestore/overvie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gf144763b2a_0_0"/>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Instalación </a:t>
            </a:r>
            <a:endParaRPr b="1">
              <a:solidFill>
                <a:srgbClr val="E83464"/>
              </a:solidFill>
            </a:endParaRPr>
          </a:p>
        </p:txBody>
      </p:sp>
      <p:sp>
        <p:nvSpPr>
          <p:cNvPr id="202" name="Google Shape;202;gf144763b2a_0_0"/>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317500" lvl="0" marL="457200" rtl="0" algn="just">
              <a:lnSpc>
                <a:spcPct val="90000"/>
              </a:lnSpc>
              <a:spcBef>
                <a:spcPts val="600"/>
              </a:spcBef>
              <a:spcAft>
                <a:spcPts val="0"/>
              </a:spcAft>
              <a:buClr>
                <a:srgbClr val="3C63AB"/>
              </a:buClr>
              <a:buSzPts val="1400"/>
              <a:buAutoNum type="arabicPeriod"/>
            </a:pPr>
            <a:r>
              <a:rPr lang="es" sz="1400">
                <a:solidFill>
                  <a:srgbClr val="3C63AB"/>
                </a:solidFill>
              </a:rPr>
              <a:t>Agregar la dependencia de RealTime Database con el siguiente comando </a:t>
            </a:r>
            <a:endParaRPr sz="1400">
              <a:solidFill>
                <a:srgbClr val="3C63AB"/>
              </a:solidFill>
            </a:endParaRPr>
          </a:p>
          <a:p>
            <a:pPr indent="0" lvl="0" marL="0" rtl="0" algn="ctr">
              <a:lnSpc>
                <a:spcPct val="90000"/>
              </a:lnSpc>
              <a:spcBef>
                <a:spcPts val="600"/>
              </a:spcBef>
              <a:spcAft>
                <a:spcPts val="0"/>
              </a:spcAft>
              <a:buNone/>
            </a:pPr>
            <a:r>
              <a:rPr lang="es" sz="1400">
                <a:solidFill>
                  <a:srgbClr val="3C63AB"/>
                </a:solidFill>
                <a:latin typeface="Courier New"/>
                <a:ea typeface="Courier New"/>
                <a:cs typeface="Courier New"/>
                <a:sym typeface="Courier New"/>
              </a:rPr>
              <a:t>$ </a:t>
            </a:r>
            <a:r>
              <a:rPr lang="es" sz="1400">
                <a:solidFill>
                  <a:srgbClr val="3C63AB"/>
                </a:solidFill>
                <a:latin typeface="Courier New"/>
                <a:ea typeface="Courier New"/>
                <a:cs typeface="Courier New"/>
                <a:sym typeface="Courier New"/>
              </a:rPr>
              <a:t>flutter pub add cloud_firestore</a:t>
            </a:r>
            <a:endParaRPr sz="1400">
              <a:solidFill>
                <a:srgbClr val="3C63AB"/>
              </a:solidFill>
              <a:latin typeface="Courier New"/>
              <a:ea typeface="Courier New"/>
              <a:cs typeface="Courier New"/>
              <a:sym typeface="Courier New"/>
            </a:endParaRPr>
          </a:p>
          <a:p>
            <a:pPr indent="-317500" lvl="0" marL="457200" rtl="0" algn="just">
              <a:lnSpc>
                <a:spcPct val="90000"/>
              </a:lnSpc>
              <a:spcBef>
                <a:spcPts val="600"/>
              </a:spcBef>
              <a:spcAft>
                <a:spcPts val="0"/>
              </a:spcAft>
              <a:buClr>
                <a:srgbClr val="3C63AB"/>
              </a:buClr>
              <a:buSzPts val="1400"/>
              <a:buAutoNum type="arabicPeriod"/>
            </a:pPr>
            <a:r>
              <a:rPr lang="es" sz="1400">
                <a:solidFill>
                  <a:srgbClr val="3C63AB"/>
                </a:solidFill>
              </a:rPr>
              <a:t>Verifica que la dependencia se haya agregado a pubspec.yaml:</a:t>
            </a:r>
            <a:endParaRPr sz="1400">
              <a:solidFill>
                <a:srgbClr val="3C63AB"/>
              </a:solidFill>
            </a:endParaRPr>
          </a:p>
          <a:p>
            <a:pPr indent="0" lvl="0" marL="914400" rtl="0" algn="just">
              <a:lnSpc>
                <a:spcPct val="90000"/>
              </a:lnSpc>
              <a:spcBef>
                <a:spcPts val="600"/>
              </a:spcBef>
              <a:spcAft>
                <a:spcPts val="0"/>
              </a:spcAft>
              <a:buNone/>
            </a:pPr>
            <a:r>
              <a:rPr lang="es" sz="1400">
                <a:solidFill>
                  <a:srgbClr val="3C63AB"/>
                </a:solidFill>
                <a:latin typeface="Courier New"/>
                <a:ea typeface="Courier New"/>
                <a:cs typeface="Courier New"/>
                <a:sym typeface="Courier New"/>
              </a:rPr>
              <a:t>dependencies:</a:t>
            </a:r>
            <a:endParaRPr sz="1400">
              <a:solidFill>
                <a:srgbClr val="3C63AB"/>
              </a:solidFill>
              <a:latin typeface="Courier New"/>
              <a:ea typeface="Courier New"/>
              <a:cs typeface="Courier New"/>
              <a:sym typeface="Courier New"/>
            </a:endParaRPr>
          </a:p>
          <a:p>
            <a:pPr indent="0" lvl="0" marL="914400" rtl="0" algn="just">
              <a:lnSpc>
                <a:spcPct val="90000"/>
              </a:lnSpc>
              <a:spcBef>
                <a:spcPts val="600"/>
              </a:spcBef>
              <a:spcAft>
                <a:spcPts val="0"/>
              </a:spcAft>
              <a:buNone/>
            </a:pPr>
            <a:r>
              <a:rPr lang="es" sz="1400">
                <a:solidFill>
                  <a:srgbClr val="3C63AB"/>
                </a:solidFill>
                <a:latin typeface="Courier New"/>
                <a:ea typeface="Courier New"/>
                <a:cs typeface="Courier New"/>
                <a:sym typeface="Courier New"/>
              </a:rPr>
              <a:t>  cloud_firestore: ^2.5.3</a:t>
            </a:r>
            <a:endParaRPr sz="1400">
              <a:solidFill>
                <a:srgbClr val="3C63AB"/>
              </a:solidFill>
              <a:latin typeface="Courier New"/>
              <a:ea typeface="Courier New"/>
              <a:cs typeface="Courier New"/>
              <a:sym typeface="Courier New"/>
            </a:endParaRPr>
          </a:p>
          <a:p>
            <a:pPr indent="0" lvl="0" marL="91440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SzPts val="1300"/>
              <a:buNone/>
            </a:pPr>
            <a:r>
              <a:t/>
            </a:r>
            <a:endParaRPr sz="1400">
              <a:solidFill>
                <a:srgbClr val="3C63AB"/>
              </a:solidFill>
              <a:latin typeface="Courier New"/>
              <a:ea typeface="Courier New"/>
              <a:cs typeface="Courier New"/>
              <a:sym typeface="Courier New"/>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gea41b07375_0_75"/>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Inicialización </a:t>
            </a:r>
            <a:endParaRPr b="1">
              <a:solidFill>
                <a:srgbClr val="E83464"/>
              </a:solidFill>
            </a:endParaRPr>
          </a:p>
        </p:txBody>
      </p:sp>
      <p:sp>
        <p:nvSpPr>
          <p:cNvPr id="208" name="Google Shape;208;gea41b07375_0_75"/>
          <p:cNvSpPr txBox="1"/>
          <p:nvPr>
            <p:ph idx="4294967295" type="body"/>
          </p:nvPr>
        </p:nvSpPr>
        <p:spPr>
          <a:xfrm>
            <a:off x="870550" y="1724375"/>
            <a:ext cx="68115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SzPts val="1300"/>
              <a:buNone/>
            </a:pPr>
            <a:r>
              <a:rPr lang="es" sz="1400">
                <a:solidFill>
                  <a:srgbClr val="3C63AB"/>
                </a:solidFill>
                <a:highlight>
                  <a:srgbClr val="FFFFFF"/>
                </a:highlight>
              </a:rPr>
              <a:t>Dentro de un FutureBuilder llame el </a:t>
            </a:r>
            <a:r>
              <a:rPr lang="es" sz="1400">
                <a:solidFill>
                  <a:srgbClr val="3C63AB"/>
                </a:solidFill>
                <a:highlight>
                  <a:schemeClr val="dk1"/>
                </a:highlight>
              </a:rPr>
              <a:t>método </a:t>
            </a:r>
            <a:r>
              <a:rPr lang="es" sz="1400">
                <a:solidFill>
                  <a:srgbClr val="3C63AB"/>
                </a:solidFill>
                <a:highlight>
                  <a:srgbClr val="FFFFFF"/>
                </a:highlight>
              </a:rPr>
              <a:t>_initializeFirebase() que mostrará el </a:t>
            </a:r>
            <a:r>
              <a:rPr lang="es" sz="1400">
                <a:solidFill>
                  <a:srgbClr val="3C63AB"/>
                </a:solidFill>
                <a:highlight>
                  <a:schemeClr val="dk1"/>
                </a:highlight>
              </a:rPr>
              <a:t>widget  </a:t>
            </a:r>
            <a:r>
              <a:rPr lang="es" sz="1400">
                <a:solidFill>
                  <a:srgbClr val="3C63AB"/>
                </a:solidFill>
                <a:highlight>
                  <a:srgbClr val="FFFFFF"/>
                </a:highlight>
              </a:rPr>
              <a:t> LoginForm cuando se complete la inicialización.</a:t>
            </a:r>
            <a:endParaRPr sz="1400">
              <a:solidFill>
                <a:srgbClr val="3C63AB"/>
              </a:solidFill>
              <a:highlight>
                <a:srgbClr val="FFFFFF"/>
              </a:highlight>
            </a:endParaRPr>
          </a:p>
          <a:p>
            <a:pPr indent="0" lvl="0" marL="0" rtl="0" algn="l">
              <a:lnSpc>
                <a:spcPct val="90000"/>
              </a:lnSpc>
              <a:spcBef>
                <a:spcPts val="600"/>
              </a:spcBef>
              <a:spcAft>
                <a:spcPts val="0"/>
              </a:spcAft>
              <a:buSzPts val="1300"/>
              <a:buNone/>
            </a:pPr>
            <a:r>
              <a:t/>
            </a:r>
            <a:endParaRPr sz="1400">
              <a:solidFill>
                <a:srgbClr val="3C63AB"/>
              </a:solidFill>
              <a:highlight>
                <a:srgbClr val="FFFFFF"/>
              </a:highlight>
            </a:endParaRPr>
          </a:p>
        </p:txBody>
      </p:sp>
      <p:pic>
        <p:nvPicPr>
          <p:cNvPr id="209" name="Google Shape;209;gea41b07375_0_75"/>
          <p:cNvPicPr preferRelativeResize="0"/>
          <p:nvPr/>
        </p:nvPicPr>
        <p:blipFill>
          <a:blip r:embed="rId4">
            <a:alphaModFix/>
          </a:blip>
          <a:stretch>
            <a:fillRect/>
          </a:stretch>
        </p:blipFill>
        <p:spPr>
          <a:xfrm>
            <a:off x="2947950" y="2245050"/>
            <a:ext cx="3124200" cy="2447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gea41b07375_0_82"/>
          <p:cNvSpPr txBox="1"/>
          <p:nvPr>
            <p:ph type="title"/>
          </p:nvPr>
        </p:nvSpPr>
        <p:spPr>
          <a:xfrm>
            <a:off x="870550" y="843825"/>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CRUD</a:t>
            </a:r>
            <a:endParaRPr b="1">
              <a:solidFill>
                <a:srgbClr val="E83464"/>
              </a:solidFill>
            </a:endParaRPr>
          </a:p>
        </p:txBody>
      </p:sp>
      <p:sp>
        <p:nvSpPr>
          <p:cNvPr id="215" name="Google Shape;215;gea41b07375_0_82"/>
          <p:cNvSpPr txBox="1"/>
          <p:nvPr>
            <p:ph idx="4294967295" type="body"/>
          </p:nvPr>
        </p:nvSpPr>
        <p:spPr>
          <a:xfrm>
            <a:off x="870550" y="1554150"/>
            <a:ext cx="7388700" cy="36594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SzPts val="1300"/>
              <a:buNone/>
            </a:pPr>
            <a:r>
              <a:rPr lang="es">
                <a:solidFill>
                  <a:srgbClr val="3C63AB"/>
                </a:solidFill>
                <a:highlight>
                  <a:srgbClr val="FFFFFF"/>
                </a:highlight>
              </a:rPr>
              <a:t>Comencemos a definir las operaciones CRUD dentro del código Dart de nuestra aplicación Flutter. </a:t>
            </a:r>
            <a:endParaRPr>
              <a:solidFill>
                <a:srgbClr val="3C63AB"/>
              </a:solidFill>
              <a:highlight>
                <a:srgbClr val="FFFFFF"/>
              </a:highlight>
            </a:endParaRPr>
          </a:p>
          <a:p>
            <a:pPr indent="-311150" lvl="0" marL="457200" rtl="0" algn="l">
              <a:lnSpc>
                <a:spcPct val="90000"/>
              </a:lnSpc>
              <a:spcBef>
                <a:spcPts val="600"/>
              </a:spcBef>
              <a:spcAft>
                <a:spcPts val="0"/>
              </a:spcAft>
              <a:buClr>
                <a:srgbClr val="3C63AB"/>
              </a:buClr>
              <a:buSzPts val="1300"/>
              <a:buAutoNum type="arabicPeriod"/>
            </a:pPr>
            <a:r>
              <a:rPr lang="es">
                <a:solidFill>
                  <a:srgbClr val="3C63AB"/>
                </a:solidFill>
                <a:highlight>
                  <a:srgbClr val="FFFFFF"/>
                </a:highlight>
              </a:rPr>
              <a:t>Cree una nueva clase Database dentro de un archivo llamado database.dart </a:t>
            </a:r>
            <a:endParaRPr>
              <a:solidFill>
                <a:srgbClr val="3C63AB"/>
              </a:solidFill>
              <a:highlight>
                <a:srgbClr val="FFFFFF"/>
              </a:highlight>
            </a:endParaRPr>
          </a:p>
          <a:p>
            <a:pPr indent="0" lvl="0" marL="457200" rtl="0" algn="l">
              <a:lnSpc>
                <a:spcPct val="90000"/>
              </a:lnSpc>
              <a:spcBef>
                <a:spcPts val="600"/>
              </a:spcBef>
              <a:spcAft>
                <a:spcPts val="0"/>
              </a:spcAft>
              <a:buSzPts val="1300"/>
              <a:buNone/>
            </a:pPr>
            <a:r>
              <a:rPr lang="es">
                <a:solidFill>
                  <a:srgbClr val="3C63AB"/>
                </a:solidFill>
                <a:highlight>
                  <a:srgbClr val="FFFFFF"/>
                </a:highlight>
              </a:rPr>
              <a:t>Aquí, primero deberá inicializar FirebaseFirestorey definir la colección principal donde se almacenará toda la información de la base de datos.</a:t>
            </a:r>
            <a:endParaRPr>
              <a:solidFill>
                <a:srgbClr val="3C63AB"/>
              </a:solidFill>
              <a:highlight>
                <a:srgbClr val="FFFFFF"/>
              </a:highlight>
            </a:endParaRPr>
          </a:p>
          <a:p>
            <a:pPr indent="0" lvl="0" marL="0" rtl="0" algn="l">
              <a:lnSpc>
                <a:spcPct val="90000"/>
              </a:lnSpc>
              <a:spcBef>
                <a:spcPts val="600"/>
              </a:spcBef>
              <a:spcAft>
                <a:spcPts val="0"/>
              </a:spcAft>
              <a:buSzPts val="1300"/>
              <a:buNone/>
            </a:pPr>
            <a:r>
              <a:t/>
            </a:r>
            <a:endParaRPr>
              <a:solidFill>
                <a:srgbClr val="3C63AB"/>
              </a:solidFill>
              <a:highlight>
                <a:srgbClr val="FFFFFF"/>
              </a:highlight>
            </a:endParaRPr>
          </a:p>
          <a:p>
            <a:pPr indent="0" lvl="0" marL="0" rtl="0" algn="l">
              <a:lnSpc>
                <a:spcPct val="90000"/>
              </a:lnSpc>
              <a:spcBef>
                <a:spcPts val="600"/>
              </a:spcBef>
              <a:spcAft>
                <a:spcPts val="0"/>
              </a:spcAft>
              <a:buSzPts val="1300"/>
              <a:buNone/>
            </a:pPr>
            <a:r>
              <a:t/>
            </a:r>
            <a:endParaRPr>
              <a:solidFill>
                <a:srgbClr val="3C63AB"/>
              </a:solidFill>
              <a:highlight>
                <a:srgbClr val="FFFFFF"/>
              </a:highlight>
            </a:endParaRPr>
          </a:p>
          <a:p>
            <a:pPr indent="0" lvl="0" marL="0" rtl="0" algn="l">
              <a:lnSpc>
                <a:spcPct val="90000"/>
              </a:lnSpc>
              <a:spcBef>
                <a:spcPts val="600"/>
              </a:spcBef>
              <a:spcAft>
                <a:spcPts val="0"/>
              </a:spcAft>
              <a:buSzPts val="1300"/>
              <a:buNone/>
            </a:pPr>
            <a:r>
              <a:t/>
            </a:r>
            <a:endParaRPr>
              <a:solidFill>
                <a:srgbClr val="3C63AB"/>
              </a:solidFill>
              <a:highlight>
                <a:srgbClr val="FFFFFF"/>
              </a:highlight>
            </a:endParaRPr>
          </a:p>
          <a:p>
            <a:pPr indent="0" lvl="0" marL="0" rtl="0" algn="l">
              <a:lnSpc>
                <a:spcPct val="90000"/>
              </a:lnSpc>
              <a:spcBef>
                <a:spcPts val="600"/>
              </a:spcBef>
              <a:spcAft>
                <a:spcPts val="0"/>
              </a:spcAft>
              <a:buSzPts val="1300"/>
              <a:buNone/>
            </a:pPr>
            <a:r>
              <a:t/>
            </a:r>
            <a:endParaRPr>
              <a:solidFill>
                <a:srgbClr val="3C63AB"/>
              </a:solidFill>
              <a:highlight>
                <a:srgbClr val="FFFFFF"/>
              </a:highlight>
            </a:endParaRPr>
          </a:p>
          <a:p>
            <a:pPr indent="0" lvl="0" marL="0" rtl="0" algn="l">
              <a:lnSpc>
                <a:spcPct val="90000"/>
              </a:lnSpc>
              <a:spcBef>
                <a:spcPts val="600"/>
              </a:spcBef>
              <a:spcAft>
                <a:spcPts val="0"/>
              </a:spcAft>
              <a:buSzPts val="1300"/>
              <a:buNone/>
            </a:pPr>
            <a:r>
              <a:t/>
            </a:r>
            <a:endParaRPr>
              <a:solidFill>
                <a:srgbClr val="3C63AB"/>
              </a:solidFill>
              <a:highlight>
                <a:srgbClr val="FFFFFF"/>
              </a:highlight>
            </a:endParaRPr>
          </a:p>
          <a:p>
            <a:pPr indent="0" lvl="0" marL="0" rtl="0" algn="l">
              <a:lnSpc>
                <a:spcPct val="90000"/>
              </a:lnSpc>
              <a:spcBef>
                <a:spcPts val="600"/>
              </a:spcBef>
              <a:spcAft>
                <a:spcPts val="0"/>
              </a:spcAft>
              <a:buSzPts val="1300"/>
              <a:buNone/>
            </a:pPr>
            <a:r>
              <a:t/>
            </a:r>
            <a:endParaRPr>
              <a:solidFill>
                <a:srgbClr val="3C63AB"/>
              </a:solidFill>
              <a:highlight>
                <a:srgbClr val="FFFFFF"/>
              </a:highlight>
            </a:endParaRPr>
          </a:p>
          <a:p>
            <a:pPr indent="0" lvl="0" marL="0" rtl="0" algn="l">
              <a:lnSpc>
                <a:spcPct val="90000"/>
              </a:lnSpc>
              <a:spcBef>
                <a:spcPts val="600"/>
              </a:spcBef>
              <a:spcAft>
                <a:spcPts val="0"/>
              </a:spcAft>
              <a:buSzPts val="1300"/>
              <a:buNone/>
            </a:pPr>
            <a:r>
              <a:t/>
            </a:r>
            <a:endParaRPr>
              <a:solidFill>
                <a:srgbClr val="3C63AB"/>
              </a:solidFill>
              <a:highlight>
                <a:srgbClr val="FFFFFF"/>
              </a:highlight>
            </a:endParaRPr>
          </a:p>
          <a:p>
            <a:pPr indent="0" lvl="0" marL="457200" rtl="0" algn="l">
              <a:lnSpc>
                <a:spcPct val="90000"/>
              </a:lnSpc>
              <a:spcBef>
                <a:spcPts val="600"/>
              </a:spcBef>
              <a:spcAft>
                <a:spcPts val="0"/>
              </a:spcAft>
              <a:buNone/>
            </a:pPr>
            <a:r>
              <a:t/>
            </a:r>
            <a:endParaRPr>
              <a:solidFill>
                <a:srgbClr val="3C63AB"/>
              </a:solidFill>
              <a:highlight>
                <a:srgbClr val="FFFFFF"/>
              </a:highlight>
            </a:endParaRPr>
          </a:p>
          <a:p>
            <a:pPr indent="0" lvl="0" marL="0" rtl="0" algn="l">
              <a:lnSpc>
                <a:spcPct val="90000"/>
              </a:lnSpc>
              <a:spcBef>
                <a:spcPts val="600"/>
              </a:spcBef>
              <a:spcAft>
                <a:spcPts val="0"/>
              </a:spcAft>
              <a:buNone/>
            </a:pPr>
            <a:r>
              <a:t/>
            </a:r>
            <a:endParaRPr>
              <a:solidFill>
                <a:srgbClr val="3C63AB"/>
              </a:solidFill>
              <a:highlight>
                <a:srgbClr val="FFFFFF"/>
              </a:highlight>
            </a:endParaRPr>
          </a:p>
          <a:p>
            <a:pPr indent="0" lvl="0" marL="0" rtl="0" algn="l">
              <a:lnSpc>
                <a:spcPct val="90000"/>
              </a:lnSpc>
              <a:spcBef>
                <a:spcPts val="600"/>
              </a:spcBef>
              <a:spcAft>
                <a:spcPts val="0"/>
              </a:spcAft>
              <a:buSzPts val="1300"/>
              <a:buNone/>
            </a:pPr>
            <a:r>
              <a:t/>
            </a:r>
            <a:endParaRPr>
              <a:solidFill>
                <a:srgbClr val="3C63AB"/>
              </a:solidFill>
              <a:highlight>
                <a:srgbClr val="FFFFFF"/>
              </a:highlight>
            </a:endParaRPr>
          </a:p>
        </p:txBody>
      </p:sp>
      <p:pic>
        <p:nvPicPr>
          <p:cNvPr id="216" name="Google Shape;216;gea41b07375_0_82"/>
          <p:cNvPicPr preferRelativeResize="0"/>
          <p:nvPr/>
        </p:nvPicPr>
        <p:blipFill>
          <a:blip r:embed="rId4">
            <a:alphaModFix/>
          </a:blip>
          <a:stretch>
            <a:fillRect/>
          </a:stretch>
        </p:blipFill>
        <p:spPr>
          <a:xfrm>
            <a:off x="1891238" y="2636288"/>
            <a:ext cx="4676775" cy="1533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gea41b07375_0_9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CRUD: Escritura de datos:</a:t>
            </a:r>
            <a:endParaRPr b="1">
              <a:solidFill>
                <a:srgbClr val="E83464"/>
              </a:solidFill>
            </a:endParaRPr>
          </a:p>
        </p:txBody>
      </p:sp>
      <p:sp>
        <p:nvSpPr>
          <p:cNvPr id="222" name="Google Shape;222;gea41b07375_0_92"/>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a:solidFill>
                  <a:srgbClr val="3C63AB"/>
                </a:solidFill>
                <a:highlight>
                  <a:schemeClr val="dk1"/>
                </a:highlight>
              </a:rPr>
              <a:t>2. </a:t>
            </a:r>
            <a:r>
              <a:rPr lang="es">
                <a:solidFill>
                  <a:srgbClr val="3C63AB"/>
                </a:solidFill>
                <a:highlight>
                  <a:schemeClr val="dk1"/>
                </a:highlight>
              </a:rPr>
              <a:t>Ahora, podemos comenzar a definir los métodos CRUD en esta clase. Comenzaremos con la operación de escritura. </a:t>
            </a:r>
            <a:r>
              <a:rPr lang="es">
                <a:solidFill>
                  <a:srgbClr val="3C63AB"/>
                </a:solidFill>
                <a:highlight>
                  <a:srgbClr val="FFFFFF"/>
                </a:highlight>
              </a:rPr>
              <a:t>La operación de escritura se utilizará para agregar un nuevo elemento de nota a Firestore. Defínalo dentro de un método llamado addItem()pasando un título y una descripción de la nota.</a:t>
            </a:r>
            <a:endParaRPr>
              <a:solidFill>
                <a:srgbClr val="3C63AB"/>
              </a:solidFill>
              <a:highlight>
                <a:srgbClr val="FFFFFF"/>
              </a:highlight>
            </a:endParaRPr>
          </a:p>
          <a:p>
            <a:pPr indent="0" lvl="0" marL="0" rtl="0" algn="l">
              <a:lnSpc>
                <a:spcPct val="90000"/>
              </a:lnSpc>
              <a:spcBef>
                <a:spcPts val="600"/>
              </a:spcBef>
              <a:spcAft>
                <a:spcPts val="0"/>
              </a:spcAft>
              <a:buSzPts val="1300"/>
              <a:buNone/>
            </a:pPr>
            <a:r>
              <a:t/>
            </a:r>
            <a:endParaRPr>
              <a:solidFill>
                <a:srgbClr val="3C63AB"/>
              </a:solidFill>
              <a:highlight>
                <a:srgbClr val="FFFFFF"/>
              </a:highlight>
            </a:endParaRPr>
          </a:p>
          <a:p>
            <a:pPr indent="0" lvl="0" marL="0" rtl="0" algn="l">
              <a:lnSpc>
                <a:spcPct val="90000"/>
              </a:lnSpc>
              <a:spcBef>
                <a:spcPts val="600"/>
              </a:spcBef>
              <a:spcAft>
                <a:spcPts val="0"/>
              </a:spcAft>
              <a:buSzPts val="1300"/>
              <a:buNone/>
            </a:pPr>
            <a:r>
              <a:t/>
            </a:r>
            <a:endParaRPr>
              <a:solidFill>
                <a:srgbClr val="3C63AB"/>
              </a:solidFill>
              <a:highlight>
                <a:srgbClr val="FFFFFF"/>
              </a:highlight>
            </a:endParaRPr>
          </a:p>
          <a:p>
            <a:pPr indent="0" lvl="0" marL="0" rtl="0" algn="l">
              <a:lnSpc>
                <a:spcPct val="90000"/>
              </a:lnSpc>
              <a:spcBef>
                <a:spcPts val="600"/>
              </a:spcBef>
              <a:spcAft>
                <a:spcPts val="0"/>
              </a:spcAft>
              <a:buSzPts val="1300"/>
              <a:buNone/>
            </a:pPr>
            <a:r>
              <a:t/>
            </a:r>
            <a:endParaRPr>
              <a:solidFill>
                <a:srgbClr val="3C63AB"/>
              </a:solidFill>
              <a:highlight>
                <a:srgbClr val="FFFFFF"/>
              </a:highlight>
            </a:endParaRPr>
          </a:p>
          <a:p>
            <a:pPr indent="0" lvl="0" marL="0" rtl="0" algn="l">
              <a:lnSpc>
                <a:spcPct val="90000"/>
              </a:lnSpc>
              <a:spcBef>
                <a:spcPts val="600"/>
              </a:spcBef>
              <a:spcAft>
                <a:spcPts val="0"/>
              </a:spcAft>
              <a:buSzPts val="1300"/>
              <a:buNone/>
            </a:pPr>
            <a:r>
              <a:t/>
            </a:r>
            <a:endParaRPr>
              <a:solidFill>
                <a:srgbClr val="3C63AB"/>
              </a:solidFill>
              <a:highlight>
                <a:srgbClr val="FFFFFF"/>
              </a:highlight>
            </a:endParaRPr>
          </a:p>
          <a:p>
            <a:pPr indent="0" lvl="0" marL="0" rtl="0" algn="l">
              <a:lnSpc>
                <a:spcPct val="90000"/>
              </a:lnSpc>
              <a:spcBef>
                <a:spcPts val="600"/>
              </a:spcBef>
              <a:spcAft>
                <a:spcPts val="0"/>
              </a:spcAft>
              <a:buSzPts val="1300"/>
              <a:buNone/>
            </a:pPr>
            <a:r>
              <a:t/>
            </a:r>
            <a:endParaRPr>
              <a:solidFill>
                <a:srgbClr val="3C63AB"/>
              </a:solidFill>
              <a:highlight>
                <a:srgbClr val="FFFFFF"/>
              </a:highlight>
            </a:endParaRPr>
          </a:p>
          <a:p>
            <a:pPr indent="0" lvl="0" marL="0" rtl="0" algn="l">
              <a:lnSpc>
                <a:spcPct val="90000"/>
              </a:lnSpc>
              <a:spcBef>
                <a:spcPts val="600"/>
              </a:spcBef>
              <a:spcAft>
                <a:spcPts val="0"/>
              </a:spcAft>
              <a:buSzPts val="1300"/>
              <a:buNone/>
            </a:pPr>
            <a:r>
              <a:t/>
            </a:r>
            <a:endParaRPr>
              <a:solidFill>
                <a:srgbClr val="3C63AB"/>
              </a:solidFill>
              <a:highlight>
                <a:srgbClr val="FFFFFF"/>
              </a:highlight>
            </a:endParaRPr>
          </a:p>
          <a:p>
            <a:pPr indent="0" lvl="0" marL="0" rtl="0" algn="l">
              <a:lnSpc>
                <a:spcPct val="90000"/>
              </a:lnSpc>
              <a:spcBef>
                <a:spcPts val="600"/>
              </a:spcBef>
              <a:spcAft>
                <a:spcPts val="0"/>
              </a:spcAft>
              <a:buSzPts val="1300"/>
              <a:buNone/>
            </a:pPr>
            <a:r>
              <a:t/>
            </a:r>
            <a:endParaRPr>
              <a:solidFill>
                <a:srgbClr val="3C63AB"/>
              </a:solidFill>
              <a:highlight>
                <a:srgbClr val="FFFFFF"/>
              </a:highlight>
            </a:endParaRPr>
          </a:p>
          <a:p>
            <a:pPr indent="0" lvl="0" marL="0" rtl="0" algn="l">
              <a:lnSpc>
                <a:spcPct val="90000"/>
              </a:lnSpc>
              <a:spcBef>
                <a:spcPts val="600"/>
              </a:spcBef>
              <a:spcAft>
                <a:spcPts val="0"/>
              </a:spcAft>
              <a:buSzPts val="1300"/>
              <a:buNone/>
            </a:pPr>
            <a:r>
              <a:t/>
            </a:r>
            <a:endParaRPr>
              <a:solidFill>
                <a:srgbClr val="3C63AB"/>
              </a:solidFill>
              <a:highlight>
                <a:srgbClr val="FFFFFF"/>
              </a:highlight>
            </a:endParaRPr>
          </a:p>
          <a:p>
            <a:pPr indent="0" lvl="0" marL="0" rtl="0" algn="l">
              <a:lnSpc>
                <a:spcPct val="90000"/>
              </a:lnSpc>
              <a:spcBef>
                <a:spcPts val="600"/>
              </a:spcBef>
              <a:spcAft>
                <a:spcPts val="0"/>
              </a:spcAft>
              <a:buSzPts val="1300"/>
              <a:buNone/>
            </a:pPr>
            <a:r>
              <a:t/>
            </a:r>
            <a:endParaRPr>
              <a:solidFill>
                <a:srgbClr val="3C63AB"/>
              </a:solidFill>
              <a:highlight>
                <a:srgbClr val="FFFFFF"/>
              </a:highlight>
            </a:endParaRPr>
          </a:p>
          <a:p>
            <a:pPr indent="0" lvl="0" marL="0" rtl="0" algn="l">
              <a:lnSpc>
                <a:spcPct val="90000"/>
              </a:lnSpc>
              <a:spcBef>
                <a:spcPts val="600"/>
              </a:spcBef>
              <a:spcAft>
                <a:spcPts val="0"/>
              </a:spcAft>
              <a:buSzPts val="1300"/>
              <a:buNone/>
            </a:pPr>
            <a:r>
              <a:rPr lang="es">
                <a:solidFill>
                  <a:srgbClr val="3C63AB"/>
                </a:solidFill>
                <a:highlight>
                  <a:srgbClr val="FFFFFF"/>
                </a:highlight>
              </a:rPr>
              <a:t>Usamos el set() método en el documentReferencer para escribir nuevos datos en Firestore, </a:t>
            </a:r>
            <a:br>
              <a:rPr lang="es">
                <a:solidFill>
                  <a:srgbClr val="3C63AB"/>
                </a:solidFill>
                <a:highlight>
                  <a:srgbClr val="FFFFFF"/>
                </a:highlight>
              </a:rPr>
            </a:br>
            <a:r>
              <a:rPr lang="es">
                <a:solidFill>
                  <a:srgbClr val="3C63AB"/>
                </a:solidFill>
                <a:highlight>
                  <a:srgbClr val="FFFFFF"/>
                </a:highlight>
              </a:rPr>
              <a:t>y hemos pasado los datos como un mapa.</a:t>
            </a:r>
            <a:endParaRPr>
              <a:solidFill>
                <a:srgbClr val="3C63AB"/>
              </a:solidFill>
              <a:highlight>
                <a:srgbClr val="FFFFFF"/>
              </a:highlight>
            </a:endParaRPr>
          </a:p>
        </p:txBody>
      </p:sp>
      <p:pic>
        <p:nvPicPr>
          <p:cNvPr id="223" name="Google Shape;223;gea41b07375_0_92"/>
          <p:cNvPicPr preferRelativeResize="0"/>
          <p:nvPr/>
        </p:nvPicPr>
        <p:blipFill>
          <a:blip r:embed="rId4">
            <a:alphaModFix/>
          </a:blip>
          <a:stretch>
            <a:fillRect/>
          </a:stretch>
        </p:blipFill>
        <p:spPr>
          <a:xfrm>
            <a:off x="2927975" y="2461163"/>
            <a:ext cx="3185000" cy="2015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gea41b07375_0_101"/>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CRUD: Actualizar datos</a:t>
            </a:r>
            <a:endParaRPr b="1">
              <a:solidFill>
                <a:srgbClr val="E83464"/>
              </a:solidFill>
            </a:endParaRPr>
          </a:p>
        </p:txBody>
      </p:sp>
      <p:sp>
        <p:nvSpPr>
          <p:cNvPr id="229" name="Google Shape;229;gea41b07375_0_101"/>
          <p:cNvSpPr txBox="1"/>
          <p:nvPr>
            <p:ph idx="4294967295" type="body"/>
          </p:nvPr>
        </p:nvSpPr>
        <p:spPr>
          <a:xfrm>
            <a:off x="870550" y="1724375"/>
            <a:ext cx="7505700" cy="6180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a:solidFill>
                  <a:srgbClr val="3C63AB"/>
                </a:solidFill>
                <a:highlight>
                  <a:srgbClr val="FFFFFF"/>
                </a:highlight>
              </a:rPr>
              <a:t>3. Para actualizar los datos de la base de datos, puede utilizar el </a:t>
            </a:r>
            <a:r>
              <a:rPr lang="es">
                <a:solidFill>
                  <a:srgbClr val="3C63AB"/>
                </a:solidFill>
                <a:highlight>
                  <a:schemeClr val="dk1"/>
                </a:highlight>
              </a:rPr>
              <a:t>método </a:t>
            </a:r>
            <a:r>
              <a:rPr lang="es">
                <a:solidFill>
                  <a:srgbClr val="3C63AB"/>
                </a:solidFill>
                <a:highlight>
                  <a:srgbClr val="FFFFFF"/>
                </a:highlight>
              </a:rPr>
              <a:t>update() en el </a:t>
            </a:r>
            <a:r>
              <a:rPr lang="es">
                <a:solidFill>
                  <a:srgbClr val="3C63AB"/>
                </a:solidFill>
                <a:highlight>
                  <a:schemeClr val="dk1"/>
                </a:highlight>
              </a:rPr>
              <a:t>objeto </a:t>
            </a:r>
            <a:r>
              <a:rPr lang="es">
                <a:solidFill>
                  <a:srgbClr val="3C63AB"/>
                </a:solidFill>
                <a:highlight>
                  <a:srgbClr val="FFFFFF"/>
                </a:highlight>
              </a:rPr>
              <a:t>documentReferencer pasando los nuevos datos como un mapa. Para actualizar un documento en particular de la base de datos, deberá usar su ID de documento único.</a:t>
            </a:r>
            <a:endParaRPr>
              <a:solidFill>
                <a:srgbClr val="3C63AB"/>
              </a:solidFill>
              <a:highlight>
                <a:srgbClr val="FFFFFF"/>
              </a:highlight>
            </a:endParaRPr>
          </a:p>
          <a:p>
            <a:pPr indent="0" lvl="0" marL="0" rtl="0" algn="just">
              <a:lnSpc>
                <a:spcPct val="90000"/>
              </a:lnSpc>
              <a:spcBef>
                <a:spcPts val="600"/>
              </a:spcBef>
              <a:spcAft>
                <a:spcPts val="0"/>
              </a:spcAft>
              <a:buNone/>
            </a:pPr>
            <a:r>
              <a:t/>
            </a:r>
            <a:endParaRPr sz="1400">
              <a:solidFill>
                <a:srgbClr val="3C63AB"/>
              </a:solidFill>
              <a:highlight>
                <a:srgbClr val="FFFFFF"/>
              </a:highlight>
            </a:endParaRPr>
          </a:p>
          <a:p>
            <a:pPr indent="0" lvl="0" marL="0" rtl="0" algn="just">
              <a:lnSpc>
                <a:spcPct val="90000"/>
              </a:lnSpc>
              <a:spcBef>
                <a:spcPts val="600"/>
              </a:spcBef>
              <a:spcAft>
                <a:spcPts val="0"/>
              </a:spcAft>
              <a:buNone/>
            </a:pPr>
            <a:r>
              <a:t/>
            </a:r>
            <a:endParaRPr sz="1400">
              <a:solidFill>
                <a:srgbClr val="3C63AB"/>
              </a:solidFill>
              <a:highlight>
                <a:srgbClr val="FFFFFF"/>
              </a:highlight>
            </a:endParaRPr>
          </a:p>
        </p:txBody>
      </p:sp>
      <p:pic>
        <p:nvPicPr>
          <p:cNvPr id="230" name="Google Shape;230;gea41b07375_0_101"/>
          <p:cNvPicPr preferRelativeResize="0"/>
          <p:nvPr/>
        </p:nvPicPr>
        <p:blipFill>
          <a:blip r:embed="rId4">
            <a:alphaModFix/>
          </a:blip>
          <a:stretch>
            <a:fillRect/>
          </a:stretch>
        </p:blipFill>
        <p:spPr>
          <a:xfrm>
            <a:off x="1860250" y="2506000"/>
            <a:ext cx="3904900" cy="241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gea41b07375_0_114"/>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CRUD: </a:t>
            </a:r>
            <a:r>
              <a:rPr b="1" lang="es">
                <a:solidFill>
                  <a:srgbClr val="E83464"/>
                </a:solidFill>
              </a:rPr>
              <a:t>Borrar datos</a:t>
            </a:r>
            <a:endParaRPr b="1">
              <a:solidFill>
                <a:srgbClr val="E83464"/>
              </a:solidFill>
            </a:endParaRPr>
          </a:p>
        </p:txBody>
      </p:sp>
      <p:sp>
        <p:nvSpPr>
          <p:cNvPr id="236" name="Google Shape;236;gea41b07375_0_114"/>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highlight>
                  <a:srgbClr val="FFFFFF"/>
                </a:highlight>
              </a:rPr>
              <a:t>4. Para eliminar una nota de la base de datos, puede usar su ID de documento particular y eliminarlo usando el  </a:t>
            </a:r>
            <a:r>
              <a:rPr lang="es" sz="1400">
                <a:solidFill>
                  <a:srgbClr val="3C63AB"/>
                </a:solidFill>
                <a:highlight>
                  <a:schemeClr val="dk1"/>
                </a:highlight>
              </a:rPr>
              <a:t>método </a:t>
            </a:r>
            <a:r>
              <a:rPr lang="es" sz="1400">
                <a:solidFill>
                  <a:srgbClr val="3C63AB"/>
                </a:solidFill>
                <a:highlight>
                  <a:srgbClr val="FFFFFF"/>
                </a:highlight>
              </a:rPr>
              <a:t>delete() en el </a:t>
            </a:r>
            <a:r>
              <a:rPr lang="es" sz="1400">
                <a:solidFill>
                  <a:srgbClr val="3C63AB"/>
                </a:solidFill>
                <a:highlight>
                  <a:schemeClr val="dk1"/>
                </a:highlight>
              </a:rPr>
              <a:t>robjeto </a:t>
            </a:r>
            <a:r>
              <a:rPr lang="es" sz="1400">
                <a:solidFill>
                  <a:srgbClr val="3C63AB"/>
                </a:solidFill>
                <a:highlight>
                  <a:srgbClr val="FFFFFF"/>
                </a:highlight>
              </a:rPr>
              <a:t>documentReference.</a:t>
            </a:r>
            <a:endParaRPr sz="1400">
              <a:solidFill>
                <a:srgbClr val="3C63AB"/>
              </a:solidFill>
              <a:highlight>
                <a:srgbClr val="FFFFFF"/>
              </a:highlight>
            </a:endParaRPr>
          </a:p>
          <a:p>
            <a:pPr indent="0" lvl="0" marL="0" rtl="0" algn="just">
              <a:lnSpc>
                <a:spcPct val="90000"/>
              </a:lnSpc>
              <a:spcBef>
                <a:spcPts val="600"/>
              </a:spcBef>
              <a:spcAft>
                <a:spcPts val="0"/>
              </a:spcAft>
              <a:buNone/>
            </a:pPr>
            <a:r>
              <a:t/>
            </a:r>
            <a:endParaRPr sz="1400">
              <a:solidFill>
                <a:srgbClr val="3C63AB"/>
              </a:solidFill>
              <a:highlight>
                <a:srgbClr val="FFFFFF"/>
              </a:highlight>
            </a:endParaRPr>
          </a:p>
        </p:txBody>
      </p:sp>
      <p:pic>
        <p:nvPicPr>
          <p:cNvPr id="237" name="Google Shape;237;gea41b07375_0_114"/>
          <p:cNvPicPr preferRelativeResize="0"/>
          <p:nvPr/>
        </p:nvPicPr>
        <p:blipFill>
          <a:blip r:embed="rId4">
            <a:alphaModFix/>
          </a:blip>
          <a:stretch>
            <a:fillRect/>
          </a:stretch>
        </p:blipFill>
        <p:spPr>
          <a:xfrm>
            <a:off x="2055225" y="2506763"/>
            <a:ext cx="4438650" cy="166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1" name="Shape 241"/>
        <p:cNvGrpSpPr/>
        <p:nvPr/>
      </p:nvGrpSpPr>
      <p:grpSpPr>
        <a:xfrm>
          <a:off x="0" y="0"/>
          <a:ext cx="0" cy="0"/>
          <a:chOff x="0" y="0"/>
          <a:chExt cx="0" cy="0"/>
        </a:xfrm>
      </p:grpSpPr>
      <p:sp>
        <p:nvSpPr>
          <p:cNvPr id="242" name="Google Shape;242;gea41b07375_0_125"/>
          <p:cNvSpPr txBox="1"/>
          <p:nvPr>
            <p:ph type="title"/>
          </p:nvPr>
        </p:nvSpPr>
        <p:spPr>
          <a:xfrm>
            <a:off x="870550" y="1106375"/>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Conclusión</a:t>
            </a:r>
            <a:r>
              <a:rPr b="1" lang="es">
                <a:solidFill>
                  <a:srgbClr val="E83464"/>
                </a:solidFill>
              </a:rPr>
              <a:t>:</a:t>
            </a:r>
            <a:endParaRPr b="1">
              <a:solidFill>
                <a:srgbClr val="E83464"/>
              </a:solidFill>
            </a:endParaRPr>
          </a:p>
        </p:txBody>
      </p:sp>
      <p:sp>
        <p:nvSpPr>
          <p:cNvPr id="243" name="Google Shape;243;gea41b07375_0_125"/>
          <p:cNvSpPr txBox="1"/>
          <p:nvPr>
            <p:ph idx="4294967295" type="body"/>
          </p:nvPr>
        </p:nvSpPr>
        <p:spPr>
          <a:xfrm>
            <a:off x="870550" y="1724375"/>
            <a:ext cx="7307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highlight>
                  <a:srgbClr val="FFFFFF"/>
                </a:highlight>
              </a:rPr>
              <a:t>Cloud Firestore también proporciona una serie de filtros que se pueden usar al consultar la base de datos para ordenar las respuestas, buscar respuestas que tengan un formato particular, etc. Puedes obtener más información al respecto </a:t>
            </a:r>
            <a:r>
              <a:rPr lang="es" sz="1400" u="sng">
                <a:solidFill>
                  <a:schemeClr val="hlink"/>
                </a:solidFill>
                <a:highlight>
                  <a:srgbClr val="FFFFFF"/>
                </a:highlight>
                <a:hlinkClick r:id="rId4"/>
              </a:rPr>
              <a:t>aquí </a:t>
            </a:r>
            <a:r>
              <a:rPr lang="es" sz="1400">
                <a:solidFill>
                  <a:srgbClr val="3C63AB"/>
                </a:solidFill>
                <a:highlight>
                  <a:srgbClr val="FFFFFF"/>
                </a:highlight>
              </a:rPr>
              <a:t>.</a:t>
            </a:r>
            <a:endParaRPr sz="1400">
              <a:solidFill>
                <a:srgbClr val="3C63AB"/>
              </a:solidFill>
              <a:highlight>
                <a:srgbClr val="FFFFFF"/>
              </a:highlight>
            </a:endParaRPr>
          </a:p>
          <a:p>
            <a:pPr indent="0" lvl="0" marL="0" rtl="0" algn="just">
              <a:lnSpc>
                <a:spcPct val="90000"/>
              </a:lnSpc>
              <a:spcBef>
                <a:spcPts val="600"/>
              </a:spcBef>
              <a:spcAft>
                <a:spcPts val="0"/>
              </a:spcAft>
              <a:buNone/>
            </a:pPr>
            <a:r>
              <a:rPr lang="es" sz="1400">
                <a:solidFill>
                  <a:srgbClr val="3C63AB"/>
                </a:solidFill>
                <a:highlight>
                  <a:srgbClr val="FFFFFF"/>
                </a:highlight>
              </a:rPr>
              <a:t>FlutterFire maneja la documentación oficial de los complementos de Firebase para Flutter, puedes encontrarlos </a:t>
            </a:r>
            <a:r>
              <a:rPr lang="es" sz="1400" u="sng">
                <a:solidFill>
                  <a:schemeClr val="hlink"/>
                </a:solidFill>
                <a:highlight>
                  <a:srgbClr val="FFFFFF"/>
                </a:highlight>
                <a:hlinkClick r:id="rId5"/>
              </a:rPr>
              <a:t>aquí </a:t>
            </a:r>
            <a:r>
              <a:rPr lang="es" sz="1400">
                <a:solidFill>
                  <a:srgbClr val="3C63AB"/>
                </a:solidFill>
                <a:highlight>
                  <a:srgbClr val="FFFFFF"/>
                </a:highlight>
              </a:rPr>
              <a:t>.</a:t>
            </a:r>
            <a:endParaRPr sz="1400">
              <a:solidFill>
                <a:srgbClr val="3C63AB"/>
              </a:solidFill>
              <a:highlight>
                <a:srgbClr val="FFFFFF"/>
              </a:highlight>
            </a:endParaRPr>
          </a:p>
          <a:p>
            <a:pPr indent="0" lvl="0" marL="0" rtl="0" algn="just">
              <a:lnSpc>
                <a:spcPct val="90000"/>
              </a:lnSpc>
              <a:spcBef>
                <a:spcPts val="600"/>
              </a:spcBef>
              <a:spcAft>
                <a:spcPts val="0"/>
              </a:spcAft>
              <a:buNone/>
            </a:pPr>
            <a:r>
              <a:t/>
            </a:r>
            <a:endParaRPr sz="1400">
              <a:solidFill>
                <a:srgbClr val="3C63AB"/>
              </a:solidFill>
              <a:highlight>
                <a:srgbClr val="FFFFFF"/>
              </a:highlight>
            </a:endParaRPr>
          </a:p>
          <a:p>
            <a:pPr indent="0" lvl="0" marL="0" rtl="0" algn="just">
              <a:lnSpc>
                <a:spcPct val="90000"/>
              </a:lnSpc>
              <a:spcBef>
                <a:spcPts val="600"/>
              </a:spcBef>
              <a:spcAft>
                <a:spcPts val="0"/>
              </a:spcAft>
              <a:buNone/>
            </a:pPr>
            <a:r>
              <a:t/>
            </a:r>
            <a:endParaRPr sz="1400">
              <a:solidFill>
                <a:srgbClr val="3C63AB"/>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Google Shape;248;gf2404614ab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12</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a:solidFill>
                  <a:srgbClr val="E83464"/>
                </a:solidFill>
              </a:rPr>
              <a:t>Firebase</a:t>
            </a:r>
            <a:endParaRPr b="1" sz="31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conceptos del almacenamiento en la base de datos Firestore de Firebase</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Desarrollar una aplicación basada  en los servicios de almacenamiento en la base de datos Firestore de Firebase</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a41b07375_0_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CRUD </a:t>
            </a:r>
            <a:r>
              <a:rPr b="1" lang="es" sz="3500">
                <a:solidFill>
                  <a:srgbClr val="E83464"/>
                </a:solidFill>
              </a:rPr>
              <a:t>FireStore</a:t>
            </a:r>
            <a:endParaRPr b="1" sz="2800">
              <a:solidFill>
                <a:srgbClr val="E83464"/>
              </a:solidFill>
              <a:latin typeface="Arial"/>
              <a:ea typeface="Arial"/>
              <a:cs typeface="Arial"/>
              <a:sym typeface="Arial"/>
            </a:endParaRPr>
          </a:p>
        </p:txBody>
      </p:sp>
      <p:sp>
        <p:nvSpPr>
          <p:cNvPr id="162" name="Google Shape;162;gea41b07375_0_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c8e3d99fe_0_2"/>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FireStore</a:t>
            </a:r>
            <a:endParaRPr b="1">
              <a:solidFill>
                <a:srgbClr val="E83464"/>
              </a:solidFill>
            </a:endParaRPr>
          </a:p>
        </p:txBody>
      </p:sp>
      <p:sp>
        <p:nvSpPr>
          <p:cNvPr id="168" name="Google Shape;168;gec8e3d99fe_0_2"/>
          <p:cNvSpPr txBox="1"/>
          <p:nvPr>
            <p:ph idx="4294967295" type="body"/>
          </p:nvPr>
        </p:nvSpPr>
        <p:spPr>
          <a:xfrm>
            <a:off x="870550" y="1724375"/>
            <a:ext cx="7070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115000"/>
              </a:lnSpc>
              <a:spcBef>
                <a:spcPts val="600"/>
              </a:spcBef>
              <a:spcAft>
                <a:spcPts val="0"/>
              </a:spcAft>
              <a:buSzPts val="1300"/>
              <a:buNone/>
            </a:pPr>
            <a:r>
              <a:rPr lang="es" sz="1400">
                <a:solidFill>
                  <a:srgbClr val="3C63AB"/>
                </a:solidFill>
              </a:rPr>
              <a:t>Cloud Firestore te proporciona una base de datos NoSQL preconfigurada y fácilmente administrable. Ayuda a almacenar y sincronizar datos para el desarrollo del lado del cliente y del servidor; también admite el almacenamiento en caché automático de datos para usarlos incluso sin conexión. Google Cloud es la plataforma impulsora detrás de Cloud Firestore que se puede escalar fácilmente.</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ea41b07375_0_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Habilitando Cloud Firestore</a:t>
            </a:r>
            <a:endParaRPr b="1">
              <a:solidFill>
                <a:srgbClr val="E83464"/>
              </a:solidFill>
            </a:endParaRPr>
          </a:p>
        </p:txBody>
      </p:sp>
      <p:sp>
        <p:nvSpPr>
          <p:cNvPr id="174" name="Google Shape;174;gea41b07375_0_7"/>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SzPts val="1300"/>
              <a:buNone/>
            </a:pPr>
            <a:r>
              <a:rPr lang="es">
                <a:solidFill>
                  <a:srgbClr val="3D63AB"/>
                </a:solidFill>
              </a:rPr>
              <a:t>Puede habilitar la base de datos de Firestore seleccionando Firestore en el menú de la izquierda y luego haciendo clic en Crear base de datos.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175" name="Google Shape;175;gea41b07375_0_7"/>
          <p:cNvPicPr preferRelativeResize="0"/>
          <p:nvPr/>
        </p:nvPicPr>
        <p:blipFill>
          <a:blip r:embed="rId4">
            <a:alphaModFix/>
          </a:blip>
          <a:stretch>
            <a:fillRect/>
          </a:stretch>
        </p:blipFill>
        <p:spPr>
          <a:xfrm>
            <a:off x="925100" y="2441600"/>
            <a:ext cx="6512625" cy="1807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gea41b07375_0_20"/>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Habilitando Cloud Firestore</a:t>
            </a:r>
            <a:endParaRPr b="1">
              <a:solidFill>
                <a:srgbClr val="E83464"/>
              </a:solidFill>
            </a:endParaRPr>
          </a:p>
        </p:txBody>
      </p:sp>
      <p:sp>
        <p:nvSpPr>
          <p:cNvPr id="181" name="Google Shape;181;gea41b07375_0_20"/>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sz="1400">
                <a:solidFill>
                  <a:srgbClr val="3C63AB"/>
                </a:solidFill>
                <a:highlight>
                  <a:srgbClr val="FFFFFF"/>
                </a:highlight>
              </a:rPr>
              <a:t>Ahora, se le pedirá que seleccione un tipo de regla de seguridad. Aquí, elegiremos el modo de prueba (es decir, la base de datos está abierta a todos y no verifica ningún tipo de autenticación) porque no configuraremos ningún tipo de autenticación estricta para esta aplicación de muestra. Haga clic en Siguiente .</a:t>
            </a:r>
            <a:endParaRPr sz="1400">
              <a:solidFill>
                <a:srgbClr val="3C63AB"/>
              </a:solidFill>
              <a:highlight>
                <a:srgbClr val="FFFFFF"/>
              </a:highlight>
            </a:endParaRPr>
          </a:p>
          <a:p>
            <a:pPr indent="0" lvl="0" marL="0" rtl="0" algn="l">
              <a:lnSpc>
                <a:spcPct val="90000"/>
              </a:lnSpc>
              <a:spcBef>
                <a:spcPts val="600"/>
              </a:spcBef>
              <a:spcAft>
                <a:spcPts val="0"/>
              </a:spcAft>
              <a:buNone/>
            </a:pPr>
            <a:r>
              <a:t/>
            </a:r>
            <a:endParaRPr sz="1400">
              <a:solidFill>
                <a:srgbClr val="3C63AB"/>
              </a:solidFill>
              <a:highlight>
                <a:srgbClr val="FFFFFF"/>
              </a:highlight>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182" name="Google Shape;182;gea41b07375_0_20"/>
          <p:cNvPicPr preferRelativeResize="0"/>
          <p:nvPr/>
        </p:nvPicPr>
        <p:blipFill>
          <a:blip r:embed="rId4">
            <a:alphaModFix/>
          </a:blip>
          <a:stretch>
            <a:fillRect/>
          </a:stretch>
        </p:blipFill>
        <p:spPr>
          <a:xfrm>
            <a:off x="2692876" y="2531599"/>
            <a:ext cx="3412724" cy="2225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gea41b07375_0_2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Habilitando Cloud Firestore</a:t>
            </a:r>
            <a:endParaRPr b="1">
              <a:solidFill>
                <a:srgbClr val="E83464"/>
              </a:solidFill>
            </a:endParaRPr>
          </a:p>
        </p:txBody>
      </p:sp>
      <p:sp>
        <p:nvSpPr>
          <p:cNvPr id="188" name="Google Shape;188;gea41b07375_0_29"/>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SzPts val="1300"/>
              <a:buNone/>
            </a:pPr>
            <a:r>
              <a:rPr lang="es" sz="1400">
                <a:solidFill>
                  <a:srgbClr val="000000"/>
                </a:solidFill>
                <a:highlight>
                  <a:srgbClr val="FFFFFF"/>
                </a:highlight>
              </a:rPr>
              <a:t> </a:t>
            </a:r>
            <a:r>
              <a:rPr lang="es" sz="1400">
                <a:solidFill>
                  <a:srgbClr val="3C63AB"/>
                </a:solidFill>
                <a:highlight>
                  <a:srgbClr val="FFFFFF"/>
                </a:highlight>
              </a:rPr>
              <a:t>Luego, debe seleccionar una ubicación de Cloud Firestore y hacer clic en Habilitar .</a:t>
            </a:r>
            <a:endParaRPr sz="1600">
              <a:solidFill>
                <a:srgbClr val="3C63AB"/>
              </a:solidFill>
              <a:highlight>
                <a:srgbClr val="FFFFFF"/>
              </a:highlight>
              <a:latin typeface="Arial"/>
              <a:ea typeface="Arial"/>
              <a:cs typeface="Arial"/>
              <a:sym typeface="Arial"/>
            </a:endParaRPr>
          </a:p>
        </p:txBody>
      </p:sp>
      <p:pic>
        <p:nvPicPr>
          <p:cNvPr id="189" name="Google Shape;189;gea41b07375_0_29"/>
          <p:cNvPicPr preferRelativeResize="0"/>
          <p:nvPr/>
        </p:nvPicPr>
        <p:blipFill>
          <a:blip r:embed="rId4">
            <a:alphaModFix/>
          </a:blip>
          <a:stretch>
            <a:fillRect/>
          </a:stretch>
        </p:blipFill>
        <p:spPr>
          <a:xfrm>
            <a:off x="2421225" y="2066475"/>
            <a:ext cx="4528050" cy="250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gea41b07375_0_50"/>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Habilitando Cloud Firestore</a:t>
            </a:r>
            <a:endParaRPr b="1">
              <a:solidFill>
                <a:srgbClr val="E83464"/>
              </a:solidFill>
            </a:endParaRPr>
          </a:p>
        </p:txBody>
      </p:sp>
      <p:sp>
        <p:nvSpPr>
          <p:cNvPr id="195" name="Google Shape;195;gea41b07375_0_50"/>
          <p:cNvSpPr txBox="1"/>
          <p:nvPr>
            <p:ph idx="4294967295" type="body"/>
          </p:nvPr>
        </p:nvSpPr>
        <p:spPr>
          <a:xfrm>
            <a:off x="1006500" y="1724375"/>
            <a:ext cx="78387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SzPts val="1300"/>
              <a:buNone/>
            </a:pPr>
            <a:r>
              <a:rPr lang="es" sz="1400">
                <a:solidFill>
                  <a:srgbClr val="3C63AB"/>
                </a:solidFill>
                <a:highlight>
                  <a:srgbClr val="FFFFFF"/>
                </a:highlight>
              </a:rPr>
              <a:t>Serás llevado a una estructura de base de datos vacía de Firestore.</a:t>
            </a:r>
            <a:endParaRPr sz="1400">
              <a:solidFill>
                <a:srgbClr val="3C63AB"/>
              </a:solidFill>
              <a:highlight>
                <a:srgbClr val="FFFFFF"/>
              </a:highlight>
            </a:endParaRPr>
          </a:p>
          <a:p>
            <a:pPr indent="0" lvl="0" marL="0" rtl="0" algn="l">
              <a:lnSpc>
                <a:spcPct val="90000"/>
              </a:lnSpc>
              <a:spcBef>
                <a:spcPts val="600"/>
              </a:spcBef>
              <a:spcAft>
                <a:spcPts val="0"/>
              </a:spcAft>
              <a:buSzPts val="1300"/>
              <a:buNone/>
            </a:pPr>
            <a:r>
              <a:t/>
            </a:r>
            <a:endParaRPr sz="1400">
              <a:solidFill>
                <a:srgbClr val="3C63AB"/>
              </a:solidFill>
              <a:highlight>
                <a:srgbClr val="FFFFFF"/>
              </a:highlight>
            </a:endParaRPr>
          </a:p>
          <a:p>
            <a:pPr indent="0" lvl="0" marL="0" rtl="0" algn="l">
              <a:lnSpc>
                <a:spcPct val="90000"/>
              </a:lnSpc>
              <a:spcBef>
                <a:spcPts val="600"/>
              </a:spcBef>
              <a:spcAft>
                <a:spcPts val="0"/>
              </a:spcAft>
              <a:buSzPts val="1300"/>
              <a:buNone/>
            </a:pPr>
            <a:r>
              <a:t/>
            </a:r>
            <a:endParaRPr sz="1400">
              <a:solidFill>
                <a:srgbClr val="3C63AB"/>
              </a:solidFill>
              <a:highlight>
                <a:srgbClr val="FFFFFF"/>
              </a:highlight>
            </a:endParaRPr>
          </a:p>
        </p:txBody>
      </p:sp>
      <p:pic>
        <p:nvPicPr>
          <p:cNvPr id="196" name="Google Shape;196;gea41b07375_0_50"/>
          <p:cNvPicPr preferRelativeResize="0"/>
          <p:nvPr/>
        </p:nvPicPr>
        <p:blipFill>
          <a:blip r:embed="rId4">
            <a:alphaModFix/>
          </a:blip>
          <a:stretch>
            <a:fillRect/>
          </a:stretch>
        </p:blipFill>
        <p:spPr>
          <a:xfrm>
            <a:off x="1597675" y="2087751"/>
            <a:ext cx="4759550" cy="2712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