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2" roundtripDataSignature="AMtx7miuybp5HBONFyjZPi/RRwyobxz0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e7056b43e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ee7056b43e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e7056b43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ee7056b43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e7056b43e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e7056b43e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e7056b43e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ee7056b43e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e7056b43e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ee7056b43e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24470d99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f24470d99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e7056b43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e7056b43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e7056b43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e7056b43e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e7056b43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ee7056b43e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e7056b43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ee7056b43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e7056b43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ee7056b43e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hyperlink" Target="https://pub.dev/packages/camera" TargetMode="External"/><Relationship Id="rId5" Type="http://schemas.openxmlformats.org/officeDocument/2006/relationships/hyperlink" Target="https://pub.dev/packages/path_provider" TargetMode="External"/><Relationship Id="rId6" Type="http://schemas.openxmlformats.org/officeDocument/2006/relationships/hyperlink" Target="https://pub.dev/packages/pat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gee7056b43e_0_3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lang="es">
                <a:solidFill>
                  <a:srgbClr val="E83464"/>
                </a:solidFill>
              </a:rPr>
              <a:t>Uso de la cámara</a:t>
            </a:r>
            <a:endParaRPr>
              <a:solidFill>
                <a:srgbClr val="E83464"/>
              </a:solidFill>
              <a:latin typeface="Arial"/>
              <a:ea typeface="Arial"/>
              <a:cs typeface="Arial"/>
              <a:sym typeface="Arial"/>
            </a:endParaRPr>
          </a:p>
        </p:txBody>
      </p:sp>
      <p:sp>
        <p:nvSpPr>
          <p:cNvPr id="200" name="Google Shape;200;gee7056b43e_0_39"/>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600"/>
              </a:spcBef>
              <a:spcAft>
                <a:spcPts val="0"/>
              </a:spcAft>
              <a:buNone/>
            </a:pPr>
            <a:r>
              <a:rPr b="1" lang="es" sz="1400">
                <a:solidFill>
                  <a:srgbClr val="3C63AB"/>
                </a:solidFill>
              </a:rPr>
              <a:t>Usa un CameraPreview para mostrar el feed de la cámara: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201" name="Google Shape;201;gee7056b43e_0_39"/>
          <p:cNvPicPr preferRelativeResize="0"/>
          <p:nvPr/>
        </p:nvPicPr>
        <p:blipFill>
          <a:blip r:embed="rId4">
            <a:alphaModFix/>
          </a:blip>
          <a:stretch>
            <a:fillRect/>
          </a:stretch>
        </p:blipFill>
        <p:spPr>
          <a:xfrm>
            <a:off x="889600" y="2220338"/>
            <a:ext cx="6707900" cy="2497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gee7056b43e_0_45"/>
          <p:cNvSpPr txBox="1"/>
          <p:nvPr>
            <p:ph type="title"/>
          </p:nvPr>
        </p:nvSpPr>
        <p:spPr>
          <a:xfrm>
            <a:off x="821475" y="1006650"/>
            <a:ext cx="75738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Uso de la cámara</a:t>
            </a:r>
            <a:endParaRPr b="1">
              <a:solidFill>
                <a:srgbClr val="E83464"/>
              </a:solidFill>
            </a:endParaRPr>
          </a:p>
        </p:txBody>
      </p:sp>
      <p:sp>
        <p:nvSpPr>
          <p:cNvPr id="207" name="Google Shape;207;gee7056b43e_0_45"/>
          <p:cNvSpPr txBox="1"/>
          <p:nvPr>
            <p:ph idx="4294967295" type="body"/>
          </p:nvPr>
        </p:nvSpPr>
        <p:spPr>
          <a:xfrm>
            <a:off x="870550" y="1724375"/>
            <a:ext cx="7418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600"/>
              </a:spcBef>
              <a:spcAft>
                <a:spcPts val="0"/>
              </a:spcAft>
              <a:buNone/>
            </a:pPr>
            <a:r>
              <a:rPr b="1" lang="es">
                <a:solidFill>
                  <a:srgbClr val="3C63AB"/>
                </a:solidFill>
              </a:rPr>
              <a:t>Tomar una foto con el CameraController.</a:t>
            </a:r>
            <a:r>
              <a:rPr b="1" lang="es">
                <a:solidFill>
                  <a:srgbClr val="3C63AB"/>
                </a:solidFill>
              </a:rPr>
              <a:t>: </a:t>
            </a:r>
            <a:r>
              <a:rPr lang="es">
                <a:solidFill>
                  <a:srgbClr val="3C63AB"/>
                </a:solidFill>
              </a:rPr>
              <a:t>También puedes usar el CameraController para tomar fotos usando el método takePicture. En este ejemplo, crearás un FloatingActionButton que tome una foto usando el CameraController cuando un usuario toque el botón.</a:t>
            </a:r>
            <a:endParaRPr>
              <a:solidFill>
                <a:srgbClr val="3C63AB"/>
              </a:solidFill>
            </a:endParaRPr>
          </a:p>
          <a:p>
            <a:pPr indent="0" lvl="0" marL="0" rtl="0" algn="l">
              <a:lnSpc>
                <a:spcPct val="150000"/>
              </a:lnSpc>
              <a:spcBef>
                <a:spcPts val="600"/>
              </a:spcBef>
              <a:spcAft>
                <a:spcPts val="0"/>
              </a:spcAft>
              <a:buNone/>
            </a:pPr>
            <a:r>
              <a:rPr lang="es">
                <a:solidFill>
                  <a:srgbClr val="3C63AB"/>
                </a:solidFill>
              </a:rPr>
              <a:t>Para guardar una imagen se necesitan 3 pasos:</a:t>
            </a:r>
            <a:endParaRPr>
              <a:solidFill>
                <a:srgbClr val="3C63AB"/>
              </a:solidFill>
            </a:endParaRPr>
          </a:p>
          <a:p>
            <a:pPr indent="-311150" lvl="0" marL="914400" rtl="0" algn="l">
              <a:lnSpc>
                <a:spcPct val="150000"/>
              </a:lnSpc>
              <a:spcBef>
                <a:spcPts val="600"/>
              </a:spcBef>
              <a:spcAft>
                <a:spcPts val="0"/>
              </a:spcAft>
              <a:buClr>
                <a:srgbClr val="3C63AB"/>
              </a:buClr>
              <a:buSzPts val="1300"/>
              <a:buChar char="●"/>
            </a:pPr>
            <a:r>
              <a:rPr lang="es">
                <a:solidFill>
                  <a:srgbClr val="3C63AB"/>
                </a:solidFill>
              </a:rPr>
              <a:t>Asegúrate de que la cámara esté inicializada</a:t>
            </a:r>
            <a:endParaRPr>
              <a:solidFill>
                <a:srgbClr val="3C63AB"/>
              </a:solidFill>
            </a:endParaRPr>
          </a:p>
          <a:p>
            <a:pPr indent="-311150" lvl="0" marL="914400" rtl="0" algn="l">
              <a:lnSpc>
                <a:spcPct val="150000"/>
              </a:lnSpc>
              <a:spcBef>
                <a:spcPts val="0"/>
              </a:spcBef>
              <a:spcAft>
                <a:spcPts val="0"/>
              </a:spcAft>
              <a:buClr>
                <a:srgbClr val="3C63AB"/>
              </a:buClr>
              <a:buSzPts val="1300"/>
              <a:buChar char="●"/>
            </a:pPr>
            <a:r>
              <a:rPr lang="es">
                <a:solidFill>
                  <a:srgbClr val="3C63AB"/>
                </a:solidFill>
              </a:rPr>
              <a:t>Construir una ruta que defina dónde se guardará la imagen</a:t>
            </a:r>
            <a:endParaRPr>
              <a:solidFill>
                <a:srgbClr val="3C63AB"/>
              </a:solidFill>
            </a:endParaRPr>
          </a:p>
          <a:p>
            <a:pPr indent="-311150" lvl="0" marL="914400" rtl="0" algn="l">
              <a:lnSpc>
                <a:spcPct val="150000"/>
              </a:lnSpc>
              <a:spcBef>
                <a:spcPts val="0"/>
              </a:spcBef>
              <a:spcAft>
                <a:spcPts val="0"/>
              </a:spcAft>
              <a:buClr>
                <a:srgbClr val="3C63AB"/>
              </a:buClr>
              <a:buSzPts val="1300"/>
              <a:buChar char="●"/>
            </a:pPr>
            <a:r>
              <a:rPr lang="es">
                <a:solidFill>
                  <a:srgbClr val="3C63AB"/>
                </a:solidFill>
              </a:rPr>
              <a:t>Utilizar el controlador para tomar una fotografía y guardar el resultado en la ruta</a:t>
            </a:r>
            <a:endParaRPr>
              <a:solidFill>
                <a:srgbClr val="3C63AB"/>
              </a:solidFill>
            </a:endParaRPr>
          </a:p>
          <a:p>
            <a:pPr indent="0" lvl="0" marL="0" rtl="0" algn="l">
              <a:lnSpc>
                <a:spcPct val="150000"/>
              </a:lnSpc>
              <a:spcBef>
                <a:spcPts val="600"/>
              </a:spcBef>
              <a:spcAft>
                <a:spcPts val="0"/>
              </a:spcAft>
              <a:buNone/>
            </a:pPr>
            <a:r>
              <a:rPr lang="es">
                <a:solidFill>
                  <a:srgbClr val="3C63AB"/>
                </a:solidFill>
              </a:rPr>
              <a:t>Es una buena práctica envolver estas operaciones en un bloque try / catch para poder</a:t>
            </a:r>
            <a:endParaRPr>
              <a:solidFill>
                <a:srgbClr val="3C63AB"/>
              </a:solidFill>
            </a:endParaRPr>
          </a:p>
          <a:p>
            <a:pPr indent="0" lvl="0" marL="0" rtl="0" algn="l">
              <a:lnSpc>
                <a:spcPct val="150000"/>
              </a:lnSpc>
              <a:spcBef>
                <a:spcPts val="600"/>
              </a:spcBef>
              <a:spcAft>
                <a:spcPts val="0"/>
              </a:spcAft>
              <a:buNone/>
            </a:pPr>
            <a:r>
              <a:rPr lang="es">
                <a:solidFill>
                  <a:srgbClr val="3C63AB"/>
                </a:solidFill>
              </a:rPr>
              <a:t> manejar cualquier error que pueda ocurrir.</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457200" rtl="0" algn="l">
              <a:lnSpc>
                <a:spcPct val="150000"/>
              </a:lnSpc>
              <a:spcBef>
                <a:spcPts val="600"/>
              </a:spcBef>
              <a:spcAft>
                <a:spcPts val="0"/>
              </a:spcAft>
              <a:buNone/>
            </a:pPr>
            <a:r>
              <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45720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45720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gee7056b43e_0_5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lang="es">
                <a:solidFill>
                  <a:srgbClr val="E83464"/>
                </a:solidFill>
              </a:rPr>
              <a:t>Uso de la cámara</a:t>
            </a:r>
            <a:endParaRPr>
              <a:solidFill>
                <a:srgbClr val="E83464"/>
              </a:solidFill>
              <a:latin typeface="Arial"/>
              <a:ea typeface="Arial"/>
              <a:cs typeface="Arial"/>
              <a:sym typeface="Arial"/>
            </a:endParaRPr>
          </a:p>
        </p:txBody>
      </p:sp>
      <p:sp>
        <p:nvSpPr>
          <p:cNvPr id="213" name="Google Shape;213;gee7056b43e_0_52"/>
          <p:cNvSpPr txBox="1"/>
          <p:nvPr>
            <p:ph idx="4294967295" type="body"/>
          </p:nvPr>
        </p:nvSpPr>
        <p:spPr>
          <a:xfrm>
            <a:off x="870550" y="1724375"/>
            <a:ext cx="31824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600"/>
              </a:spcBef>
              <a:spcAft>
                <a:spcPts val="0"/>
              </a:spcAft>
              <a:buNone/>
            </a:pPr>
            <a:r>
              <a:rPr b="1" lang="es" sz="1400">
                <a:solidFill>
                  <a:srgbClr val="3C63AB"/>
                </a:solidFill>
              </a:rPr>
              <a:t>Tomar una foto con el CameraController:</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214" name="Google Shape;214;gee7056b43e_0_52"/>
          <p:cNvPicPr preferRelativeResize="0"/>
          <p:nvPr/>
        </p:nvPicPr>
        <p:blipFill>
          <a:blip r:embed="rId4">
            <a:alphaModFix/>
          </a:blip>
          <a:stretch>
            <a:fillRect/>
          </a:stretch>
        </p:blipFill>
        <p:spPr>
          <a:xfrm>
            <a:off x="4138875" y="1006647"/>
            <a:ext cx="4881175" cy="40134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gee7056b43e_0_6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Uso de la cámara</a:t>
            </a:r>
            <a:endParaRPr b="1">
              <a:solidFill>
                <a:srgbClr val="E83464"/>
              </a:solidFill>
            </a:endParaRPr>
          </a:p>
        </p:txBody>
      </p:sp>
      <p:sp>
        <p:nvSpPr>
          <p:cNvPr id="220" name="Google Shape;220;gee7056b43e_0_62"/>
          <p:cNvSpPr txBox="1"/>
          <p:nvPr>
            <p:ph idx="4294967295" type="body"/>
          </p:nvPr>
        </p:nvSpPr>
        <p:spPr>
          <a:xfrm>
            <a:off x="870550" y="1724375"/>
            <a:ext cx="73368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600"/>
              </a:spcBef>
              <a:spcAft>
                <a:spcPts val="0"/>
              </a:spcAft>
              <a:buNone/>
            </a:pPr>
            <a:r>
              <a:rPr b="1" lang="es" sz="1400">
                <a:solidFill>
                  <a:srgbClr val="3C63AB"/>
                </a:solidFill>
              </a:rPr>
              <a:t>Muestra la imagen con un widget Imagen</a:t>
            </a:r>
            <a:r>
              <a:rPr b="1" lang="es" sz="1400">
                <a:solidFill>
                  <a:srgbClr val="3C63AB"/>
                </a:solidFill>
              </a:rPr>
              <a:t>: </a:t>
            </a:r>
            <a:r>
              <a:rPr lang="es" sz="1400">
                <a:solidFill>
                  <a:srgbClr val="3C63AB"/>
                </a:solidFill>
              </a:rPr>
              <a:t>Si tomas la foto con éxito, puedes mostrar la imagen guardada utilizando un widget Image. En este caso, la imagen se almacena como un archivo en el dispositivo.</a:t>
            </a:r>
            <a:endParaRPr sz="1400">
              <a:solidFill>
                <a:srgbClr val="3C63AB"/>
              </a:solidFill>
            </a:endParaRPr>
          </a:p>
          <a:p>
            <a:pPr indent="0" lvl="0" marL="0" rtl="0" algn="l">
              <a:lnSpc>
                <a:spcPct val="150000"/>
              </a:lnSpc>
              <a:spcBef>
                <a:spcPts val="600"/>
              </a:spcBef>
              <a:spcAft>
                <a:spcPts val="0"/>
              </a:spcAft>
              <a:buNone/>
            </a:pPr>
            <a:r>
              <a:rPr lang="es" sz="1400">
                <a:solidFill>
                  <a:srgbClr val="3C63AB"/>
                </a:solidFill>
              </a:rPr>
              <a:t>Por lo tanto, debes proporcionar un Archivo al constructor Image.file. Puedes crear una instancia de la clase File pasando la ruta que creaste en el paso anterior.</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rPr lang="es" sz="1400">
                <a:solidFill>
                  <a:srgbClr val="3C63AB"/>
                </a:solidFill>
                <a:latin typeface="Courier New"/>
                <a:ea typeface="Courier New"/>
                <a:cs typeface="Courier New"/>
                <a:sym typeface="Courier New"/>
              </a:rPr>
              <a:t>Image.file(File('path/to/my/picture.png'))</a:t>
            </a:r>
            <a:endParaRPr sz="1200">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gee7056b43e_0_70"/>
          <p:cNvSpPr txBox="1"/>
          <p:nvPr>
            <p:ph type="title"/>
          </p:nvPr>
        </p:nvSpPr>
        <p:spPr>
          <a:xfrm>
            <a:off x="889600" y="86157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Ejemplo completo</a:t>
            </a:r>
            <a:endParaRPr b="1">
              <a:solidFill>
                <a:srgbClr val="E83464"/>
              </a:solidFill>
            </a:endParaRPr>
          </a:p>
        </p:txBody>
      </p:sp>
      <p:pic>
        <p:nvPicPr>
          <p:cNvPr id="226" name="Google Shape;226;gee7056b43e_0_70"/>
          <p:cNvPicPr preferRelativeResize="0"/>
          <p:nvPr/>
        </p:nvPicPr>
        <p:blipFill>
          <a:blip r:embed="rId4">
            <a:alphaModFix/>
          </a:blip>
          <a:stretch>
            <a:fillRect/>
          </a:stretch>
        </p:blipFill>
        <p:spPr>
          <a:xfrm>
            <a:off x="148725" y="1479575"/>
            <a:ext cx="2823125" cy="3490398"/>
          </a:xfrm>
          <a:prstGeom prst="rect">
            <a:avLst/>
          </a:prstGeom>
          <a:noFill/>
          <a:ln>
            <a:noFill/>
          </a:ln>
        </p:spPr>
      </p:pic>
      <p:pic>
        <p:nvPicPr>
          <p:cNvPr id="227" name="Google Shape;227;gee7056b43e_0_70"/>
          <p:cNvPicPr preferRelativeResize="0"/>
          <p:nvPr/>
        </p:nvPicPr>
        <p:blipFill>
          <a:blip r:embed="rId5">
            <a:alphaModFix/>
          </a:blip>
          <a:stretch>
            <a:fillRect/>
          </a:stretch>
        </p:blipFill>
        <p:spPr>
          <a:xfrm>
            <a:off x="3103838" y="1479575"/>
            <a:ext cx="2721015" cy="3490401"/>
          </a:xfrm>
          <a:prstGeom prst="rect">
            <a:avLst/>
          </a:prstGeom>
          <a:noFill/>
          <a:ln>
            <a:noFill/>
          </a:ln>
        </p:spPr>
      </p:pic>
      <p:pic>
        <p:nvPicPr>
          <p:cNvPr id="228" name="Google Shape;228;gee7056b43e_0_70"/>
          <p:cNvPicPr preferRelativeResize="0"/>
          <p:nvPr/>
        </p:nvPicPr>
        <p:blipFill>
          <a:blip r:embed="rId6">
            <a:alphaModFix/>
          </a:blip>
          <a:stretch>
            <a:fillRect/>
          </a:stretch>
        </p:blipFill>
        <p:spPr>
          <a:xfrm>
            <a:off x="5956841" y="1479575"/>
            <a:ext cx="3016409" cy="3490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gf24470d99d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15</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Manejo de la </a:t>
            </a:r>
            <a:r>
              <a:rPr b="1" lang="es" sz="3500">
                <a:solidFill>
                  <a:srgbClr val="E83464"/>
                </a:solidFill>
              </a:rPr>
              <a:t>cámara</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Implementar una aplicación que cambie su funcionalidad de acuerdo con el estado de la red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Uso de la cámara</a:t>
            </a:r>
            <a:endParaRPr b="1">
              <a:solidFill>
                <a:srgbClr val="E83464"/>
              </a:solidFill>
            </a:endParaRPr>
          </a:p>
        </p:txBody>
      </p:sp>
      <p:sp>
        <p:nvSpPr>
          <p:cNvPr id="162" name="Google Shape;162;gec8e3d99fe_0_2"/>
          <p:cNvSpPr txBox="1"/>
          <p:nvPr>
            <p:ph idx="4294967295" type="body"/>
          </p:nvPr>
        </p:nvSpPr>
        <p:spPr>
          <a:xfrm>
            <a:off x="870550" y="1724375"/>
            <a:ext cx="72630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Muchas aplicaciones requieren trabajar con las cámaras del dispositivo para tomar fotos y videos. Flutter proporciona el plugin camera para este propósito. El plugin camera proporciona herramientas para obtener una lista de las cámaras disponibles, mostrar una vista previa que viene de una cámara específica, y tomar fotos o </a:t>
            </a:r>
            <a:r>
              <a:rPr lang="es">
                <a:solidFill>
                  <a:srgbClr val="3C63AB"/>
                </a:solidFill>
              </a:rPr>
              <a:t>vídeos</a:t>
            </a:r>
            <a:r>
              <a:rPr lang="es">
                <a:solidFill>
                  <a:srgbClr val="3C63AB"/>
                </a:solidFill>
              </a:rPr>
              <a:t>.</a:t>
            </a:r>
            <a:endParaRPr>
              <a:solidFill>
                <a:srgbClr val="3C63AB"/>
              </a:solidFill>
            </a:endParaRPr>
          </a:p>
          <a:p>
            <a:pPr indent="0" lvl="0" marL="0" rtl="0" algn="l">
              <a:lnSpc>
                <a:spcPct val="90000"/>
              </a:lnSpc>
              <a:spcBef>
                <a:spcPts val="600"/>
              </a:spcBef>
              <a:spcAft>
                <a:spcPts val="0"/>
              </a:spcAft>
              <a:buNone/>
            </a:pPr>
            <a:r>
              <a:rPr lang="es">
                <a:solidFill>
                  <a:srgbClr val="3C63AB"/>
                </a:solidFill>
              </a:rPr>
              <a:t>Esta receta demuestra cómo usar el plugin camera para mostrar una vista previa, tomar una foto y mostrarla.</a:t>
            </a:r>
            <a:endParaRPr>
              <a:solidFill>
                <a:srgbClr val="3C63AB"/>
              </a:solidFill>
            </a:endParaRPr>
          </a:p>
          <a:p>
            <a:pPr indent="-311150" lvl="0" marL="457200" rtl="0" algn="l">
              <a:lnSpc>
                <a:spcPct val="150000"/>
              </a:lnSpc>
              <a:spcBef>
                <a:spcPts val="600"/>
              </a:spcBef>
              <a:spcAft>
                <a:spcPts val="0"/>
              </a:spcAft>
              <a:buClr>
                <a:srgbClr val="3C63AB"/>
              </a:buClr>
              <a:buSzPts val="1300"/>
              <a:buChar char="●"/>
            </a:pPr>
            <a:r>
              <a:rPr lang="es">
                <a:solidFill>
                  <a:srgbClr val="3C63AB"/>
                </a:solidFill>
              </a:rPr>
              <a:t>Añadir las dependencias necesarias</a:t>
            </a:r>
            <a:endParaRPr>
              <a:solidFill>
                <a:srgbClr val="3C63AB"/>
              </a:solidFill>
            </a:endParaRPr>
          </a:p>
          <a:p>
            <a:pPr indent="-311150" lvl="0" marL="457200" rtl="0" algn="l">
              <a:lnSpc>
                <a:spcPct val="150000"/>
              </a:lnSpc>
              <a:spcBef>
                <a:spcPts val="0"/>
              </a:spcBef>
              <a:spcAft>
                <a:spcPts val="0"/>
              </a:spcAft>
              <a:buClr>
                <a:srgbClr val="3C63AB"/>
              </a:buClr>
              <a:buSzPts val="1300"/>
              <a:buChar char="●"/>
            </a:pPr>
            <a:r>
              <a:rPr lang="es">
                <a:solidFill>
                  <a:srgbClr val="3C63AB"/>
                </a:solidFill>
              </a:rPr>
              <a:t>Obtén una lista de las cámaras disponibles</a:t>
            </a:r>
            <a:endParaRPr>
              <a:solidFill>
                <a:srgbClr val="3C63AB"/>
              </a:solidFill>
            </a:endParaRPr>
          </a:p>
          <a:p>
            <a:pPr indent="-311150" lvl="0" marL="457200" rtl="0" algn="l">
              <a:lnSpc>
                <a:spcPct val="150000"/>
              </a:lnSpc>
              <a:spcBef>
                <a:spcPts val="0"/>
              </a:spcBef>
              <a:spcAft>
                <a:spcPts val="0"/>
              </a:spcAft>
              <a:buClr>
                <a:srgbClr val="3C63AB"/>
              </a:buClr>
              <a:buSzPts val="1300"/>
              <a:buChar char="●"/>
            </a:pPr>
            <a:r>
              <a:rPr lang="es">
                <a:solidFill>
                  <a:srgbClr val="3C63AB"/>
                </a:solidFill>
              </a:rPr>
              <a:t>Crear e inicializar el CameraController.</a:t>
            </a:r>
            <a:endParaRPr>
              <a:solidFill>
                <a:srgbClr val="3C63AB"/>
              </a:solidFill>
            </a:endParaRPr>
          </a:p>
          <a:p>
            <a:pPr indent="-311150" lvl="0" marL="457200" rtl="0" algn="l">
              <a:lnSpc>
                <a:spcPct val="150000"/>
              </a:lnSpc>
              <a:spcBef>
                <a:spcPts val="0"/>
              </a:spcBef>
              <a:spcAft>
                <a:spcPts val="0"/>
              </a:spcAft>
              <a:buClr>
                <a:srgbClr val="3C63AB"/>
              </a:buClr>
              <a:buSzPts val="1300"/>
              <a:buChar char="●"/>
            </a:pPr>
            <a:r>
              <a:rPr lang="es">
                <a:solidFill>
                  <a:srgbClr val="3C63AB"/>
                </a:solidFill>
              </a:rPr>
              <a:t>Usa un CameraPreview para mostrar el feed de la cámara.</a:t>
            </a:r>
            <a:endParaRPr>
              <a:solidFill>
                <a:srgbClr val="3C63AB"/>
              </a:solidFill>
            </a:endParaRPr>
          </a:p>
          <a:p>
            <a:pPr indent="-311150" lvl="0" marL="457200" rtl="0" algn="l">
              <a:lnSpc>
                <a:spcPct val="150000"/>
              </a:lnSpc>
              <a:spcBef>
                <a:spcPts val="0"/>
              </a:spcBef>
              <a:spcAft>
                <a:spcPts val="0"/>
              </a:spcAft>
              <a:buClr>
                <a:srgbClr val="3C63AB"/>
              </a:buClr>
              <a:buSzPts val="1300"/>
              <a:buChar char="●"/>
            </a:pPr>
            <a:r>
              <a:rPr lang="es">
                <a:solidFill>
                  <a:srgbClr val="3C63AB"/>
                </a:solidFill>
              </a:rPr>
              <a:t>Toma una foto con el CameraController.</a:t>
            </a:r>
            <a:endParaRPr>
              <a:solidFill>
                <a:srgbClr val="3C63AB"/>
              </a:solidFill>
            </a:endParaRPr>
          </a:p>
          <a:p>
            <a:pPr indent="-311150" lvl="0" marL="457200" rtl="0" algn="l">
              <a:lnSpc>
                <a:spcPct val="150000"/>
              </a:lnSpc>
              <a:spcBef>
                <a:spcPts val="0"/>
              </a:spcBef>
              <a:spcAft>
                <a:spcPts val="0"/>
              </a:spcAft>
              <a:buClr>
                <a:srgbClr val="3C63AB"/>
              </a:buClr>
              <a:buSzPts val="1300"/>
              <a:buChar char="●"/>
            </a:pPr>
            <a:r>
              <a:rPr lang="es">
                <a:solidFill>
                  <a:srgbClr val="3C63AB"/>
                </a:solidFill>
              </a:rPr>
              <a:t>Muestra la imagen con un widget Image.</a:t>
            </a:r>
            <a:endParaRPr>
              <a:solidFill>
                <a:srgbClr val="3C63AB"/>
              </a:solidFill>
            </a:endParaRPr>
          </a:p>
          <a:p>
            <a:pPr indent="0" lvl="0" marL="45720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45720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e7056b43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Uso de la cámara</a:t>
            </a:r>
            <a:endParaRPr b="1">
              <a:solidFill>
                <a:srgbClr val="E83464"/>
              </a:solidFill>
            </a:endParaRPr>
          </a:p>
        </p:txBody>
      </p:sp>
      <p:sp>
        <p:nvSpPr>
          <p:cNvPr id="168" name="Google Shape;168;gee7056b43e_0_2"/>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600"/>
              </a:spcBef>
              <a:spcAft>
                <a:spcPts val="0"/>
              </a:spcAft>
              <a:buNone/>
            </a:pPr>
            <a:r>
              <a:rPr b="1" lang="es" sz="1400">
                <a:solidFill>
                  <a:srgbClr val="3C63AB"/>
                </a:solidFill>
              </a:rPr>
              <a:t>Añadir las dependencias necesarias: </a:t>
            </a:r>
            <a:r>
              <a:rPr lang="es" sz="1400">
                <a:solidFill>
                  <a:srgbClr val="3C63AB"/>
                </a:solidFill>
              </a:rPr>
              <a:t>Para completar esta receta, necesitas añadir tres dependencias a tu aplicación:</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317500" lvl="0" marL="457200" rtl="0" algn="l">
              <a:lnSpc>
                <a:spcPct val="150000"/>
              </a:lnSpc>
              <a:spcBef>
                <a:spcPts val="600"/>
              </a:spcBef>
              <a:spcAft>
                <a:spcPts val="0"/>
              </a:spcAft>
              <a:buClr>
                <a:srgbClr val="3C63AB"/>
              </a:buClr>
              <a:buSzPts val="1400"/>
              <a:buChar char="●"/>
            </a:pPr>
            <a:r>
              <a:rPr lang="es" sz="1400" u="sng">
                <a:solidFill>
                  <a:schemeClr val="hlink"/>
                </a:solidFill>
                <a:hlinkClick r:id="rId4"/>
              </a:rPr>
              <a:t>camera </a:t>
            </a:r>
            <a:r>
              <a:rPr lang="es" sz="1400">
                <a:solidFill>
                  <a:srgbClr val="3C63AB"/>
                </a:solidFill>
              </a:rPr>
              <a:t>- Proporciona herramientas para trabajar con las cámaras del dispositivo</a:t>
            </a:r>
            <a:endParaRPr sz="1400">
              <a:solidFill>
                <a:srgbClr val="3C63AB"/>
              </a:solidFill>
            </a:endParaRPr>
          </a:p>
          <a:p>
            <a:pPr indent="-317500" lvl="0" marL="457200" rtl="0" algn="l">
              <a:lnSpc>
                <a:spcPct val="150000"/>
              </a:lnSpc>
              <a:spcBef>
                <a:spcPts val="0"/>
              </a:spcBef>
              <a:spcAft>
                <a:spcPts val="0"/>
              </a:spcAft>
              <a:buClr>
                <a:srgbClr val="3C63AB"/>
              </a:buClr>
              <a:buSzPts val="1400"/>
              <a:buChar char="●"/>
            </a:pPr>
            <a:r>
              <a:rPr lang="es" sz="1400" u="sng">
                <a:solidFill>
                  <a:schemeClr val="hlink"/>
                </a:solidFill>
                <a:hlinkClick r:id="rId5"/>
              </a:rPr>
              <a:t>path_provider </a:t>
            </a:r>
            <a:r>
              <a:rPr lang="es" sz="1400">
                <a:solidFill>
                  <a:srgbClr val="3C63AB"/>
                </a:solidFill>
              </a:rPr>
              <a:t>- Encuentra las rutas correctas para almacenar imágenes</a:t>
            </a:r>
            <a:endParaRPr sz="1400">
              <a:solidFill>
                <a:srgbClr val="3C63AB"/>
              </a:solidFill>
            </a:endParaRPr>
          </a:p>
          <a:p>
            <a:pPr indent="-317500" lvl="0" marL="457200" rtl="0" algn="l">
              <a:lnSpc>
                <a:spcPct val="150000"/>
              </a:lnSpc>
              <a:spcBef>
                <a:spcPts val="0"/>
              </a:spcBef>
              <a:spcAft>
                <a:spcPts val="0"/>
              </a:spcAft>
              <a:buClr>
                <a:srgbClr val="3C63AB"/>
              </a:buClr>
              <a:buSzPts val="1400"/>
              <a:buChar char="●"/>
            </a:pPr>
            <a:r>
              <a:rPr lang="es" sz="1400" u="sng">
                <a:solidFill>
                  <a:schemeClr val="hlink"/>
                </a:solidFill>
                <a:hlinkClick r:id="rId6"/>
              </a:rPr>
              <a:t>path </a:t>
            </a:r>
            <a:r>
              <a:rPr lang="es" sz="1400">
                <a:solidFill>
                  <a:srgbClr val="3C63AB"/>
                </a:solidFill>
              </a:rPr>
              <a:t> </a:t>
            </a:r>
            <a:r>
              <a:rPr lang="es" sz="1400">
                <a:solidFill>
                  <a:srgbClr val="3C63AB"/>
                </a:solidFill>
              </a:rPr>
              <a:t>- Crea rutas que funcionan en cualquier plataforma</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e7056b43e_0_9"/>
          <p:cNvSpPr txBox="1"/>
          <p:nvPr>
            <p:ph type="title"/>
          </p:nvPr>
        </p:nvSpPr>
        <p:spPr>
          <a:xfrm>
            <a:off x="814075" y="1006650"/>
            <a:ext cx="7581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Uso de la cámara</a:t>
            </a:r>
            <a:endParaRPr b="1">
              <a:solidFill>
                <a:srgbClr val="E83464"/>
              </a:solidFill>
            </a:endParaRPr>
          </a:p>
        </p:txBody>
      </p:sp>
      <p:sp>
        <p:nvSpPr>
          <p:cNvPr id="174" name="Google Shape;174;gee7056b43e_0_9"/>
          <p:cNvSpPr txBox="1"/>
          <p:nvPr>
            <p:ph idx="4294967295" type="body"/>
          </p:nvPr>
        </p:nvSpPr>
        <p:spPr>
          <a:xfrm>
            <a:off x="870550" y="1724375"/>
            <a:ext cx="7524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600"/>
              </a:spcBef>
              <a:spcAft>
                <a:spcPts val="0"/>
              </a:spcAft>
              <a:buNone/>
            </a:pPr>
            <a:r>
              <a:rPr b="1" lang="es" sz="1400">
                <a:solidFill>
                  <a:srgbClr val="3C63AB"/>
                </a:solidFill>
              </a:rPr>
              <a:t>Obtén una lista de las cámaras disponibles:</a:t>
            </a:r>
            <a:r>
              <a:rPr b="1" lang="es" sz="1400">
                <a:solidFill>
                  <a:srgbClr val="3C63AB"/>
                </a:solidFill>
              </a:rPr>
              <a:t> </a:t>
            </a:r>
            <a:r>
              <a:rPr lang="es" sz="1400">
                <a:solidFill>
                  <a:srgbClr val="3C63AB"/>
                </a:solidFill>
              </a:rPr>
              <a:t>A continuación, puedes obtener una lista de las cámaras disponibles utilizando el plugin camera.</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175" name="Google Shape;175;gee7056b43e_0_9"/>
          <p:cNvPicPr preferRelativeResize="0"/>
          <p:nvPr/>
        </p:nvPicPr>
        <p:blipFill>
          <a:blip r:embed="rId4">
            <a:alphaModFix/>
          </a:blip>
          <a:stretch>
            <a:fillRect/>
          </a:stretch>
        </p:blipFill>
        <p:spPr>
          <a:xfrm>
            <a:off x="1356413" y="2623525"/>
            <a:ext cx="6253525" cy="128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ee7056b43e_0_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Uso de la cámara</a:t>
            </a:r>
            <a:endParaRPr b="1">
              <a:solidFill>
                <a:srgbClr val="E83464"/>
              </a:solidFill>
            </a:endParaRPr>
          </a:p>
        </p:txBody>
      </p:sp>
      <p:sp>
        <p:nvSpPr>
          <p:cNvPr id="181" name="Google Shape;181;gee7056b43e_0_17"/>
          <p:cNvSpPr txBox="1"/>
          <p:nvPr>
            <p:ph idx="4294967295" type="body"/>
          </p:nvPr>
        </p:nvSpPr>
        <p:spPr>
          <a:xfrm>
            <a:off x="1050900" y="1724375"/>
            <a:ext cx="7659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00000"/>
              </a:lnSpc>
              <a:spcBef>
                <a:spcPts val="600"/>
              </a:spcBef>
              <a:spcAft>
                <a:spcPts val="0"/>
              </a:spcAft>
              <a:buNone/>
            </a:pPr>
            <a:r>
              <a:rPr b="1" lang="es">
                <a:solidFill>
                  <a:srgbClr val="3C63AB"/>
                </a:solidFill>
              </a:rPr>
              <a:t>Crear e inicializar el CameraController</a:t>
            </a:r>
            <a:r>
              <a:rPr b="1" lang="es">
                <a:solidFill>
                  <a:srgbClr val="3C63AB"/>
                </a:solidFill>
              </a:rPr>
              <a:t>: </a:t>
            </a:r>
            <a:r>
              <a:rPr lang="es">
                <a:solidFill>
                  <a:srgbClr val="3C63AB"/>
                </a:solidFill>
              </a:rPr>
              <a:t>Una vez que tengas una cámara para trabajar, deberás crear e inicializar un CameraController. Este proceso establece una conexión con la cámara del dispositivo que te permite controlar la cámara y mostrar una vista previa de la alimentación de la cámara. Para lograrlo, por favor:</a:t>
            </a:r>
            <a:endParaRPr>
              <a:solidFill>
                <a:srgbClr val="3C63AB"/>
              </a:solidFill>
            </a:endParaRPr>
          </a:p>
          <a:p>
            <a:pPr indent="-311150" lvl="0" marL="457200" rtl="0" algn="l">
              <a:lnSpc>
                <a:spcPct val="150000"/>
              </a:lnSpc>
              <a:spcBef>
                <a:spcPts val="600"/>
              </a:spcBef>
              <a:spcAft>
                <a:spcPts val="0"/>
              </a:spcAft>
              <a:buClr>
                <a:srgbClr val="3C63AB"/>
              </a:buClr>
              <a:buSzPts val="1300"/>
              <a:buChar char="●"/>
            </a:pPr>
            <a:r>
              <a:rPr lang="es">
                <a:solidFill>
                  <a:srgbClr val="3C63AB"/>
                </a:solidFill>
              </a:rPr>
              <a:t>Crea un StatefulWidget con un compañero State</a:t>
            </a:r>
            <a:endParaRPr>
              <a:solidFill>
                <a:srgbClr val="3C63AB"/>
              </a:solidFill>
            </a:endParaRPr>
          </a:p>
          <a:p>
            <a:pPr indent="-311150" lvl="0" marL="457200" rtl="0" algn="l">
              <a:lnSpc>
                <a:spcPct val="150000"/>
              </a:lnSpc>
              <a:spcBef>
                <a:spcPts val="0"/>
              </a:spcBef>
              <a:spcAft>
                <a:spcPts val="0"/>
              </a:spcAft>
              <a:buClr>
                <a:srgbClr val="3C63AB"/>
              </a:buClr>
              <a:buSzPts val="1300"/>
              <a:buChar char="●"/>
            </a:pPr>
            <a:r>
              <a:rPr lang="es">
                <a:solidFill>
                  <a:srgbClr val="3C63AB"/>
                </a:solidFill>
              </a:rPr>
              <a:t>Añade una variable a la clase State para almacenar el CameraController.</a:t>
            </a:r>
            <a:endParaRPr>
              <a:solidFill>
                <a:srgbClr val="3C63AB"/>
              </a:solidFill>
            </a:endParaRPr>
          </a:p>
          <a:p>
            <a:pPr indent="-311150" lvl="0" marL="457200" rtl="0" algn="l">
              <a:lnSpc>
                <a:spcPct val="150000"/>
              </a:lnSpc>
              <a:spcBef>
                <a:spcPts val="0"/>
              </a:spcBef>
              <a:spcAft>
                <a:spcPts val="0"/>
              </a:spcAft>
              <a:buClr>
                <a:srgbClr val="3C63AB"/>
              </a:buClr>
              <a:buSzPts val="1300"/>
              <a:buChar char="●"/>
            </a:pPr>
            <a:r>
              <a:rPr lang="es">
                <a:solidFill>
                  <a:srgbClr val="3C63AB"/>
                </a:solidFill>
              </a:rPr>
              <a:t>Añade una variable a la clase State para almacenar el Future devuelto desde CameraController.initialize</a:t>
            </a:r>
            <a:endParaRPr>
              <a:solidFill>
                <a:srgbClr val="3C63AB"/>
              </a:solidFill>
            </a:endParaRPr>
          </a:p>
          <a:p>
            <a:pPr indent="-311150" lvl="0" marL="457200" rtl="0" algn="l">
              <a:lnSpc>
                <a:spcPct val="150000"/>
              </a:lnSpc>
              <a:spcBef>
                <a:spcPts val="0"/>
              </a:spcBef>
              <a:spcAft>
                <a:spcPts val="0"/>
              </a:spcAft>
              <a:buClr>
                <a:srgbClr val="3C63AB"/>
              </a:buClr>
              <a:buSzPts val="1300"/>
              <a:buChar char="●"/>
            </a:pPr>
            <a:r>
              <a:rPr lang="es">
                <a:solidFill>
                  <a:srgbClr val="3C63AB"/>
                </a:solidFill>
              </a:rPr>
              <a:t>Crea e inicializar el controlador en el método initState</a:t>
            </a:r>
            <a:endParaRPr>
              <a:solidFill>
                <a:srgbClr val="3C63AB"/>
              </a:solidFill>
            </a:endParaRPr>
          </a:p>
          <a:p>
            <a:pPr indent="-311150" lvl="0" marL="457200" rtl="0" algn="l">
              <a:lnSpc>
                <a:spcPct val="150000"/>
              </a:lnSpc>
              <a:spcBef>
                <a:spcPts val="0"/>
              </a:spcBef>
              <a:spcAft>
                <a:spcPts val="0"/>
              </a:spcAft>
              <a:buClr>
                <a:srgbClr val="3C63AB"/>
              </a:buClr>
              <a:buSzPts val="1300"/>
              <a:buChar char="●"/>
            </a:pPr>
            <a:r>
              <a:rPr lang="es">
                <a:solidFill>
                  <a:srgbClr val="3C63AB"/>
                </a:solidFill>
              </a:rPr>
              <a:t>Elimina el controlador en el método dispose</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457200" rtl="0" algn="l">
              <a:lnSpc>
                <a:spcPct val="150000"/>
              </a:lnSpc>
              <a:spcBef>
                <a:spcPts val="600"/>
              </a:spcBef>
              <a:spcAft>
                <a:spcPts val="0"/>
              </a:spcAft>
              <a:buNone/>
            </a:pPr>
            <a:r>
              <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0" rtl="0" algn="l">
              <a:lnSpc>
                <a:spcPct val="150000"/>
              </a:lnSpc>
              <a:spcBef>
                <a:spcPts val="600"/>
              </a:spcBef>
              <a:spcAft>
                <a:spcPts val="0"/>
              </a:spcAft>
              <a:buNone/>
            </a:pPr>
            <a:r>
              <a:t/>
            </a:r>
            <a:endParaRPr>
              <a:solidFill>
                <a:srgbClr val="3C63AB"/>
              </a:solidFill>
            </a:endParaRPr>
          </a:p>
          <a:p>
            <a:pPr indent="0" lvl="0" marL="45720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a:p>
            <a:pPr indent="0" lvl="0" marL="45720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ee7056b43e_0_2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Uso de la cámara</a:t>
            </a:r>
            <a:endParaRPr b="1">
              <a:solidFill>
                <a:srgbClr val="E83464"/>
              </a:solidFill>
            </a:endParaRPr>
          </a:p>
        </p:txBody>
      </p:sp>
      <p:sp>
        <p:nvSpPr>
          <p:cNvPr id="187" name="Google Shape;187;gee7056b43e_0_25"/>
          <p:cNvSpPr txBox="1"/>
          <p:nvPr>
            <p:ph idx="4294967295" type="body"/>
          </p:nvPr>
        </p:nvSpPr>
        <p:spPr>
          <a:xfrm>
            <a:off x="870550" y="1724375"/>
            <a:ext cx="2696700" cy="10434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600"/>
              </a:spcBef>
              <a:spcAft>
                <a:spcPts val="0"/>
              </a:spcAft>
              <a:buNone/>
            </a:pPr>
            <a:r>
              <a:rPr b="1" lang="es" sz="1400">
                <a:solidFill>
                  <a:srgbClr val="3C63AB"/>
                </a:solidFill>
              </a:rPr>
              <a:t>Crear e inicializar el CameraController:  </a:t>
            </a:r>
            <a:r>
              <a:rPr lang="es" sz="1400">
                <a:solidFill>
                  <a:srgbClr val="3C63AB"/>
                </a:solidFill>
              </a:rPr>
              <a:t>debe quedar algo parecido a esto.</a:t>
            </a:r>
            <a:endParaRPr sz="1200">
              <a:solidFill>
                <a:srgbClr val="000000"/>
              </a:solidFill>
              <a:highlight>
                <a:srgbClr val="FFFFFF"/>
              </a:highlight>
            </a:endParaRPr>
          </a:p>
        </p:txBody>
      </p:sp>
      <p:pic>
        <p:nvPicPr>
          <p:cNvPr id="188" name="Google Shape;188;gee7056b43e_0_25"/>
          <p:cNvPicPr preferRelativeResize="0"/>
          <p:nvPr/>
        </p:nvPicPr>
        <p:blipFill>
          <a:blip r:embed="rId4">
            <a:alphaModFix/>
          </a:blip>
          <a:stretch>
            <a:fillRect/>
          </a:stretch>
        </p:blipFill>
        <p:spPr>
          <a:xfrm>
            <a:off x="4701125" y="123400"/>
            <a:ext cx="4012051" cy="489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ee7056b43e_0_31"/>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Uso de la cámara</a:t>
            </a:r>
            <a:endParaRPr b="1">
              <a:solidFill>
                <a:srgbClr val="E83464"/>
              </a:solidFill>
            </a:endParaRPr>
          </a:p>
        </p:txBody>
      </p:sp>
      <p:sp>
        <p:nvSpPr>
          <p:cNvPr id="194" name="Google Shape;194;gee7056b43e_0_31"/>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150000"/>
              </a:lnSpc>
              <a:spcBef>
                <a:spcPts val="600"/>
              </a:spcBef>
              <a:spcAft>
                <a:spcPts val="0"/>
              </a:spcAft>
              <a:buNone/>
            </a:pPr>
            <a:r>
              <a:rPr b="1" lang="es" sz="1400">
                <a:solidFill>
                  <a:srgbClr val="3C63AB"/>
                </a:solidFill>
              </a:rPr>
              <a:t>Usa un CameraPreview para mostrar el feed de la cámara</a:t>
            </a:r>
            <a:r>
              <a:rPr b="1" lang="es" sz="1400">
                <a:solidFill>
                  <a:srgbClr val="3C63AB"/>
                </a:solidFill>
              </a:rPr>
              <a:t>: </a:t>
            </a:r>
            <a:r>
              <a:rPr lang="es" sz="1400">
                <a:solidFill>
                  <a:srgbClr val="3C63AB"/>
                </a:solidFill>
              </a:rPr>
              <a:t>A continuación, puedes utilizar el widget CameraPreview del paquete camera para mostrar una vista previa de la alimentación de la cámara. </a:t>
            </a:r>
            <a:endParaRPr sz="1400">
              <a:solidFill>
                <a:srgbClr val="3C63AB"/>
              </a:solidFill>
            </a:endParaRPr>
          </a:p>
          <a:p>
            <a:pPr indent="0" lvl="0" marL="0" rtl="0" algn="l">
              <a:lnSpc>
                <a:spcPct val="150000"/>
              </a:lnSpc>
              <a:spcBef>
                <a:spcPts val="600"/>
              </a:spcBef>
              <a:spcAft>
                <a:spcPts val="0"/>
              </a:spcAft>
              <a:buNone/>
            </a:pPr>
            <a:r>
              <a:rPr lang="es" sz="1400">
                <a:solidFill>
                  <a:srgbClr val="3C63AB"/>
                </a:solidFill>
              </a:rPr>
              <a:t>Recuerda: Debes esperar hasta que el controlador haya terminado de inicializar antes de trabajar con la cámara. Por lo tanto, debes esperar a que el _initializeControllerFuture creado en el paso anterior se complete antes de mostrar una CameraPreview.</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rPr lang="es" sz="1400">
                <a:solidFill>
                  <a:srgbClr val="3C63AB"/>
                </a:solidFill>
              </a:rPr>
              <a:t>Puede utilizar un FutureBuilder exactamente para este propósito.</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0" rtl="0" algn="l">
              <a:lnSpc>
                <a:spcPct val="15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