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gDPq3q69BsUgAV3HW5X+8nEXo4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e8943ef3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ee8943ef34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e8943ef3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ee8943ef34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e8943ef34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e8943ef34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e8943ef34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ee8943ef34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e8943ef34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e8943ef34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e8943ef34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ee8943ef34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e8943ef34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ee8943ef34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e8943ef34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ee8943ef34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e8943ef34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ee8943ef34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246b92923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246b9292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246b92923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f246b92923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246b92923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f246b92923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246b92923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f246b92923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246b92923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f246b92923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246b92923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f246b92923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246b92923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f246b92923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246b929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f246b929a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246b9292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f246b9292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e8943ef3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e8943ef3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e8943ef3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e8943ef34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e8943ef3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e8943ef34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e8943ef3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ee8943ef34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9.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jp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jpg"/><Relationship Id="rId4" Type="http://schemas.openxmlformats.org/officeDocument/2006/relationships/hyperlink" Target="https://github.com/fluttercommunity/flutter_workmanager/blob/main/README.md#platform-setu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jp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hyperlink" Target="https://pub.dev/packages/flutter_local_notificat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gee8943ef34_0_3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iOs</a:t>
            </a:r>
            <a:endParaRPr b="1">
              <a:solidFill>
                <a:srgbClr val="E83464"/>
              </a:solidFill>
            </a:endParaRPr>
          </a:p>
        </p:txBody>
      </p:sp>
      <p:sp>
        <p:nvSpPr>
          <p:cNvPr id="201" name="Google Shape;201;gee8943ef34_0_35"/>
          <p:cNvSpPr txBox="1"/>
          <p:nvPr>
            <p:ph idx="4294967295" type="body"/>
          </p:nvPr>
        </p:nvSpPr>
        <p:spPr>
          <a:xfrm>
            <a:off x="1021300" y="1724375"/>
            <a:ext cx="6904800" cy="32712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a:solidFill>
                  <a:srgbClr val="3D63AB"/>
                </a:solidFill>
              </a:rPr>
              <a:t>Como ocurre con la mayoría de los temas relacionados con iOS, aquí las cosas se complican un poco más. Debido a la naturaleza de cómo se manejan las notificaciones entre las diferentes versiones del sistema operativo, aquí se necesitan algunas configuraciones adicionales.</a:t>
            </a:r>
            <a:endParaRPr>
              <a:solidFill>
                <a:srgbClr val="3D63AB"/>
              </a:solidFill>
            </a:endParaRPr>
          </a:p>
          <a:p>
            <a:pPr indent="0" lvl="0" marL="0" rtl="0" algn="l">
              <a:lnSpc>
                <a:spcPct val="90000"/>
              </a:lnSpc>
              <a:spcBef>
                <a:spcPts val="600"/>
              </a:spcBef>
              <a:spcAft>
                <a:spcPts val="0"/>
              </a:spcAft>
              <a:buNone/>
            </a:pPr>
            <a:r>
              <a:t/>
            </a:r>
            <a:endParaRPr>
              <a:solidFill>
                <a:srgbClr val="3D63AB"/>
              </a:solidFill>
            </a:endParaRPr>
          </a:p>
          <a:p>
            <a:pPr indent="0" lvl="0" marL="0" rtl="0" algn="l">
              <a:lnSpc>
                <a:spcPct val="90000"/>
              </a:lnSpc>
              <a:spcBef>
                <a:spcPts val="600"/>
              </a:spcBef>
              <a:spcAft>
                <a:spcPts val="0"/>
              </a:spcAft>
              <a:buNone/>
            </a:pPr>
            <a:r>
              <a:rPr lang="es">
                <a:solidFill>
                  <a:srgbClr val="3D63AB"/>
                </a:solidFill>
              </a:rPr>
              <a:t>Dentro del archivo AppDelegate , debe agregar las siguientes líneas de código:</a:t>
            </a:r>
            <a:endParaRPr>
              <a:solidFill>
                <a:srgbClr val="3D63AB"/>
              </a:solidFill>
            </a:endParaRPr>
          </a:p>
          <a:p>
            <a:pPr indent="0" lvl="0" marL="457200" rtl="0" algn="l">
              <a:lnSpc>
                <a:spcPct val="90000"/>
              </a:lnSpc>
              <a:spcBef>
                <a:spcPts val="600"/>
              </a:spcBef>
              <a:spcAft>
                <a:spcPts val="0"/>
              </a:spcAft>
              <a:buNone/>
            </a:pPr>
            <a:r>
              <a:rPr lang="es">
                <a:solidFill>
                  <a:srgbClr val="3D63AB"/>
                </a:solidFill>
                <a:latin typeface="Courier New"/>
                <a:ea typeface="Courier New"/>
                <a:cs typeface="Courier New"/>
                <a:sym typeface="Courier New"/>
              </a:rPr>
              <a:t>- (BOOL)application:(UIApplication *)application </a:t>
            </a:r>
            <a:endParaRPr>
              <a:solidFill>
                <a:srgbClr val="3D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a:solidFill>
                  <a:srgbClr val="3D63AB"/>
                </a:solidFill>
                <a:latin typeface="Courier New"/>
                <a:ea typeface="Courier New"/>
                <a:cs typeface="Courier New"/>
                <a:sym typeface="Courier New"/>
              </a:rPr>
              <a:t>didFinishLaunchingWithOptions:(NSDictionary&lt;UIApplicationLaunchOptionsKey, id&gt; *)launchOptions {</a:t>
            </a:r>
            <a:endParaRPr>
              <a:solidFill>
                <a:srgbClr val="3D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a:solidFill>
                  <a:srgbClr val="3D63AB"/>
                </a:solidFill>
                <a:latin typeface="Courier New"/>
                <a:ea typeface="Courier New"/>
                <a:cs typeface="Courier New"/>
                <a:sym typeface="Courier New"/>
              </a:rPr>
              <a:t>  if (@available(iOS 10.0, *)) {</a:t>
            </a:r>
            <a:endParaRPr>
              <a:solidFill>
                <a:srgbClr val="3D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a:solidFill>
                  <a:srgbClr val="3D63AB"/>
                </a:solidFill>
                <a:latin typeface="Courier New"/>
                <a:ea typeface="Courier New"/>
                <a:cs typeface="Courier New"/>
                <a:sym typeface="Courier New"/>
              </a:rPr>
              <a:t>    [UNUserNotificationCenter currentNotificationCenter].delegate = (id&lt;UNUserNotificationCenterDelegate&gt;) self;</a:t>
            </a:r>
            <a:endParaRPr>
              <a:solidFill>
                <a:srgbClr val="3D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a:solidFill>
                  <a:srgbClr val="3D63AB"/>
                </a:solidFill>
                <a:latin typeface="Courier New"/>
                <a:ea typeface="Courier New"/>
                <a:cs typeface="Courier New"/>
                <a:sym typeface="Courier New"/>
              </a:rPr>
              <a:t>  }</a:t>
            </a:r>
            <a:endParaRPr>
              <a:solidFill>
                <a:srgbClr val="3D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a:solidFill>
                  <a:srgbClr val="3D63AB"/>
                </a:solidFill>
                <a:latin typeface="Courier New"/>
                <a:ea typeface="Courier New"/>
                <a:cs typeface="Courier New"/>
                <a:sym typeface="Courier New"/>
              </a:rPr>
              <a:t>}</a:t>
            </a:r>
            <a:endParaRPr>
              <a:solidFill>
                <a:srgbClr val="3D63AB"/>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gee8943ef34_0_4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iOs</a:t>
            </a:r>
            <a:endParaRPr b="1">
              <a:solidFill>
                <a:srgbClr val="E83464"/>
              </a:solidFill>
            </a:endParaRPr>
          </a:p>
        </p:txBody>
      </p:sp>
      <p:sp>
        <p:nvSpPr>
          <p:cNvPr id="207" name="Google Shape;207;gee8943ef34_0_43"/>
          <p:cNvSpPr txBox="1"/>
          <p:nvPr>
            <p:ph idx="4294967295" type="body"/>
          </p:nvPr>
        </p:nvSpPr>
        <p:spPr>
          <a:xfrm>
            <a:off x="954700" y="1724375"/>
            <a:ext cx="7089900" cy="24051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D63AB"/>
                </a:solidFill>
              </a:rPr>
              <a:t>Es necesario pedir permiso al usuario para varios problemas relacionados con las notificaciones. Por lo tanto, el objeto inicializador para iOS tiene los siguientes argumentos:</a:t>
            </a:r>
            <a:endParaRPr>
              <a:solidFill>
                <a:srgbClr val="3D63AB"/>
              </a:solidFill>
            </a:endParaRPr>
          </a:p>
          <a:p>
            <a:pPr indent="0" lvl="0" marL="0" rtl="0" algn="l">
              <a:lnSpc>
                <a:spcPct val="90000"/>
              </a:lnSpc>
              <a:spcBef>
                <a:spcPts val="600"/>
              </a:spcBef>
              <a:spcAft>
                <a:spcPts val="0"/>
              </a:spcAft>
              <a:buNone/>
            </a:pPr>
            <a:r>
              <a:t/>
            </a:r>
            <a:endParaRPr>
              <a:solidFill>
                <a:srgbClr val="3D63AB"/>
              </a:solidFill>
            </a:endParaRPr>
          </a:p>
          <a:p>
            <a:pPr indent="-311150" lvl="0" marL="457200" rtl="0" algn="l">
              <a:lnSpc>
                <a:spcPct val="115000"/>
              </a:lnSpc>
              <a:spcBef>
                <a:spcPts val="600"/>
              </a:spcBef>
              <a:spcAft>
                <a:spcPts val="0"/>
              </a:spcAft>
              <a:buClr>
                <a:srgbClr val="3D63AB"/>
              </a:buClr>
              <a:buSzPts val="1300"/>
              <a:buChar char="●"/>
            </a:pPr>
            <a:r>
              <a:rPr lang="es">
                <a:solidFill>
                  <a:srgbClr val="3D63AB"/>
                </a:solidFill>
              </a:rPr>
              <a:t>requestAlertPermission</a:t>
            </a:r>
            <a:endParaRPr>
              <a:solidFill>
                <a:srgbClr val="3D63AB"/>
              </a:solidFill>
            </a:endParaRPr>
          </a:p>
          <a:p>
            <a:pPr indent="-311150" lvl="0" marL="457200" rtl="0" algn="l">
              <a:lnSpc>
                <a:spcPct val="115000"/>
              </a:lnSpc>
              <a:spcBef>
                <a:spcPts val="0"/>
              </a:spcBef>
              <a:spcAft>
                <a:spcPts val="0"/>
              </a:spcAft>
              <a:buClr>
                <a:srgbClr val="3D63AB"/>
              </a:buClr>
              <a:buSzPts val="1300"/>
              <a:buChar char="●"/>
            </a:pPr>
            <a:r>
              <a:rPr lang="es">
                <a:solidFill>
                  <a:srgbClr val="3D63AB"/>
                </a:solidFill>
              </a:rPr>
              <a:t>requestBadgePermission</a:t>
            </a:r>
            <a:endParaRPr>
              <a:solidFill>
                <a:srgbClr val="3D63AB"/>
              </a:solidFill>
            </a:endParaRPr>
          </a:p>
          <a:p>
            <a:pPr indent="-311150" lvl="0" marL="457200" rtl="0" algn="l">
              <a:lnSpc>
                <a:spcPct val="115000"/>
              </a:lnSpc>
              <a:spcBef>
                <a:spcPts val="0"/>
              </a:spcBef>
              <a:spcAft>
                <a:spcPts val="0"/>
              </a:spcAft>
              <a:buClr>
                <a:srgbClr val="3D63AB"/>
              </a:buClr>
              <a:buSzPts val="1300"/>
              <a:buChar char="●"/>
            </a:pPr>
            <a:r>
              <a:rPr lang="es">
                <a:solidFill>
                  <a:srgbClr val="3D63AB"/>
                </a:solidFill>
              </a:rPr>
              <a:t>requestSoundPermission</a:t>
            </a:r>
            <a:endParaRPr>
              <a:solidFill>
                <a:srgbClr val="3D63AB"/>
              </a:solidFill>
            </a:endParaRPr>
          </a:p>
          <a:p>
            <a:pPr indent="-311150" lvl="0" marL="457200" rtl="0" algn="l">
              <a:lnSpc>
                <a:spcPct val="115000"/>
              </a:lnSpc>
              <a:spcBef>
                <a:spcPts val="0"/>
              </a:spcBef>
              <a:spcAft>
                <a:spcPts val="0"/>
              </a:spcAft>
              <a:buClr>
                <a:srgbClr val="3D63AB"/>
              </a:buClr>
              <a:buSzPts val="1300"/>
              <a:buChar char="●"/>
            </a:pPr>
            <a:r>
              <a:rPr lang="es">
                <a:solidFill>
                  <a:srgbClr val="3D63AB"/>
                </a:solidFill>
              </a:rPr>
              <a:t>defaultPresentAlert</a:t>
            </a:r>
            <a:endParaRPr>
              <a:solidFill>
                <a:srgbClr val="3D63AB"/>
              </a:solidFill>
            </a:endParaRPr>
          </a:p>
          <a:p>
            <a:pPr indent="-311150" lvl="0" marL="457200" rtl="0" algn="l">
              <a:lnSpc>
                <a:spcPct val="115000"/>
              </a:lnSpc>
              <a:spcBef>
                <a:spcPts val="0"/>
              </a:spcBef>
              <a:spcAft>
                <a:spcPts val="0"/>
              </a:spcAft>
              <a:buClr>
                <a:srgbClr val="3D63AB"/>
              </a:buClr>
              <a:buSzPts val="1300"/>
              <a:buChar char="●"/>
            </a:pPr>
            <a:r>
              <a:rPr lang="es">
                <a:solidFill>
                  <a:srgbClr val="3D63AB"/>
                </a:solidFill>
              </a:rPr>
              <a:t>defaultPresentBadge</a:t>
            </a:r>
            <a:endParaRPr>
              <a:solidFill>
                <a:srgbClr val="3D63AB"/>
              </a:solidFill>
            </a:endParaRPr>
          </a:p>
          <a:p>
            <a:pPr indent="-311150" lvl="0" marL="457200" rtl="0" algn="l">
              <a:lnSpc>
                <a:spcPct val="115000"/>
              </a:lnSpc>
              <a:spcBef>
                <a:spcPts val="0"/>
              </a:spcBef>
              <a:spcAft>
                <a:spcPts val="0"/>
              </a:spcAft>
              <a:buClr>
                <a:srgbClr val="3D63AB"/>
              </a:buClr>
              <a:buSzPts val="1300"/>
              <a:buChar char="●"/>
            </a:pPr>
            <a:r>
              <a:rPr lang="es">
                <a:solidFill>
                  <a:srgbClr val="3D63AB"/>
                </a:solidFill>
              </a:rPr>
              <a:t>defaultPresentSound</a:t>
            </a:r>
            <a:endParaRPr>
              <a:solidFill>
                <a:srgbClr val="3D63AB"/>
              </a:solidFill>
            </a:endParaRPr>
          </a:p>
          <a:p>
            <a:pPr indent="0" lvl="0" marL="0" rtl="0" algn="l">
              <a:lnSpc>
                <a:spcPct val="115000"/>
              </a:lnSpc>
              <a:spcBef>
                <a:spcPts val="600"/>
              </a:spcBef>
              <a:spcAft>
                <a:spcPts val="0"/>
              </a:spcAft>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gee8943ef34_0_5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iOs</a:t>
            </a:r>
            <a:endParaRPr b="1">
              <a:solidFill>
                <a:srgbClr val="E83464"/>
              </a:solidFill>
            </a:endParaRPr>
          </a:p>
        </p:txBody>
      </p:sp>
      <p:sp>
        <p:nvSpPr>
          <p:cNvPr id="213" name="Google Shape;213;gee8943ef34_0_50"/>
          <p:cNvSpPr txBox="1"/>
          <p:nvPr>
            <p:ph idx="4294967295" type="body"/>
          </p:nvPr>
        </p:nvSpPr>
        <p:spPr>
          <a:xfrm>
            <a:off x="889600" y="1724375"/>
            <a:ext cx="7273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SzPts val="1300"/>
              <a:buNone/>
            </a:pPr>
            <a:r>
              <a:rPr lang="es">
                <a:solidFill>
                  <a:srgbClr val="3D63AB"/>
                </a:solidFill>
              </a:rPr>
              <a:t>Una advertencia más en iOS tiene que ver con la diferencia de comportamiento entre las notificaciones que se presentan al usuario cuando su aplicación está en primer plano o cuando está en segundo plano. Fuera de la caja, el sistema operativo no mostrará una notificación al usuario si la aplicación está en primer plano. </a:t>
            </a:r>
            <a:endParaRPr>
              <a:solidFill>
                <a:srgbClr val="3D63AB"/>
              </a:solidFill>
            </a:endParaRPr>
          </a:p>
          <a:p>
            <a:pPr indent="0" lvl="0" marL="0" rtl="0" algn="just">
              <a:lnSpc>
                <a:spcPct val="90000"/>
              </a:lnSpc>
              <a:spcBef>
                <a:spcPts val="600"/>
              </a:spcBef>
              <a:spcAft>
                <a:spcPts val="0"/>
              </a:spcAft>
              <a:buSzPts val="1300"/>
              <a:buNone/>
            </a:pPr>
            <a:r>
              <a:t/>
            </a:r>
            <a:endParaRPr>
              <a:solidFill>
                <a:srgbClr val="3D63AB"/>
              </a:solidFill>
            </a:endParaRPr>
          </a:p>
          <a:p>
            <a:pPr indent="0" lvl="0" marL="0" rtl="0" algn="just">
              <a:lnSpc>
                <a:spcPct val="90000"/>
              </a:lnSpc>
              <a:spcBef>
                <a:spcPts val="600"/>
              </a:spcBef>
              <a:spcAft>
                <a:spcPts val="0"/>
              </a:spcAft>
              <a:buSzPts val="1300"/>
              <a:buNone/>
            </a:pPr>
            <a:r>
              <a:rPr lang="es">
                <a:solidFill>
                  <a:srgbClr val="3D63AB"/>
                </a:solidFill>
              </a:rPr>
              <a:t>El complemento en sí se encargará de mostrar una notificación cuando la aplicación esté en primer plano, pero debajo de iOS10, es necesario proporcionar un método de devolución de llamada onDidReceiveLocalNotification que manejará la interacción del usuario con la notificación.</a:t>
            </a:r>
            <a:endParaRPr>
              <a:solidFill>
                <a:srgbClr val="3D63AB"/>
              </a:solidFill>
            </a:endParaRPr>
          </a:p>
          <a:p>
            <a:pPr indent="0" lvl="0" marL="0" rtl="0" algn="just">
              <a:lnSpc>
                <a:spcPct val="90000"/>
              </a:lnSpc>
              <a:spcBef>
                <a:spcPts val="600"/>
              </a:spcBef>
              <a:spcAft>
                <a:spcPts val="0"/>
              </a:spcAft>
              <a:buSzPts val="1300"/>
              <a:buNone/>
            </a:pPr>
            <a:r>
              <a:t/>
            </a:r>
            <a:endParaRPr>
              <a:solidFill>
                <a:srgbClr val="3D63AB"/>
              </a:solidFill>
            </a:endParaRPr>
          </a:p>
          <a:p>
            <a:pPr indent="0" lvl="0" marL="0" rtl="0" algn="just">
              <a:lnSpc>
                <a:spcPct val="90000"/>
              </a:lnSpc>
              <a:spcBef>
                <a:spcPts val="600"/>
              </a:spcBef>
              <a:spcAft>
                <a:spcPts val="0"/>
              </a:spcAft>
              <a:buSzPts val="1300"/>
              <a:buNone/>
            </a:pPr>
            <a:r>
              <a:rPr lang="es">
                <a:solidFill>
                  <a:srgbClr val="3D63AB"/>
                </a:solidFill>
              </a:rPr>
              <a:t>Después de configurar inicializaciones de plataforma específicas, es hora de envolver toda esta lógica en un método en nuestro servicio de notificación. Nuestro mejor enfoque aquí es crear un método init al que se llamará desde nuestro archivo main.dart cuando la aplicación se inicie por primera vez.</a:t>
            </a:r>
            <a:endParaRPr>
              <a:solidFill>
                <a:srgbClr val="3D63A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gee8943ef34_0_5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Uso</a:t>
            </a:r>
            <a:endParaRPr b="1">
              <a:solidFill>
                <a:srgbClr val="E83464"/>
              </a:solidFill>
            </a:endParaRPr>
          </a:p>
        </p:txBody>
      </p:sp>
      <p:pic>
        <p:nvPicPr>
          <p:cNvPr id="219" name="Google Shape;219;gee8943ef34_0_57"/>
          <p:cNvPicPr preferRelativeResize="0"/>
          <p:nvPr/>
        </p:nvPicPr>
        <p:blipFill>
          <a:blip r:embed="rId4">
            <a:alphaModFix/>
          </a:blip>
          <a:stretch>
            <a:fillRect/>
          </a:stretch>
        </p:blipFill>
        <p:spPr>
          <a:xfrm>
            <a:off x="1878700" y="1813600"/>
            <a:ext cx="4486625" cy="290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gee8943ef34_0_6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Uso</a:t>
            </a:r>
            <a:endParaRPr b="1">
              <a:solidFill>
                <a:srgbClr val="E83464"/>
              </a:solidFill>
            </a:endParaRPr>
          </a:p>
        </p:txBody>
      </p:sp>
      <p:sp>
        <p:nvSpPr>
          <p:cNvPr id="225" name="Google Shape;225;gee8943ef34_0_63"/>
          <p:cNvSpPr txBox="1"/>
          <p:nvPr>
            <p:ph idx="4294967295" type="body"/>
          </p:nvPr>
        </p:nvSpPr>
        <p:spPr>
          <a:xfrm>
            <a:off x="999100" y="1724375"/>
            <a:ext cx="6630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a:solidFill>
                  <a:srgbClr val="3D63AB"/>
                </a:solidFill>
              </a:rPr>
              <a:t>Hay que tener  en cuenta que después de crear instancias para configuraciones de inicialización específicas de la plataforma, también necesitamos crear un objeto InitializationSettings que pasamos en los objetos de configuración de inicialización específicos de nuestra plataforma.</a:t>
            </a:r>
            <a:endParaRPr>
              <a:solidFill>
                <a:srgbClr val="3D63AB"/>
              </a:solidFill>
            </a:endParaRPr>
          </a:p>
          <a:p>
            <a:pPr indent="0" lvl="0" marL="0" rtl="0" algn="just">
              <a:lnSpc>
                <a:spcPct val="90000"/>
              </a:lnSpc>
              <a:spcBef>
                <a:spcPts val="600"/>
              </a:spcBef>
              <a:spcAft>
                <a:spcPts val="0"/>
              </a:spcAft>
              <a:buNone/>
            </a:pPr>
            <a:r>
              <a:t/>
            </a:r>
            <a:endParaRPr>
              <a:solidFill>
                <a:srgbClr val="3D63AB"/>
              </a:solidFill>
            </a:endParaRPr>
          </a:p>
          <a:p>
            <a:pPr indent="0" lvl="0" marL="0" rtl="0" algn="just">
              <a:lnSpc>
                <a:spcPct val="90000"/>
              </a:lnSpc>
              <a:spcBef>
                <a:spcPts val="600"/>
              </a:spcBef>
              <a:spcAft>
                <a:spcPts val="0"/>
              </a:spcAft>
              <a:buNone/>
            </a:pPr>
            <a:r>
              <a:rPr lang="es">
                <a:solidFill>
                  <a:srgbClr val="3D63AB"/>
                </a:solidFill>
              </a:rPr>
              <a:t>Nuestro último paso aquí es llamar al método initialize en el objeto FlutterLocalNotificationsPlugin . Además de la configuración de inicialización de arriba, también tiene otro argumento llamado onSelectNotification . Este argumento representa la devolución de llamada que se llamará una vez que se haya tocado una notificación y es un argumento opcional. Esta devolución de llamada tiene un argumento llamado carga útil que contendrá cualquier dato que se pase a través de la notificación.</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ee8943ef34_0_7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lang="es">
                <a:solidFill>
                  <a:srgbClr val="E83464"/>
                </a:solidFill>
              </a:rPr>
              <a:t>Notificaciones: Uso</a:t>
            </a:r>
            <a:endParaRPr>
              <a:solidFill>
                <a:srgbClr val="E83464"/>
              </a:solidFill>
              <a:latin typeface="Arial"/>
              <a:ea typeface="Arial"/>
              <a:cs typeface="Arial"/>
              <a:sym typeface="Arial"/>
            </a:endParaRPr>
          </a:p>
        </p:txBody>
      </p:sp>
      <p:sp>
        <p:nvSpPr>
          <p:cNvPr id="231" name="Google Shape;231;gee8943ef34_0_70"/>
          <p:cNvSpPr txBox="1"/>
          <p:nvPr>
            <p:ph idx="4294967295" type="body"/>
          </p:nvPr>
        </p:nvSpPr>
        <p:spPr>
          <a:xfrm>
            <a:off x="4511400" y="1724375"/>
            <a:ext cx="388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sz="1200">
                <a:solidFill>
                  <a:srgbClr val="3D63AB"/>
                </a:solidFill>
              </a:rPr>
              <a:t>En nuestro archivo main.dart, llamaremos al método init así:</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457200" rtl="0" algn="l">
              <a:lnSpc>
                <a:spcPct val="90000"/>
              </a:lnSpc>
              <a:spcBef>
                <a:spcPts val="600"/>
              </a:spcBef>
              <a:spcAft>
                <a:spcPts val="0"/>
              </a:spcAft>
              <a:buNone/>
            </a:pPr>
            <a:r>
              <a:rPr lang="es" sz="1200">
                <a:solidFill>
                  <a:srgbClr val="3D63AB"/>
                </a:solidFill>
                <a:latin typeface="Courier New"/>
                <a:ea typeface="Courier New"/>
                <a:cs typeface="Courier New"/>
                <a:sym typeface="Courier New"/>
              </a:rPr>
              <a:t>Future&lt;void&gt; main() async {</a:t>
            </a:r>
            <a:endParaRPr sz="1200">
              <a:solidFill>
                <a:srgbClr val="3D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sz="1200">
                <a:solidFill>
                  <a:srgbClr val="3D63AB"/>
                </a:solidFill>
                <a:latin typeface="Courier New"/>
                <a:ea typeface="Courier New"/>
                <a:cs typeface="Courier New"/>
                <a:sym typeface="Courier New"/>
              </a:rPr>
              <a:t>  WidgetsFlutterBinding.ensureInitialized();</a:t>
            </a:r>
            <a:endParaRPr sz="1200">
              <a:solidFill>
                <a:srgbClr val="3D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sz="1200">
                <a:solidFill>
                  <a:srgbClr val="3D63AB"/>
                </a:solidFill>
                <a:latin typeface="Courier New"/>
                <a:ea typeface="Courier New"/>
                <a:cs typeface="Courier New"/>
                <a:sym typeface="Courier New"/>
              </a:rPr>
              <a:t>  await NotificationService().init(); // &lt;----</a:t>
            </a:r>
            <a:endParaRPr sz="1200">
              <a:solidFill>
                <a:srgbClr val="3D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sz="1200">
                <a:solidFill>
                  <a:srgbClr val="3D63AB"/>
                </a:solidFill>
                <a:latin typeface="Courier New"/>
                <a:ea typeface="Courier New"/>
                <a:cs typeface="Courier New"/>
                <a:sym typeface="Courier New"/>
              </a:rPr>
              <a:t>  runApp(MyApp());</a:t>
            </a:r>
            <a:endParaRPr sz="1200">
              <a:solidFill>
                <a:srgbClr val="3D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sz="1200">
                <a:solidFill>
                  <a:srgbClr val="3D63AB"/>
                </a:solidFill>
                <a:latin typeface="Courier New"/>
                <a:ea typeface="Courier New"/>
                <a:cs typeface="Courier New"/>
                <a:sym typeface="Courier New"/>
              </a:rPr>
              <a:t>}</a:t>
            </a:r>
            <a:endParaRPr sz="1200">
              <a:solidFill>
                <a:srgbClr val="3D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t/>
            </a:r>
            <a:endParaRPr sz="1200">
              <a:solidFill>
                <a:srgbClr val="3D63AB"/>
              </a:solidFill>
              <a:latin typeface="Courier New"/>
              <a:ea typeface="Courier New"/>
              <a:cs typeface="Courier New"/>
              <a:sym typeface="Courier New"/>
            </a:endParaRPr>
          </a:p>
        </p:txBody>
      </p:sp>
      <p:pic>
        <p:nvPicPr>
          <p:cNvPr id="232" name="Google Shape;232;gee8943ef34_0_70"/>
          <p:cNvPicPr preferRelativeResize="0"/>
          <p:nvPr/>
        </p:nvPicPr>
        <p:blipFill>
          <a:blip r:embed="rId4">
            <a:alphaModFix/>
          </a:blip>
          <a:stretch>
            <a:fillRect/>
          </a:stretch>
        </p:blipFill>
        <p:spPr>
          <a:xfrm>
            <a:off x="889600" y="1624649"/>
            <a:ext cx="3471350" cy="299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ee8943ef34_0_8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mostrar una </a:t>
            </a:r>
            <a:r>
              <a:rPr b="1" lang="es">
                <a:solidFill>
                  <a:srgbClr val="E83464"/>
                </a:solidFill>
              </a:rPr>
              <a:t>notificación</a:t>
            </a:r>
            <a:endParaRPr b="1">
              <a:solidFill>
                <a:srgbClr val="E83464"/>
              </a:solidFill>
            </a:endParaRPr>
          </a:p>
        </p:txBody>
      </p:sp>
      <p:sp>
        <p:nvSpPr>
          <p:cNvPr id="238" name="Google Shape;238;gee8943ef34_0_83"/>
          <p:cNvSpPr txBox="1"/>
          <p:nvPr>
            <p:ph idx="4294967295" type="body"/>
          </p:nvPr>
        </p:nvSpPr>
        <p:spPr>
          <a:xfrm>
            <a:off x="768425" y="1724375"/>
            <a:ext cx="8076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D63AB"/>
                </a:solidFill>
              </a:rPr>
              <a:t>El ejemplo anterior muestra solo varios de los argumentos que puede pasar a AndroidNotificationDetails . La lista es mucho más larga y puedes consultarla aquí.</a:t>
            </a:r>
            <a:endParaRPr>
              <a:solidFill>
                <a:srgbClr val="3D63AB"/>
              </a:solidFill>
            </a:endParaRPr>
          </a:p>
          <a:p>
            <a:pPr indent="0" lvl="0" marL="0" rtl="0" algn="l">
              <a:lnSpc>
                <a:spcPct val="90000"/>
              </a:lnSpc>
              <a:spcBef>
                <a:spcPts val="600"/>
              </a:spcBef>
              <a:spcAft>
                <a:spcPts val="0"/>
              </a:spcAft>
              <a:buNone/>
            </a:pPr>
            <a:r>
              <a:t/>
            </a:r>
            <a:endParaRPr>
              <a:solidFill>
                <a:srgbClr val="3D63AB"/>
              </a:solidFill>
            </a:endParaRPr>
          </a:p>
          <a:p>
            <a:pPr indent="0" lvl="0" marL="0" rtl="0" algn="l">
              <a:lnSpc>
                <a:spcPct val="90000"/>
              </a:lnSpc>
              <a:spcBef>
                <a:spcPts val="600"/>
              </a:spcBef>
              <a:spcAft>
                <a:spcPts val="0"/>
              </a:spcAft>
              <a:buNone/>
            </a:pPr>
            <a:r>
              <a:t/>
            </a:r>
            <a:endParaRPr>
              <a:solidFill>
                <a:srgbClr val="3D63AB"/>
              </a:solidFill>
            </a:endParaRPr>
          </a:p>
          <a:p>
            <a:pPr indent="0" lvl="0" marL="0" rtl="0" algn="l">
              <a:lnSpc>
                <a:spcPct val="90000"/>
              </a:lnSpc>
              <a:spcBef>
                <a:spcPts val="600"/>
              </a:spcBef>
              <a:spcAft>
                <a:spcPts val="0"/>
              </a:spcAft>
              <a:buNone/>
            </a:pPr>
            <a:r>
              <a:t/>
            </a:r>
            <a:endParaRPr>
              <a:solidFill>
                <a:srgbClr val="3D63AB"/>
              </a:solidFill>
            </a:endParaRPr>
          </a:p>
          <a:p>
            <a:pPr indent="0" lvl="0" marL="0" rtl="0" algn="l">
              <a:lnSpc>
                <a:spcPct val="90000"/>
              </a:lnSpc>
              <a:spcBef>
                <a:spcPts val="600"/>
              </a:spcBef>
              <a:spcAft>
                <a:spcPts val="0"/>
              </a:spcAft>
              <a:buNone/>
            </a:pPr>
            <a:r>
              <a:t/>
            </a:r>
            <a:endParaRPr>
              <a:solidFill>
                <a:srgbClr val="3D63AB"/>
              </a:solidFill>
            </a:endParaRPr>
          </a:p>
          <a:p>
            <a:pPr indent="0" lvl="0" marL="0" rtl="0" algn="l">
              <a:lnSpc>
                <a:spcPct val="90000"/>
              </a:lnSpc>
              <a:spcBef>
                <a:spcPts val="600"/>
              </a:spcBef>
              <a:spcAft>
                <a:spcPts val="0"/>
              </a:spcAft>
              <a:buNone/>
            </a:pPr>
            <a:r>
              <a:rPr lang="es">
                <a:solidFill>
                  <a:srgbClr val="3D63AB"/>
                </a:solidFill>
              </a:rPr>
              <a:t>Y para iOs</a:t>
            </a:r>
            <a:endParaRPr>
              <a:solidFill>
                <a:srgbClr val="3D63AB"/>
              </a:solidFill>
            </a:endParaRPr>
          </a:p>
          <a:p>
            <a:pPr indent="0" lvl="0" marL="0" rtl="0" algn="l">
              <a:lnSpc>
                <a:spcPct val="90000"/>
              </a:lnSpc>
              <a:spcBef>
                <a:spcPts val="600"/>
              </a:spcBef>
              <a:spcAft>
                <a:spcPts val="0"/>
              </a:spcAft>
              <a:buNone/>
            </a:pPr>
            <a:r>
              <a:t/>
            </a:r>
            <a:endParaRPr>
              <a:solidFill>
                <a:srgbClr val="3D63AB"/>
              </a:solidFill>
            </a:endParaRPr>
          </a:p>
        </p:txBody>
      </p:sp>
      <p:pic>
        <p:nvPicPr>
          <p:cNvPr id="239" name="Google Shape;239;gee8943ef34_0_83"/>
          <p:cNvPicPr preferRelativeResize="0"/>
          <p:nvPr/>
        </p:nvPicPr>
        <p:blipFill>
          <a:blip r:embed="rId4">
            <a:alphaModFix/>
          </a:blip>
          <a:stretch>
            <a:fillRect/>
          </a:stretch>
        </p:blipFill>
        <p:spPr>
          <a:xfrm>
            <a:off x="2770075" y="2199000"/>
            <a:ext cx="3838475" cy="987850"/>
          </a:xfrm>
          <a:prstGeom prst="rect">
            <a:avLst/>
          </a:prstGeom>
          <a:noFill/>
          <a:ln>
            <a:noFill/>
          </a:ln>
        </p:spPr>
      </p:pic>
      <p:pic>
        <p:nvPicPr>
          <p:cNvPr id="240" name="Google Shape;240;gee8943ef34_0_83"/>
          <p:cNvPicPr preferRelativeResize="0"/>
          <p:nvPr/>
        </p:nvPicPr>
        <p:blipFill>
          <a:blip r:embed="rId5">
            <a:alphaModFix/>
          </a:blip>
          <a:stretch>
            <a:fillRect/>
          </a:stretch>
        </p:blipFill>
        <p:spPr>
          <a:xfrm>
            <a:off x="197474" y="3522325"/>
            <a:ext cx="7136625" cy="1227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gee8943ef34_0_91"/>
          <p:cNvSpPr txBox="1"/>
          <p:nvPr>
            <p:ph type="title"/>
          </p:nvPr>
        </p:nvSpPr>
        <p:spPr>
          <a:xfrm>
            <a:off x="828875" y="1006650"/>
            <a:ext cx="7566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mostrar una </a:t>
            </a:r>
            <a:r>
              <a:rPr b="1" lang="es">
                <a:solidFill>
                  <a:srgbClr val="E83464"/>
                </a:solidFill>
              </a:rPr>
              <a:t>notificación</a:t>
            </a:r>
            <a:endParaRPr b="1">
              <a:solidFill>
                <a:srgbClr val="E83464"/>
              </a:solidFill>
            </a:endParaRPr>
          </a:p>
        </p:txBody>
      </p:sp>
      <p:sp>
        <p:nvSpPr>
          <p:cNvPr id="246" name="Google Shape;246;gee8943ef34_0_91"/>
          <p:cNvSpPr txBox="1"/>
          <p:nvPr>
            <p:ph idx="4294967295" type="body"/>
          </p:nvPr>
        </p:nvSpPr>
        <p:spPr>
          <a:xfrm>
            <a:off x="889600" y="1702175"/>
            <a:ext cx="7169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a:solidFill>
                  <a:srgbClr val="3D63AB"/>
                </a:solidFill>
              </a:rPr>
              <a:t>A continuación, crearemos un objeto NotificationDetails y lo pasaremos a nuestro objeto de detalles de notificación específico de la plataforma.</a:t>
            </a:r>
            <a:endParaRPr>
              <a:solidFill>
                <a:srgbClr val="3D63AB"/>
              </a:solidFill>
              <a:latin typeface="Courier New"/>
              <a:ea typeface="Courier New"/>
              <a:cs typeface="Courier New"/>
              <a:sym typeface="Courier New"/>
            </a:endParaRPr>
          </a:p>
        </p:txBody>
      </p:sp>
      <p:pic>
        <p:nvPicPr>
          <p:cNvPr id="247" name="Google Shape;247;gee8943ef34_0_91"/>
          <p:cNvPicPr preferRelativeResize="0"/>
          <p:nvPr/>
        </p:nvPicPr>
        <p:blipFill>
          <a:blip r:embed="rId4">
            <a:alphaModFix/>
          </a:blip>
          <a:stretch>
            <a:fillRect/>
          </a:stretch>
        </p:blipFill>
        <p:spPr>
          <a:xfrm>
            <a:off x="1489700" y="2289325"/>
            <a:ext cx="5207525" cy="148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gee8943ef34_0_10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mostrar una </a:t>
            </a:r>
            <a:r>
              <a:rPr b="1" lang="es">
                <a:solidFill>
                  <a:srgbClr val="E83464"/>
                </a:solidFill>
              </a:rPr>
              <a:t>notificación</a:t>
            </a:r>
            <a:endParaRPr b="1">
              <a:solidFill>
                <a:srgbClr val="E83464"/>
              </a:solidFill>
            </a:endParaRPr>
          </a:p>
        </p:txBody>
      </p:sp>
      <p:sp>
        <p:nvSpPr>
          <p:cNvPr id="253" name="Google Shape;253;gee8943ef34_0_101"/>
          <p:cNvSpPr txBox="1"/>
          <p:nvPr>
            <p:ph idx="4294967295" type="body"/>
          </p:nvPr>
        </p:nvSpPr>
        <p:spPr>
          <a:xfrm>
            <a:off x="939900" y="1724375"/>
            <a:ext cx="7905300" cy="33228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sz="1200">
                <a:solidFill>
                  <a:srgbClr val="3D63AB"/>
                </a:solidFill>
              </a:rPr>
              <a:t>Entonces necesitamos llamar al método show de FlutterLocalNotificationPlugin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rPr lang="es" sz="1200">
                <a:solidFill>
                  <a:srgbClr val="3D63AB"/>
                </a:solidFill>
              </a:rPr>
              <a:t>Los parámetros aquí son más autoexplicativos, pero los repasaremos:</a:t>
            </a:r>
            <a:endParaRPr sz="1200">
              <a:solidFill>
                <a:srgbClr val="3D63AB"/>
              </a:solidFill>
            </a:endParaRPr>
          </a:p>
          <a:p>
            <a:pPr indent="-304800" lvl="0" marL="457200" rtl="0" algn="l">
              <a:lnSpc>
                <a:spcPct val="90000"/>
              </a:lnSpc>
              <a:spcBef>
                <a:spcPts val="600"/>
              </a:spcBef>
              <a:spcAft>
                <a:spcPts val="0"/>
              </a:spcAft>
              <a:buClr>
                <a:srgbClr val="3D63AB"/>
              </a:buClr>
              <a:buSzPts val="1200"/>
              <a:buChar char="●"/>
            </a:pPr>
            <a:r>
              <a:rPr lang="es" sz="1200">
                <a:solidFill>
                  <a:srgbClr val="3D63AB"/>
                </a:solidFill>
              </a:rPr>
              <a:t>id : el identificador de la notificación. Cada notificación debe tener un identificador único</a:t>
            </a:r>
            <a:endParaRPr sz="1200">
              <a:solidFill>
                <a:srgbClr val="3D63AB"/>
              </a:solidFill>
            </a:endParaRPr>
          </a:p>
          <a:p>
            <a:pPr indent="-304800" lvl="0" marL="457200" rtl="0" algn="l">
              <a:lnSpc>
                <a:spcPct val="90000"/>
              </a:lnSpc>
              <a:spcBef>
                <a:spcPts val="0"/>
              </a:spcBef>
              <a:spcAft>
                <a:spcPts val="0"/>
              </a:spcAft>
              <a:buClr>
                <a:srgbClr val="3D63AB"/>
              </a:buClr>
              <a:buSzPts val="1200"/>
              <a:buChar char="●"/>
            </a:pPr>
            <a:r>
              <a:rPr lang="es" sz="1200">
                <a:solidFill>
                  <a:srgbClr val="3D63AB"/>
                </a:solidFill>
              </a:rPr>
              <a:t>título : el título de la notificación</a:t>
            </a:r>
            <a:endParaRPr sz="1200">
              <a:solidFill>
                <a:srgbClr val="3D63AB"/>
              </a:solidFill>
            </a:endParaRPr>
          </a:p>
          <a:p>
            <a:pPr indent="-304800" lvl="0" marL="457200" rtl="0" algn="l">
              <a:lnSpc>
                <a:spcPct val="90000"/>
              </a:lnSpc>
              <a:spcBef>
                <a:spcPts val="0"/>
              </a:spcBef>
              <a:spcAft>
                <a:spcPts val="0"/>
              </a:spcAft>
              <a:buClr>
                <a:srgbClr val="3D63AB"/>
              </a:buClr>
              <a:buSzPts val="1200"/>
              <a:buChar char="●"/>
            </a:pPr>
            <a:r>
              <a:rPr lang="es" sz="1200">
                <a:solidFill>
                  <a:srgbClr val="3D63AB"/>
                </a:solidFill>
              </a:rPr>
              <a:t>cuerpo : lo que queremos mostrar como el mensaje principal de nuestra notificación</a:t>
            </a:r>
            <a:endParaRPr sz="1200">
              <a:solidFill>
                <a:srgbClr val="3D63AB"/>
              </a:solidFill>
            </a:endParaRPr>
          </a:p>
          <a:p>
            <a:pPr indent="-304800" lvl="0" marL="457200" rtl="0" algn="l">
              <a:lnSpc>
                <a:spcPct val="90000"/>
              </a:lnSpc>
              <a:spcBef>
                <a:spcPts val="0"/>
              </a:spcBef>
              <a:spcAft>
                <a:spcPts val="0"/>
              </a:spcAft>
              <a:buClr>
                <a:srgbClr val="3D63AB"/>
              </a:buClr>
              <a:buSzPts val="1200"/>
              <a:buChar char="●"/>
            </a:pPr>
            <a:r>
              <a:rPr lang="es" sz="1200">
                <a:solidFill>
                  <a:srgbClr val="3D63AB"/>
                </a:solidFill>
              </a:rPr>
              <a:t>notificationDetails : el objeto de detalles de notificación que discutimos anteriormente</a:t>
            </a:r>
            <a:endParaRPr sz="1200">
              <a:solidFill>
                <a:srgbClr val="3D63AB"/>
              </a:solidFill>
            </a:endParaRPr>
          </a:p>
          <a:p>
            <a:pPr indent="-304800" lvl="0" marL="457200" rtl="0" algn="l">
              <a:lnSpc>
                <a:spcPct val="90000"/>
              </a:lnSpc>
              <a:spcBef>
                <a:spcPts val="0"/>
              </a:spcBef>
              <a:spcAft>
                <a:spcPts val="0"/>
              </a:spcAft>
              <a:buClr>
                <a:srgbClr val="3D63AB"/>
              </a:buClr>
              <a:buSzPts val="1200"/>
              <a:buChar char="●"/>
            </a:pPr>
            <a:r>
              <a:rPr lang="es" sz="1200">
                <a:solidFill>
                  <a:srgbClr val="3D63AB"/>
                </a:solidFill>
              </a:rPr>
              <a:t>carga útil : los datos que queremos pasar con esta notificación para que se puedan</a:t>
            </a:r>
            <a:endParaRPr sz="1200">
              <a:solidFill>
                <a:srgbClr val="3D63AB"/>
              </a:solidFill>
            </a:endParaRPr>
          </a:p>
          <a:p>
            <a:pPr indent="0" lvl="0" marL="457200" rtl="0" algn="l">
              <a:lnSpc>
                <a:spcPct val="90000"/>
              </a:lnSpc>
              <a:spcBef>
                <a:spcPts val="600"/>
              </a:spcBef>
              <a:spcAft>
                <a:spcPts val="0"/>
              </a:spcAft>
              <a:buNone/>
            </a:pPr>
            <a:r>
              <a:rPr lang="es" sz="1200">
                <a:solidFill>
                  <a:srgbClr val="3D63AB"/>
                </a:solidFill>
              </a:rPr>
              <a:t> usar más tarde cuando se toca la notificación y nuestra aplicación se abre de nuevo</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p:txBody>
      </p:sp>
      <p:pic>
        <p:nvPicPr>
          <p:cNvPr id="254" name="Google Shape;254;gee8943ef34_0_101"/>
          <p:cNvPicPr preferRelativeResize="0"/>
          <p:nvPr/>
        </p:nvPicPr>
        <p:blipFill>
          <a:blip r:embed="rId4">
            <a:alphaModFix/>
          </a:blip>
          <a:stretch>
            <a:fillRect/>
          </a:stretch>
        </p:blipFill>
        <p:spPr>
          <a:xfrm>
            <a:off x="2920775" y="2080200"/>
            <a:ext cx="2444325" cy="85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gf246b92923_0_11"/>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700">
                <a:solidFill>
                  <a:srgbClr val="E83464"/>
                </a:solidFill>
              </a:rPr>
              <a:t>Tareas en segundo plano</a:t>
            </a:r>
            <a:endParaRPr b="1" sz="3000">
              <a:solidFill>
                <a:srgbClr val="E83464"/>
              </a:solidFill>
              <a:latin typeface="Arial"/>
              <a:ea typeface="Arial"/>
              <a:cs typeface="Arial"/>
              <a:sym typeface="Arial"/>
            </a:endParaRPr>
          </a:p>
        </p:txBody>
      </p:sp>
      <p:sp>
        <p:nvSpPr>
          <p:cNvPr id="260" name="Google Shape;260;gf246b92923_0_11"/>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16</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Notificaciones y Tareas en segundo plano</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gf246b92923_0_15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Segundo plano </a:t>
            </a:r>
            <a:endParaRPr b="1">
              <a:solidFill>
                <a:srgbClr val="E83464"/>
              </a:solidFill>
            </a:endParaRPr>
          </a:p>
        </p:txBody>
      </p:sp>
      <p:sp>
        <p:nvSpPr>
          <p:cNvPr id="266" name="Google Shape;266;gf246b92923_0_151"/>
          <p:cNvSpPr txBox="1"/>
          <p:nvPr>
            <p:ph idx="4294967295" type="body"/>
          </p:nvPr>
        </p:nvSpPr>
        <p:spPr>
          <a:xfrm>
            <a:off x="870550" y="1724375"/>
            <a:ext cx="7240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SzPts val="1300"/>
              <a:buNone/>
            </a:pPr>
            <a:r>
              <a:rPr lang="es" sz="1400">
                <a:solidFill>
                  <a:srgbClr val="3C63AB"/>
                </a:solidFill>
              </a:rPr>
              <a:t>En Flutter, puedes ejecutar código Dart en segundo plano. El mecanismo para esta funcionalidad implica configurar un isolate. Isolates son el modelo de Dart para el multihilo, aunque un isolate difiere de un hilo convencional en que este no comparte memoria con el programa principal. Configuramos tu isolate para ejecución en segundo plano usando callbacks y un callback dispatcher.</a:t>
            </a:r>
            <a:endParaRPr>
              <a:solidFill>
                <a:srgbClr val="3D63AB"/>
              </a:solidFill>
              <a:latin typeface="Arial"/>
              <a:ea typeface="Arial"/>
              <a:cs typeface="Arial"/>
              <a:sym typeface="Arial"/>
            </a:endParaRPr>
          </a:p>
          <a:p>
            <a:pPr indent="0" lvl="0" marL="0" rtl="0" algn="just">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gf246b92923_0_15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Iniciar Flutter Engine en segundo plano</a:t>
            </a:r>
            <a:endParaRPr b="1">
              <a:solidFill>
                <a:srgbClr val="E83464"/>
              </a:solidFill>
            </a:endParaRPr>
          </a:p>
        </p:txBody>
      </p:sp>
      <p:sp>
        <p:nvSpPr>
          <p:cNvPr id="272" name="Google Shape;272;gf246b92923_0_156"/>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a:solidFill>
                  <a:srgbClr val="3C63AB"/>
                </a:solidFill>
              </a:rPr>
              <a:t>Cuando un trabajo en segundo plano es iniciado por un nativo, el motor Flutter no está activo. Entonces no podemos ejecutar Dart. ¿Puede Android / iOS iniciar el motor Flutter en segundo plano?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¡Sí! Primero necesitaremos registrar una función de devolución de llamada de Dart que solo se invocará siempre que el código nativo inicie un trabajo en segundo plano.</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Esta función de devolución de llamada se denomina callbackDispatcher.</a:t>
            </a:r>
            <a:endParaRPr>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273" name="Google Shape;273;gf246b92923_0_156"/>
          <p:cNvPicPr preferRelativeResize="0"/>
          <p:nvPr/>
        </p:nvPicPr>
        <p:blipFill>
          <a:blip r:embed="rId4">
            <a:alphaModFix/>
          </a:blip>
          <a:stretch>
            <a:fillRect/>
          </a:stretch>
        </p:blipFill>
        <p:spPr>
          <a:xfrm>
            <a:off x="2298650" y="2954851"/>
            <a:ext cx="4223000" cy="1828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gf246b92923_0_16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Iniciar Flutter Engine en segundo plano</a:t>
            </a:r>
            <a:endParaRPr b="1">
              <a:solidFill>
                <a:srgbClr val="E83464"/>
              </a:solidFill>
            </a:endParaRPr>
          </a:p>
        </p:txBody>
      </p:sp>
      <p:sp>
        <p:nvSpPr>
          <p:cNvPr id="279" name="Google Shape;279;gf246b92923_0_162"/>
          <p:cNvSpPr txBox="1"/>
          <p:nvPr>
            <p:ph idx="4294967295" type="body"/>
          </p:nvPr>
        </p:nvSpPr>
        <p:spPr>
          <a:xfrm>
            <a:off x="870550" y="1724375"/>
            <a:ext cx="7410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a:solidFill>
                  <a:srgbClr val="3C63AB"/>
                </a:solidFill>
              </a:rPr>
              <a:t>El callbackDispatcher debe ser una función de nivel superior o una función estática.</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El Plugin </a:t>
            </a:r>
            <a:r>
              <a:rPr lang="es">
                <a:solidFill>
                  <a:srgbClr val="3C63AB"/>
                </a:solidFill>
                <a:latin typeface="Courier New"/>
                <a:ea typeface="Courier New"/>
                <a:cs typeface="Courier New"/>
                <a:sym typeface="Courier New"/>
              </a:rPr>
              <a:t>Utilities#getCallbackHandle</a:t>
            </a:r>
            <a:r>
              <a:rPr lang="es">
                <a:solidFill>
                  <a:srgbClr val="3C63AB"/>
                </a:solidFill>
              </a:rPr>
              <a:t> es probablemente algo nuevo. Esta es la función responsable de tomar su callbackDispatcher y registrarlo con el motor Flutter. Puede verse como un simple mapa clave-valor dentro del motor Flutter. La clave es el código hash del callbackDispatcher. El valor es un identificador del propio punto de entrada. Sólo enviamos este código hash a lo largo de un nativo MethodChannel. Android / iOS lo guardará para su uso posterior.</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Una vez que un trabajo se activa en segundo plano en iOS o Android, debemos hacer lo contrario.</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Necesitamos recuperar el código hash y buscar su función callbackDispatcher asociada. Flutter proporciona algunos métodos convenientes para iniciar un proceso de Dart a partir de argumentos.</a:t>
            </a:r>
            <a:endParaRPr>
              <a:solidFill>
                <a:srgbClr val="3C63AB"/>
              </a:solidFill>
            </a:endParaRPr>
          </a:p>
          <a:p>
            <a:pPr indent="0" lvl="0" marL="0" rtl="0" algn="just">
              <a:lnSpc>
                <a:spcPct val="90000"/>
              </a:lnSpc>
              <a:spcBef>
                <a:spcPts val="600"/>
              </a:spcBef>
              <a:spcAft>
                <a:spcPts val="0"/>
              </a:spcAft>
              <a:buSzPts val="1300"/>
              <a:buNone/>
            </a:pPr>
            <a:r>
              <a:t/>
            </a:r>
            <a:endParaRPr>
              <a:solidFill>
                <a:srgbClr val="3C63AB"/>
              </a:solidFill>
            </a:endParaRPr>
          </a:p>
          <a:p>
            <a:pPr indent="0" lvl="0" marL="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gf246b92923_0_16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a:solidFill>
                  <a:srgbClr val="E83464"/>
                </a:solidFill>
              </a:rPr>
              <a:t>Complemento Flutter WorkManager</a:t>
            </a:r>
            <a:endParaRPr b="1">
              <a:solidFill>
                <a:srgbClr val="E83464"/>
              </a:solidFill>
            </a:endParaRPr>
          </a:p>
        </p:txBody>
      </p:sp>
      <p:sp>
        <p:nvSpPr>
          <p:cNvPr id="285" name="Google Shape;285;gf246b92923_0_167"/>
          <p:cNvSpPr txBox="1"/>
          <p:nvPr>
            <p:ph idx="4294967295" type="body"/>
          </p:nvPr>
        </p:nvSpPr>
        <p:spPr>
          <a:xfrm>
            <a:off x="870550" y="1724375"/>
            <a:ext cx="7188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Para hacer  más fácil todo, desarrollamos un complemento Flutter que ya maneja todo el código repetitivo mencionado anteriormente.</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Se hace uso de las WorkManagerAPI en Android y performFetchen iOS.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SzPts val="1300"/>
              <a:buNone/>
            </a:pPr>
            <a:r>
              <a:rPr lang="es" sz="1400">
                <a:solidFill>
                  <a:srgbClr val="3C63AB"/>
                </a:solidFill>
              </a:rPr>
              <a:t>Este complemento funcionará tanto en iOS como en Android si sigue los pasos de configuración que se encuentran primero en el </a:t>
            </a:r>
            <a:r>
              <a:rPr lang="es" sz="1400" u="sng">
                <a:solidFill>
                  <a:schemeClr val="hlink"/>
                </a:solidFill>
                <a:hlinkClick r:id="rId4"/>
              </a:rPr>
              <a:t>archivo README</a:t>
            </a:r>
            <a:r>
              <a:rPr lang="es" sz="1400">
                <a:solidFill>
                  <a:srgbClr val="3C63AB"/>
                </a:solidFill>
              </a:rPr>
              <a:t> . El siguiente ejemplo asume que tiene.</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gf246b92923_0_17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a:solidFill>
                  <a:srgbClr val="E83464"/>
                </a:solidFill>
              </a:rPr>
              <a:t>Complemento Flutter WorkManager</a:t>
            </a:r>
            <a:endParaRPr b="1">
              <a:solidFill>
                <a:srgbClr val="E83464"/>
              </a:solidFill>
            </a:endParaRPr>
          </a:p>
        </p:txBody>
      </p:sp>
      <p:sp>
        <p:nvSpPr>
          <p:cNvPr id="291" name="Google Shape;291;gf246b92923_0_172"/>
          <p:cNvSpPr txBox="1"/>
          <p:nvPr>
            <p:ph idx="4294967295" type="body"/>
          </p:nvPr>
        </p:nvSpPr>
        <p:spPr>
          <a:xfrm>
            <a:off x="870550" y="1724375"/>
            <a:ext cx="72111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Como explicamos, el complemento se encarga de que registre el callbackDispatcher. Solo llamaWorkManager.initialize(callbackDispatcher).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Con la ayuda de registerOneOffTaskle decimos a Flutter explícitamente que inicie un trabajo de Android. El valor de la myTaskvariable se devolverá al callbackDispatcher registrado para que pueda diferenciar si tiene varias tareas.</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iOS ' performFetchsiempre devolverá un valor fijo de Workmanager.iOSBackgroundTask.</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Este es el ejemplo más simple, pero se pueden configurar más opciones en Android. Eche un vistazo al archivo README</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gf246b92923_0_177"/>
          <p:cNvSpPr txBox="1"/>
          <p:nvPr>
            <p:ph type="title"/>
          </p:nvPr>
        </p:nvSpPr>
        <p:spPr>
          <a:xfrm>
            <a:off x="919200" y="9622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a:solidFill>
                  <a:srgbClr val="E83464"/>
                </a:solidFill>
              </a:rPr>
              <a:t>Complemento Flutter WorkManager</a:t>
            </a:r>
            <a:endParaRPr b="1">
              <a:solidFill>
                <a:srgbClr val="E83464"/>
              </a:solidFill>
            </a:endParaRPr>
          </a:p>
        </p:txBody>
      </p:sp>
      <p:pic>
        <p:nvPicPr>
          <p:cNvPr id="297" name="Google Shape;297;gf246b92923_0_177"/>
          <p:cNvPicPr preferRelativeResize="0"/>
          <p:nvPr/>
        </p:nvPicPr>
        <p:blipFill>
          <a:blip r:embed="rId4">
            <a:alphaModFix/>
          </a:blip>
          <a:stretch>
            <a:fillRect/>
          </a:stretch>
        </p:blipFill>
        <p:spPr>
          <a:xfrm>
            <a:off x="2486025" y="1624650"/>
            <a:ext cx="3649175" cy="34325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gf246b929a0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la infraestructura necesaria para el manejo de notificaciones</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Desarrollo de una aplicación apoyada en notificaciones  </a:t>
            </a:r>
            <a:endParaRPr>
              <a:solidFill>
                <a:srgbClr val="3D63AB"/>
              </a:solidFill>
            </a:endParaRPr>
          </a:p>
          <a:p>
            <a:pPr indent="-389890" lvl="0" marL="685800" rtl="0" algn="l">
              <a:lnSpc>
                <a:spcPct val="90000"/>
              </a:lnSpc>
              <a:spcBef>
                <a:spcPts val="600"/>
              </a:spcBef>
              <a:spcAft>
                <a:spcPts val="0"/>
              </a:spcAft>
              <a:buClr>
                <a:srgbClr val="3D63AB"/>
              </a:buClr>
              <a:buSzPts val="1300"/>
              <a:buAutoNum type="arabicPeriod"/>
            </a:pPr>
            <a:r>
              <a:rPr lang="es">
                <a:solidFill>
                  <a:srgbClr val="3D63AB"/>
                </a:solidFill>
              </a:rPr>
              <a:t>Entender las diferentes implementaciones de tareas en segundo plano</a:t>
            </a:r>
            <a:endParaRPr>
              <a:solidFill>
                <a:srgbClr val="3D63AB"/>
              </a:solidFill>
            </a:endParaRPr>
          </a:p>
          <a:p>
            <a:pPr indent="0" lvl="0" marL="457200" rtl="0" algn="l">
              <a:lnSpc>
                <a:spcPct val="90000"/>
              </a:lnSpc>
              <a:spcBef>
                <a:spcPts val="600"/>
              </a:spcBef>
              <a:spcAft>
                <a:spcPts val="0"/>
              </a:spcAft>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f246b92923_0_1"/>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a:solidFill>
                  <a:srgbClr val="E83464"/>
                </a:solidFill>
              </a:rPr>
              <a:t>Notificaciones</a:t>
            </a:r>
            <a:endParaRPr b="1" sz="3100">
              <a:solidFill>
                <a:srgbClr val="E83464"/>
              </a:solidFill>
              <a:latin typeface="Arial"/>
              <a:ea typeface="Arial"/>
              <a:cs typeface="Arial"/>
              <a:sym typeface="Arial"/>
            </a:endParaRPr>
          </a:p>
        </p:txBody>
      </p:sp>
      <p:sp>
        <p:nvSpPr>
          <p:cNvPr id="162" name="Google Shape;162;gf246b92923_0_1"/>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c8e3d99fe_0_2"/>
          <p:cNvSpPr txBox="1"/>
          <p:nvPr>
            <p:ph type="title"/>
          </p:nvPr>
        </p:nvSpPr>
        <p:spPr>
          <a:xfrm>
            <a:off x="836275" y="1006650"/>
            <a:ext cx="75591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a:t>
            </a:r>
            <a:endParaRPr b="1">
              <a:solidFill>
                <a:srgbClr val="E83464"/>
              </a:solidFill>
            </a:endParaRPr>
          </a:p>
        </p:txBody>
      </p:sp>
      <p:sp>
        <p:nvSpPr>
          <p:cNvPr id="168" name="Google Shape;168;gec8e3d99fe_0_2"/>
          <p:cNvSpPr txBox="1"/>
          <p:nvPr>
            <p:ph idx="4294967295" type="body"/>
          </p:nvPr>
        </p:nvSpPr>
        <p:spPr>
          <a:xfrm>
            <a:off x="870550" y="1724375"/>
            <a:ext cx="7307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0"/>
              </a:spcBef>
              <a:spcAft>
                <a:spcPts val="0"/>
              </a:spcAft>
              <a:buNone/>
            </a:pPr>
            <a:r>
              <a:rPr lang="es" sz="1400">
                <a:solidFill>
                  <a:srgbClr val="3C63AB"/>
                </a:solidFill>
              </a:rPr>
              <a:t>Las notificaciones son una excelente manera de involucrar a sus usuarios para que regresen a su aplicación o para que presten atención a algo mientras están en la aplicación. Hay dos tipos de notificaciones</a:t>
            </a:r>
            <a:r>
              <a:rPr lang="es" sz="1400">
                <a:solidFill>
                  <a:srgbClr val="3C63AB"/>
                </a:solidFill>
              </a:rPr>
              <a:t>:</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Notificaciones push</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Notificaciones locales</a:t>
            </a:r>
            <a:endParaRPr sz="1400">
              <a:solidFill>
                <a:srgbClr val="3C63AB"/>
              </a:solidFill>
            </a:endParaRPr>
          </a:p>
          <a:p>
            <a:pPr indent="0" lvl="0" marL="0" rtl="0" algn="l">
              <a:lnSpc>
                <a:spcPct val="150000"/>
              </a:lnSpc>
              <a:spcBef>
                <a:spcPts val="0"/>
              </a:spcBef>
              <a:spcAft>
                <a:spcPts val="0"/>
              </a:spcAft>
              <a:buNone/>
            </a:pPr>
            <a:r>
              <a:t/>
            </a:r>
            <a:endParaRPr sz="1400">
              <a:solidFill>
                <a:srgbClr val="3C63AB"/>
              </a:solidFill>
            </a:endParaRPr>
          </a:p>
          <a:p>
            <a:pPr indent="0" lvl="0" marL="0" rtl="0" algn="l">
              <a:lnSpc>
                <a:spcPct val="150000"/>
              </a:lnSpc>
              <a:spcBef>
                <a:spcPts val="0"/>
              </a:spcBef>
              <a:spcAft>
                <a:spcPts val="0"/>
              </a:spcAft>
              <a:buNone/>
            </a:pPr>
            <a:r>
              <a:rPr lang="es" sz="1400">
                <a:solidFill>
                  <a:srgbClr val="3C63AB"/>
                </a:solidFill>
              </a:rPr>
              <a:t>Las notificaciones locales se originan en la propia aplicación, a diferencia de las notificaciones push que se activan desde un servidor remoto.</a:t>
            </a:r>
            <a:endParaRPr sz="1400">
              <a:solidFill>
                <a:srgbClr val="3C63AB"/>
              </a:solidFill>
            </a:endParaRPr>
          </a:p>
          <a:p>
            <a:pPr indent="0" lvl="0" marL="0" rtl="0" algn="l">
              <a:lnSpc>
                <a:spcPct val="150000"/>
              </a:lnSpc>
              <a:spcBef>
                <a:spcPts val="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e8943ef34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Android</a:t>
            </a:r>
            <a:endParaRPr b="1">
              <a:solidFill>
                <a:srgbClr val="E83464"/>
              </a:solidFill>
            </a:endParaRPr>
          </a:p>
        </p:txBody>
      </p:sp>
      <p:sp>
        <p:nvSpPr>
          <p:cNvPr id="174" name="Google Shape;174;gee8943ef34_0_2"/>
          <p:cNvSpPr txBox="1"/>
          <p:nvPr>
            <p:ph idx="4294967295" type="body"/>
          </p:nvPr>
        </p:nvSpPr>
        <p:spPr>
          <a:xfrm>
            <a:off x="1000525" y="1753975"/>
            <a:ext cx="7658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0"/>
              </a:spcBef>
              <a:spcAft>
                <a:spcPts val="0"/>
              </a:spcAft>
              <a:buNone/>
            </a:pPr>
            <a:r>
              <a:rPr lang="es" sz="1400">
                <a:solidFill>
                  <a:srgbClr val="3C63AB"/>
                </a:solidFill>
              </a:rPr>
              <a:t>Usar Notification en Android es relativamente simple, si quieres usar Notification in flutter, se puede  usar</a:t>
            </a:r>
            <a:r>
              <a:rPr lang="es" sz="1400" u="sng">
                <a:solidFill>
                  <a:schemeClr val="hlink"/>
                </a:solidFill>
                <a:hlinkClick r:id="rId4"/>
              </a:rPr>
              <a:t> Flutter Local Notifications</a:t>
            </a:r>
            <a:r>
              <a:rPr lang="es" sz="1400">
                <a:solidFill>
                  <a:srgbClr val="3C63AB"/>
                </a:solidFill>
              </a:rPr>
              <a:t> Plugin Este complemento está implementado. Para esto, usamos el siguiente comando para </a:t>
            </a:r>
            <a:r>
              <a:rPr lang="es" sz="1400">
                <a:solidFill>
                  <a:srgbClr val="3C63AB"/>
                </a:solidFill>
              </a:rPr>
              <a:t>instalarlo</a:t>
            </a:r>
            <a:r>
              <a:rPr lang="es" sz="1400">
                <a:solidFill>
                  <a:srgbClr val="3C63AB"/>
                </a:solidFill>
              </a:rPr>
              <a:t>:</a:t>
            </a:r>
            <a:endParaRPr sz="1400">
              <a:solidFill>
                <a:srgbClr val="3C63AB"/>
              </a:solidFill>
            </a:endParaRPr>
          </a:p>
          <a:p>
            <a:pPr indent="0" lvl="0" marL="0" rtl="0" algn="l">
              <a:lnSpc>
                <a:spcPct val="150000"/>
              </a:lnSpc>
              <a:spcBef>
                <a:spcPts val="0"/>
              </a:spcBef>
              <a:spcAft>
                <a:spcPts val="0"/>
              </a:spcAft>
              <a:buNone/>
            </a:pPr>
            <a:r>
              <a:rPr lang="es" sz="1400">
                <a:solidFill>
                  <a:srgbClr val="3C63AB"/>
                </a:solidFill>
              </a:rPr>
              <a:t>            </a:t>
            </a:r>
            <a:r>
              <a:rPr lang="es" sz="1400">
                <a:solidFill>
                  <a:srgbClr val="3C63AB"/>
                </a:solidFill>
                <a:latin typeface="Courier New"/>
                <a:ea typeface="Courier New"/>
                <a:cs typeface="Courier New"/>
                <a:sym typeface="Courier New"/>
              </a:rPr>
              <a:t>$ flutter pub add flutter_local_notifications</a:t>
            </a:r>
            <a:endParaRPr sz="1400">
              <a:solidFill>
                <a:srgbClr val="3C63AB"/>
              </a:solidFill>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SzPts val="1300"/>
              <a:buNone/>
            </a:pPr>
            <a:r>
              <a:rPr lang="es" sz="1400">
                <a:solidFill>
                  <a:srgbClr val="3C63AB"/>
                </a:solidFill>
              </a:rPr>
              <a:t>C</a:t>
            </a:r>
            <a:r>
              <a:rPr lang="es" sz="1400">
                <a:solidFill>
                  <a:srgbClr val="3C63AB"/>
                </a:solidFill>
              </a:rPr>
              <a:t>on esto queda listo para ser usado en nuestro proyecto con solo importarlo.</a:t>
            </a:r>
            <a:endParaRPr sz="1400">
              <a:solidFill>
                <a:srgbClr val="3C63AB"/>
              </a:solidFill>
            </a:endParaRPr>
          </a:p>
          <a:p>
            <a:pPr indent="0" lvl="0" marL="0" rtl="0" algn="l">
              <a:lnSpc>
                <a:spcPct val="90000"/>
              </a:lnSpc>
              <a:spcBef>
                <a:spcPts val="600"/>
              </a:spcBef>
              <a:spcAft>
                <a:spcPts val="0"/>
              </a:spcAft>
              <a:buSzPts val="1300"/>
              <a:buNone/>
            </a:pPr>
            <a:r>
              <a:rPr lang="es" sz="1400">
                <a:solidFill>
                  <a:srgbClr val="3C63AB"/>
                </a:solidFill>
                <a:latin typeface="Courier New"/>
                <a:ea typeface="Courier New"/>
                <a:cs typeface="Courier New"/>
                <a:sym typeface="Courier New"/>
              </a:rPr>
              <a:t>import 'package:flutter_local_notifications/flutter_local_notifications.dart';</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gee8943ef34_0_1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Android</a:t>
            </a:r>
            <a:endParaRPr b="1">
              <a:solidFill>
                <a:srgbClr val="E83464"/>
              </a:solidFill>
            </a:endParaRPr>
          </a:p>
        </p:txBody>
      </p:sp>
      <p:sp>
        <p:nvSpPr>
          <p:cNvPr id="180" name="Google Shape;180;gee8943ef34_0_18"/>
          <p:cNvSpPr txBox="1"/>
          <p:nvPr>
            <p:ph idx="4294967295" type="body"/>
          </p:nvPr>
        </p:nvSpPr>
        <p:spPr>
          <a:xfrm>
            <a:off x="978325" y="1654200"/>
            <a:ext cx="66222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0"/>
              </a:spcBef>
              <a:spcAft>
                <a:spcPts val="0"/>
              </a:spcAft>
              <a:buNone/>
            </a:pPr>
            <a:r>
              <a:rPr lang="es" sz="1200">
                <a:solidFill>
                  <a:srgbClr val="3C63AB"/>
                </a:solidFill>
              </a:rPr>
              <a:t>Ejecute el comando:</a:t>
            </a:r>
            <a:endParaRPr sz="1200">
              <a:solidFill>
                <a:srgbClr val="3C63AB"/>
              </a:solidFill>
            </a:endParaRPr>
          </a:p>
          <a:p>
            <a:pPr indent="0" lvl="0" marL="457200" rtl="0" algn="l">
              <a:lnSpc>
                <a:spcPct val="150000"/>
              </a:lnSpc>
              <a:spcBef>
                <a:spcPts val="0"/>
              </a:spcBef>
              <a:spcAft>
                <a:spcPts val="0"/>
              </a:spcAft>
              <a:buNone/>
            </a:pPr>
            <a:r>
              <a:rPr lang="es" sz="1200">
                <a:solidFill>
                  <a:srgbClr val="3C63AB"/>
                </a:solidFill>
              </a:rPr>
              <a:t>  Pub get</a:t>
            </a:r>
            <a:endParaRPr sz="1200">
              <a:solidFill>
                <a:srgbClr val="3C63AB"/>
              </a:solidFill>
            </a:endParaRPr>
          </a:p>
          <a:p>
            <a:pPr indent="0" lvl="0" marL="457200" rtl="0" algn="l">
              <a:lnSpc>
                <a:spcPct val="150000"/>
              </a:lnSpc>
              <a:spcBef>
                <a:spcPts val="0"/>
              </a:spcBef>
              <a:spcAft>
                <a:spcPts val="0"/>
              </a:spcAft>
              <a:buNone/>
            </a:pPr>
            <a:r>
              <a:t/>
            </a:r>
            <a:endParaRPr sz="1200">
              <a:solidFill>
                <a:srgbClr val="3C63AB"/>
              </a:solidFill>
            </a:endParaRPr>
          </a:p>
          <a:p>
            <a:pPr indent="0" lvl="0" marL="457200" rtl="0" algn="l">
              <a:lnSpc>
                <a:spcPct val="150000"/>
              </a:lnSpc>
              <a:spcBef>
                <a:spcPts val="0"/>
              </a:spcBef>
              <a:spcAft>
                <a:spcPts val="0"/>
              </a:spcAft>
              <a:buNone/>
            </a:pPr>
            <a:r>
              <a:t/>
            </a:r>
            <a:endParaRPr sz="1200">
              <a:solidFill>
                <a:srgbClr val="3C63AB"/>
              </a:solidFill>
            </a:endParaRPr>
          </a:p>
          <a:p>
            <a:pPr indent="0" lvl="0" marL="457200" rtl="0" algn="l">
              <a:lnSpc>
                <a:spcPct val="150000"/>
              </a:lnSpc>
              <a:spcBef>
                <a:spcPts val="0"/>
              </a:spcBef>
              <a:spcAft>
                <a:spcPts val="0"/>
              </a:spcAft>
              <a:buNone/>
            </a:pPr>
            <a:r>
              <a:t/>
            </a:r>
            <a:endParaRPr sz="1200">
              <a:solidFill>
                <a:srgbClr val="3C63AB"/>
              </a:solidFill>
            </a:endParaRPr>
          </a:p>
          <a:p>
            <a:pPr indent="0" lvl="0" marL="457200" rtl="0" algn="l">
              <a:lnSpc>
                <a:spcPct val="150000"/>
              </a:lnSpc>
              <a:spcBef>
                <a:spcPts val="0"/>
              </a:spcBef>
              <a:spcAft>
                <a:spcPts val="0"/>
              </a:spcAft>
              <a:buNone/>
            </a:pPr>
            <a:r>
              <a:t/>
            </a:r>
            <a:endParaRPr sz="1200">
              <a:solidFill>
                <a:srgbClr val="3C63AB"/>
              </a:solidFill>
            </a:endParaRPr>
          </a:p>
          <a:p>
            <a:pPr indent="0" lvl="0" marL="457200" rtl="0" algn="l">
              <a:lnSpc>
                <a:spcPct val="150000"/>
              </a:lnSpc>
              <a:spcBef>
                <a:spcPts val="0"/>
              </a:spcBef>
              <a:spcAft>
                <a:spcPts val="0"/>
              </a:spcAft>
              <a:buNone/>
            </a:pPr>
            <a:r>
              <a:t/>
            </a:r>
            <a:endParaRPr sz="1200">
              <a:solidFill>
                <a:srgbClr val="3C63AB"/>
              </a:solidFill>
            </a:endParaRPr>
          </a:p>
          <a:p>
            <a:pPr indent="0" lvl="0" marL="457200" rtl="0" algn="l">
              <a:lnSpc>
                <a:spcPct val="150000"/>
              </a:lnSpc>
              <a:spcBef>
                <a:spcPts val="0"/>
              </a:spcBef>
              <a:spcAft>
                <a:spcPts val="0"/>
              </a:spcAft>
              <a:buNone/>
            </a:pPr>
            <a:r>
              <a:t/>
            </a:r>
            <a:endParaRPr sz="1200">
              <a:solidFill>
                <a:srgbClr val="3C63AB"/>
              </a:solidFill>
            </a:endParaRPr>
          </a:p>
          <a:p>
            <a:pPr indent="0" lvl="0" marL="457200" rtl="0" algn="l">
              <a:lnSpc>
                <a:spcPct val="150000"/>
              </a:lnSpc>
              <a:spcBef>
                <a:spcPts val="0"/>
              </a:spcBef>
              <a:spcAft>
                <a:spcPts val="0"/>
              </a:spcAft>
              <a:buNone/>
            </a:pPr>
            <a:r>
              <a:t/>
            </a:r>
            <a:endParaRPr sz="1200">
              <a:solidFill>
                <a:srgbClr val="3C63AB"/>
              </a:solidFill>
            </a:endParaRPr>
          </a:p>
          <a:p>
            <a:pPr indent="0" lvl="0" marL="0" rtl="0" algn="l">
              <a:lnSpc>
                <a:spcPct val="100000"/>
              </a:lnSpc>
              <a:spcBef>
                <a:spcPts val="0"/>
              </a:spcBef>
              <a:spcAft>
                <a:spcPts val="0"/>
              </a:spcAft>
              <a:buNone/>
            </a:pPr>
            <a:r>
              <a:rPr lang="es" sz="1200">
                <a:solidFill>
                  <a:srgbClr val="3C63AB"/>
                </a:solidFill>
                <a:highlight>
                  <a:srgbClr val="FFFFFF"/>
                </a:highlight>
              </a:rPr>
              <a:t>El código anterior se traduce en un objeto Singleton en dardo. Asegúrese de importar el paquete de notificación local en la parte superior de este archivo.</a:t>
            </a:r>
            <a:endParaRPr sz="1200">
              <a:solidFill>
                <a:srgbClr val="3C63AB"/>
              </a:solidFill>
              <a:highlight>
                <a:srgbClr val="FFFFFF"/>
              </a:highlight>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endParaRPr>
          </a:p>
        </p:txBody>
      </p:sp>
      <p:pic>
        <p:nvPicPr>
          <p:cNvPr id="181" name="Google Shape;181;gee8943ef34_0_18"/>
          <p:cNvPicPr preferRelativeResize="0"/>
          <p:nvPr/>
        </p:nvPicPr>
        <p:blipFill>
          <a:blip r:embed="rId4">
            <a:alphaModFix/>
          </a:blip>
          <a:stretch>
            <a:fillRect/>
          </a:stretch>
        </p:blipFill>
        <p:spPr>
          <a:xfrm>
            <a:off x="1844338" y="2222675"/>
            <a:ext cx="4067175" cy="171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ee8943ef34_0_2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Android</a:t>
            </a:r>
            <a:endParaRPr b="1">
              <a:solidFill>
                <a:srgbClr val="E83464"/>
              </a:solidFill>
            </a:endParaRPr>
          </a:p>
        </p:txBody>
      </p:sp>
      <p:sp>
        <p:nvSpPr>
          <p:cNvPr id="187" name="Google Shape;187;gee8943ef34_0_27"/>
          <p:cNvSpPr txBox="1"/>
          <p:nvPr>
            <p:ph idx="4294967295" type="body"/>
          </p:nvPr>
        </p:nvSpPr>
        <p:spPr>
          <a:xfrm>
            <a:off x="947300" y="1624650"/>
            <a:ext cx="7008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sz="1200">
                <a:solidFill>
                  <a:srgbClr val="3C63AB"/>
                </a:solidFill>
              </a:rPr>
              <a:t>Ahora solo hay un argumento obligatorio para pasar, defaultIcon (String). Representa el icono que se mostrará en la notificación. Aquí debe pasar el nombre del icono que desea utilizar. Debe colocar este icono dentro del directorio dibujable. El camino completo hacia él es:</a:t>
            </a:r>
            <a:endParaRPr sz="1200">
              <a:solidFill>
                <a:srgbClr val="3C63AB"/>
              </a:solidFill>
            </a:endParaRPr>
          </a:p>
          <a:p>
            <a:pPr indent="0" lvl="0" marL="0" rtl="0" algn="l">
              <a:lnSpc>
                <a:spcPct val="90000"/>
              </a:lnSpc>
              <a:spcBef>
                <a:spcPts val="600"/>
              </a:spcBef>
              <a:spcAft>
                <a:spcPts val="0"/>
              </a:spcAft>
              <a:buNone/>
            </a:pPr>
            <a:r>
              <a:t/>
            </a:r>
            <a:endParaRPr sz="1200">
              <a:solidFill>
                <a:srgbClr val="3C63AB"/>
              </a:solidFill>
            </a:endParaRPr>
          </a:p>
          <a:p>
            <a:pPr indent="0" lvl="0" marL="0" rtl="0" algn="l">
              <a:lnSpc>
                <a:spcPct val="90000"/>
              </a:lnSpc>
              <a:spcBef>
                <a:spcPts val="600"/>
              </a:spcBef>
              <a:spcAft>
                <a:spcPts val="0"/>
              </a:spcAft>
              <a:buNone/>
            </a:pPr>
            <a:r>
              <a:rPr lang="es" sz="1200">
                <a:solidFill>
                  <a:srgbClr val="3C63AB"/>
                </a:solidFill>
              </a:rPr>
              <a:t>YOUR_APPLICATION_NAME \ android \ app \ src \ main \ res \ drawable \ YOUR_APP_ICON.png</a:t>
            </a:r>
            <a:endParaRPr sz="1200">
              <a:solidFill>
                <a:srgbClr val="3C63AB"/>
              </a:solidFill>
            </a:endParaRPr>
          </a:p>
          <a:p>
            <a:pPr indent="0" lvl="0" marL="0" rtl="0" algn="l">
              <a:lnSpc>
                <a:spcPct val="90000"/>
              </a:lnSpc>
              <a:spcBef>
                <a:spcPts val="600"/>
              </a:spcBef>
              <a:spcAft>
                <a:spcPts val="0"/>
              </a:spcAft>
              <a:buNone/>
            </a:pPr>
            <a:r>
              <a:t/>
            </a:r>
            <a:endParaRPr sz="1200">
              <a:solidFill>
                <a:srgbClr val="3C63AB"/>
              </a:solidFill>
            </a:endParaRPr>
          </a:p>
          <a:p>
            <a:pPr indent="0" lvl="0" marL="0" rtl="0" algn="l">
              <a:lnSpc>
                <a:spcPct val="90000"/>
              </a:lnSpc>
              <a:spcBef>
                <a:spcPts val="600"/>
              </a:spcBef>
              <a:spcAft>
                <a:spcPts val="0"/>
              </a:spcAft>
              <a:buSzPts val="1300"/>
              <a:buNone/>
            </a:pPr>
            <a:r>
              <a:t/>
            </a:r>
            <a:endParaRPr sz="1200">
              <a:solidFill>
                <a:srgbClr val="3C63AB"/>
              </a:solidFill>
            </a:endParaRPr>
          </a:p>
        </p:txBody>
      </p:sp>
      <p:pic>
        <p:nvPicPr>
          <p:cNvPr id="188" name="Google Shape;188;gee8943ef34_0_27"/>
          <p:cNvPicPr preferRelativeResize="0"/>
          <p:nvPr/>
        </p:nvPicPr>
        <p:blipFill>
          <a:blip r:embed="rId4">
            <a:alphaModFix/>
          </a:blip>
          <a:stretch>
            <a:fillRect/>
          </a:stretch>
        </p:blipFill>
        <p:spPr>
          <a:xfrm>
            <a:off x="2401100" y="2906375"/>
            <a:ext cx="3151400" cy="207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ee8943ef34_0_1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Notificaciones: Android</a:t>
            </a:r>
            <a:endParaRPr b="1">
              <a:solidFill>
                <a:srgbClr val="E83464"/>
              </a:solidFill>
            </a:endParaRPr>
          </a:p>
        </p:txBody>
      </p:sp>
      <p:sp>
        <p:nvSpPr>
          <p:cNvPr id="194" name="Google Shape;194;gee8943ef34_0_10"/>
          <p:cNvSpPr txBox="1"/>
          <p:nvPr>
            <p:ph idx="4294967295" type="body"/>
          </p:nvPr>
        </p:nvSpPr>
        <p:spPr>
          <a:xfrm>
            <a:off x="947300" y="1724375"/>
            <a:ext cx="67791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a:solidFill>
                  <a:srgbClr val="3D63AB"/>
                </a:solidFill>
              </a:rPr>
              <a:t>Inicializar en initState.</a:t>
            </a:r>
            <a:endParaRPr sz="1200">
              <a:solidFill>
                <a:srgbClr val="000000"/>
              </a:solidFill>
              <a:highlight>
                <a:srgbClr val="FFFFFF"/>
              </a:highlight>
              <a:latin typeface="Arial"/>
              <a:ea typeface="Arial"/>
              <a:cs typeface="Arial"/>
              <a:sym typeface="Arial"/>
            </a:endParaRPr>
          </a:p>
        </p:txBody>
      </p:sp>
      <p:pic>
        <p:nvPicPr>
          <p:cNvPr id="195" name="Google Shape;195;gee8943ef34_0_10"/>
          <p:cNvPicPr preferRelativeResize="0"/>
          <p:nvPr/>
        </p:nvPicPr>
        <p:blipFill>
          <a:blip r:embed="rId4">
            <a:alphaModFix/>
          </a:blip>
          <a:stretch>
            <a:fillRect/>
          </a:stretch>
        </p:blipFill>
        <p:spPr>
          <a:xfrm>
            <a:off x="1558375" y="2283175"/>
            <a:ext cx="5556950" cy="220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