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hwMxW/cDI00dw/od/MGiNxLyuA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cbdcf5ffb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ecbdcf5ffb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2437cc7b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2437cc7b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2437cc7b5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f2437cc7b5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437cc7b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f2437cc7b5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2437cc7b5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f2437cc7b5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2437cc7b5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f2437cc7b5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2437cc7b5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f2437cc7b5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2437cc7b5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f2437cc7b5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2437cc7b5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f2437cc7b5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2437cc7b5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f2437cc7b5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2437cc7b5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f2437cc7b5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2437cc7b5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f2437cc7b5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2437cc7b5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f2437cc7b5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2437cc7b5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f2437cc7b5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2437cc7b5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f2437cc7b5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2437cc7b5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f2437cc7b5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2437cc7b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f2437cc7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cbdcf5ff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ecbdcf5ffb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cbdcf5ff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ecbdcf5ffb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cbdcf5ff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ecbdcf5ffb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cbdcf5ff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ecbdcf5ffb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cbdcf5ff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ecbdcf5ffb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f2437cc7b5_0_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f2437cc7b5_0_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f2437cc7b5_0_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f2437cc7b5_0_5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f2437cc7b5_0_5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f2437cc7b5_0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f2437cc7b5_0_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50" name="Shape 50"/>
        <p:cNvGrpSpPr/>
        <p:nvPr/>
      </p:nvGrpSpPr>
      <p:grpSpPr>
        <a:xfrm>
          <a:off x="0" y="0"/>
          <a:ext cx="0" cy="0"/>
          <a:chOff x="0" y="0"/>
          <a:chExt cx="0" cy="0"/>
        </a:xfrm>
      </p:grpSpPr>
      <p:sp>
        <p:nvSpPr>
          <p:cNvPr id="51" name="Google Shape;51;gf2437cc7b5_0_58"/>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3600"/>
              <a:buFont typeface="Arial"/>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2" name="Google Shape;52;gf2437cc7b5_0_58"/>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53" name="Google Shape;53;gf2437cc7b5_0_5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gf2437cc7b5_0_5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gf2437cc7b5_0_5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f2437cc7b5_0_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f2437cc7b5_0_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f2437cc7b5_0_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f2437cc7b5_0_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f2437cc7b5_0_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f2437cc7b5_0_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f2437cc7b5_0_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f2437cc7b5_0_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f2437cc7b5_0_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f2437cc7b5_0_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f2437cc7b5_0_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f2437cc7b5_0_3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f2437cc7b5_0_3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f2437cc7b5_0_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f2437cc7b5_0_4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f2437cc7b5_0_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f2437cc7b5_0_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f2437cc7b5_0_4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f2437cc7b5_0_4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f2437cc7b5_0_4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f2437cc7b5_0_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f2437cc7b5_0_4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f2437cc7b5_0_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f2437cc7b5_0_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f2437cc7b5_0_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f2437cc7b5_0_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hyperlink" Target="https://pub.dev/packages/flutter_launcher_icon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hyperlink" Target="https://developer.android.com/distribute/best-practices/launc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s://pub.dev/packages/web_socket_channe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
          <p:cNvSpPr txBox="1"/>
          <p:nvPr>
            <p:ph idx="4294967295" type="ctrTitle"/>
          </p:nvPr>
        </p:nvSpPr>
        <p:spPr>
          <a:xfrm>
            <a:off x="3818299" y="883350"/>
            <a:ext cx="42231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ecbdcf5ffb_0_4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115" name="Google Shape;115;gecbdcf5ffb_0_40"/>
          <p:cNvSpPr txBox="1"/>
          <p:nvPr>
            <p:ph idx="4294967295" type="body"/>
          </p:nvPr>
        </p:nvSpPr>
        <p:spPr>
          <a:xfrm>
            <a:off x="1043500" y="1724375"/>
            <a:ext cx="6882600" cy="14505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b="1" lang="es" sz="1600">
                <a:solidFill>
                  <a:srgbClr val="3C63AB"/>
                </a:solidFill>
              </a:rPr>
              <a:t>Cierra la conexión al WebSocket</a:t>
            </a:r>
            <a:r>
              <a:rPr b="1" lang="es" sz="1600">
                <a:solidFill>
                  <a:srgbClr val="3C63AB"/>
                </a:solidFill>
              </a:rPr>
              <a:t>:</a:t>
            </a:r>
            <a:r>
              <a:rPr lang="es" sz="1400">
                <a:solidFill>
                  <a:srgbClr val="3C63AB"/>
                </a:solidFill>
              </a:rPr>
              <a:t> </a:t>
            </a:r>
            <a:r>
              <a:rPr lang="es" sz="1400">
                <a:solidFill>
                  <a:srgbClr val="3C63AB"/>
                </a:solidFill>
              </a:rPr>
              <a:t>Después de que hayas usado el WebSocket, cierra la conexión. Para hacerlo, cierra el sink.</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l">
              <a:lnSpc>
                <a:spcPct val="90000"/>
              </a:lnSpc>
              <a:spcBef>
                <a:spcPts val="600"/>
              </a:spcBef>
              <a:spcAft>
                <a:spcPts val="0"/>
              </a:spcAft>
              <a:buNone/>
            </a:pPr>
            <a:r>
              <a:rPr lang="es" sz="1400">
                <a:solidFill>
                  <a:srgbClr val="3C63AB"/>
                </a:solidFill>
                <a:latin typeface="Courier New"/>
                <a:ea typeface="Courier New"/>
                <a:cs typeface="Courier New"/>
                <a:sym typeface="Courier New"/>
              </a:rPr>
              <a:t>channel.sink.close();</a:t>
            </a:r>
            <a:endParaRPr sz="1400">
              <a:solidFill>
                <a:srgbClr val="3C63AB"/>
              </a:solidFill>
              <a:latin typeface="Courier New"/>
              <a:ea typeface="Courier New"/>
              <a:cs typeface="Courier New"/>
              <a:sym typeface="Courier New"/>
            </a:endParaRPr>
          </a:p>
          <a:p>
            <a:pPr indent="0" lvl="0" marL="9144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gf2437cc7b5_0_9"/>
          <p:cNvPicPr preferRelativeResize="0"/>
          <p:nvPr/>
        </p:nvPicPr>
        <p:blipFill>
          <a:blip r:embed="rId3">
            <a:alphaModFix/>
          </a:blip>
          <a:stretch>
            <a:fillRect/>
          </a:stretch>
        </p:blipFill>
        <p:spPr>
          <a:xfrm>
            <a:off x="347024" y="115650"/>
            <a:ext cx="3085775" cy="4912200"/>
          </a:xfrm>
          <a:prstGeom prst="rect">
            <a:avLst/>
          </a:prstGeom>
          <a:noFill/>
          <a:ln>
            <a:noFill/>
          </a:ln>
        </p:spPr>
      </p:pic>
      <p:pic>
        <p:nvPicPr>
          <p:cNvPr id="121" name="Google Shape;121;gf2437cc7b5_0_9"/>
          <p:cNvPicPr preferRelativeResize="0"/>
          <p:nvPr/>
        </p:nvPicPr>
        <p:blipFill>
          <a:blip r:embed="rId4">
            <a:alphaModFix/>
          </a:blip>
          <a:stretch>
            <a:fillRect/>
          </a:stretch>
        </p:blipFill>
        <p:spPr>
          <a:xfrm>
            <a:off x="3624675" y="560613"/>
            <a:ext cx="5124450" cy="446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gf2437cc7b5_0_6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Preparación para publicación</a:t>
            </a:r>
            <a:endParaRPr b="1" sz="2800">
              <a:solidFill>
                <a:srgbClr val="E83464"/>
              </a:solidFill>
              <a:latin typeface="Arial"/>
              <a:ea typeface="Arial"/>
              <a:cs typeface="Arial"/>
              <a:sym typeface="Arial"/>
            </a:endParaRPr>
          </a:p>
        </p:txBody>
      </p:sp>
      <p:sp>
        <p:nvSpPr>
          <p:cNvPr id="127" name="Google Shape;127;gf2437cc7b5_0_66"/>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f2437cc7b5_0_7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Preparando un release de una app Android</a:t>
            </a:r>
            <a:endParaRPr b="1">
              <a:solidFill>
                <a:srgbClr val="E83464"/>
              </a:solidFill>
            </a:endParaRPr>
          </a:p>
        </p:txBody>
      </p:sp>
      <p:sp>
        <p:nvSpPr>
          <p:cNvPr id="133" name="Google Shape;133;gf2437cc7b5_0_76"/>
          <p:cNvSpPr txBox="1"/>
          <p:nvPr>
            <p:ph idx="4294967295" type="body"/>
          </p:nvPr>
        </p:nvSpPr>
        <p:spPr>
          <a:xfrm>
            <a:off x="997275" y="1724375"/>
            <a:ext cx="7254300" cy="34893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sz="1400">
                <a:solidFill>
                  <a:srgbClr val="3C63AB"/>
                </a:solidFill>
              </a:rPr>
              <a:t>Durante el ciclo de desarrollo típico, probarás una aplicación usando flutter run en la línea de comando, los botones Run y Debug de la barra de herramientas en IntelliJ. Por defecto, Flutter crea una versión debug de su aplicación.</a:t>
            </a:r>
            <a:endParaRPr sz="1400">
              <a:solidFill>
                <a:srgbClr val="3C63AB"/>
              </a:solidFill>
            </a:endParaRPr>
          </a:p>
          <a:p>
            <a:pPr indent="0" lvl="0" marL="4572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Cuando estés listo para preparar una versión release para Android, por ejemplo para publicarla a Google Play Store, sigue los pasos.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f2437cc7b5_0_8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Revisa el App Manifest</a:t>
            </a:r>
            <a:endParaRPr b="1">
              <a:solidFill>
                <a:srgbClr val="E83464"/>
              </a:solidFill>
            </a:endParaRPr>
          </a:p>
        </p:txBody>
      </p:sp>
      <p:sp>
        <p:nvSpPr>
          <p:cNvPr id="139" name="Google Shape;139;gf2437cc7b5_0_81"/>
          <p:cNvSpPr txBox="1"/>
          <p:nvPr>
            <p:ph idx="4294967295" type="body"/>
          </p:nvPr>
        </p:nvSpPr>
        <p:spPr>
          <a:xfrm>
            <a:off x="870550" y="1724375"/>
            <a:ext cx="74064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Revisa el fichero por defecto App Manifest AndroidManifest.xml localizado en el directorio &lt;app dir&gt;/android/app/src/main y verifica si los valores son correctos, especialmente: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application: Edita android:label en application para reflejar el nombre final de la aplicación.</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uses-permission: Elimina el permiso android.permission.INTERNET si el código de tu aplicación no necesita acceso a Internet. La plantilla estándar incluye esta etiqueta para permitir la comunicación entre herramientas de Flutter y una aplicación en ejecución.</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457200" rtl="0" algn="just">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f2437cc7b5_0_8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Revisa la configuración de compilación</a:t>
            </a:r>
            <a:endParaRPr b="1">
              <a:solidFill>
                <a:srgbClr val="E83464"/>
              </a:solidFill>
            </a:endParaRPr>
          </a:p>
        </p:txBody>
      </p:sp>
      <p:sp>
        <p:nvSpPr>
          <p:cNvPr id="145" name="Google Shape;145;gf2437cc7b5_0_86"/>
          <p:cNvSpPr txBox="1"/>
          <p:nvPr>
            <p:ph idx="4294967295" type="body"/>
          </p:nvPr>
        </p:nvSpPr>
        <p:spPr>
          <a:xfrm>
            <a:off x="870550" y="1724375"/>
            <a:ext cx="76011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300">
                <a:solidFill>
                  <a:srgbClr val="3C63AB"/>
                </a:solidFill>
              </a:rPr>
              <a:t>Revisa el archivo por defecto Gradle build build.gradle localizado en el directorio &lt;app dir&gt;/android/app y verifica si los valores están correctos, especialmente:</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sz="1300">
                <a:solidFill>
                  <a:srgbClr val="3C63AB"/>
                </a:solidFill>
              </a:rPr>
              <a:t>defaultConfig:</a:t>
            </a:r>
            <a:endParaRPr sz="1300">
              <a:solidFill>
                <a:srgbClr val="3C63AB"/>
              </a:solidFill>
            </a:endParaRPr>
          </a:p>
          <a:p>
            <a:pPr indent="-311150" lvl="1" marL="914400" rtl="0" algn="just">
              <a:lnSpc>
                <a:spcPct val="90000"/>
              </a:lnSpc>
              <a:spcBef>
                <a:spcPts val="0"/>
              </a:spcBef>
              <a:spcAft>
                <a:spcPts val="0"/>
              </a:spcAft>
              <a:buClr>
                <a:srgbClr val="3C63AB"/>
              </a:buClr>
              <a:buSzPts val="1300"/>
              <a:buChar char="○"/>
            </a:pPr>
            <a:r>
              <a:rPr lang="es" sz="1300">
                <a:solidFill>
                  <a:srgbClr val="3C63AB"/>
                </a:solidFill>
              </a:rPr>
              <a:t>applicationId: Especifique el (Id de Aplicación)appid final y único.</a:t>
            </a:r>
            <a:endParaRPr sz="1300">
              <a:solidFill>
                <a:srgbClr val="3C63AB"/>
              </a:solidFill>
            </a:endParaRPr>
          </a:p>
          <a:p>
            <a:pPr indent="0" lvl="0" marL="914400" rtl="0" algn="just">
              <a:lnSpc>
                <a:spcPct val="90000"/>
              </a:lnSpc>
              <a:spcBef>
                <a:spcPts val="600"/>
              </a:spcBef>
              <a:spcAft>
                <a:spcPts val="0"/>
              </a:spcAft>
              <a:buNone/>
            </a:pPr>
            <a:r>
              <a:t/>
            </a:r>
            <a:endParaRPr sz="1300">
              <a:solidFill>
                <a:srgbClr val="3C63AB"/>
              </a:solidFill>
            </a:endParaRPr>
          </a:p>
          <a:p>
            <a:pPr indent="-311150" lvl="1" marL="914400" rtl="0" algn="just">
              <a:lnSpc>
                <a:spcPct val="90000"/>
              </a:lnSpc>
              <a:spcBef>
                <a:spcPts val="600"/>
              </a:spcBef>
              <a:spcAft>
                <a:spcPts val="0"/>
              </a:spcAft>
              <a:buClr>
                <a:srgbClr val="3C63AB"/>
              </a:buClr>
              <a:buSzPts val="1300"/>
              <a:buChar char="○"/>
            </a:pPr>
            <a:r>
              <a:rPr lang="es" sz="1300">
                <a:solidFill>
                  <a:srgbClr val="3C63AB"/>
                </a:solidFill>
              </a:rPr>
              <a:t>versionCode &amp; versionName: Especifica el número de versión de la aplicación interna, y la cadena de texto del número de versión a mostrar. Puedes hacer esto configurando la propiedad version en el fichero pubspec.yaml. Consulta la guía de información de versión en la documentación de versiones para más detalles.</a:t>
            </a:r>
            <a:endParaRPr sz="1300">
              <a:solidFill>
                <a:srgbClr val="3C63AB"/>
              </a:solidFill>
            </a:endParaRPr>
          </a:p>
          <a:p>
            <a:pPr indent="0" lvl="0" marL="914400" rtl="0" algn="just">
              <a:lnSpc>
                <a:spcPct val="90000"/>
              </a:lnSpc>
              <a:spcBef>
                <a:spcPts val="600"/>
              </a:spcBef>
              <a:spcAft>
                <a:spcPts val="0"/>
              </a:spcAft>
              <a:buNone/>
            </a:pPr>
            <a:r>
              <a:t/>
            </a:r>
            <a:endParaRPr sz="1300">
              <a:solidFill>
                <a:srgbClr val="3C63AB"/>
              </a:solidFill>
            </a:endParaRPr>
          </a:p>
          <a:p>
            <a:pPr indent="-311150" lvl="1" marL="914400" rtl="0" algn="just">
              <a:lnSpc>
                <a:spcPct val="90000"/>
              </a:lnSpc>
              <a:spcBef>
                <a:spcPts val="0"/>
              </a:spcBef>
              <a:spcAft>
                <a:spcPts val="0"/>
              </a:spcAft>
              <a:buClr>
                <a:srgbClr val="3C63AB"/>
              </a:buClr>
              <a:buSzPts val="1300"/>
              <a:buChar char="○"/>
            </a:pPr>
            <a:r>
              <a:rPr lang="es" sz="1300">
                <a:solidFill>
                  <a:srgbClr val="3C63AB"/>
                </a:solidFill>
              </a:rPr>
              <a:t>minSdkVersion &amp; targetSdkVersion: Especifica el nivel mínimo de API y</a:t>
            </a:r>
            <a:endParaRPr sz="1300">
              <a:solidFill>
                <a:srgbClr val="3C63AB"/>
              </a:solidFill>
            </a:endParaRPr>
          </a:p>
          <a:p>
            <a:pPr indent="0" lvl="0" marL="914400" rtl="0" algn="just">
              <a:lnSpc>
                <a:spcPct val="90000"/>
              </a:lnSpc>
              <a:spcBef>
                <a:spcPts val="0"/>
              </a:spcBef>
              <a:spcAft>
                <a:spcPts val="0"/>
              </a:spcAft>
              <a:buNone/>
            </a:pPr>
            <a:r>
              <a:rPr lang="es" sz="1300">
                <a:solidFill>
                  <a:srgbClr val="3C63AB"/>
                </a:solidFill>
              </a:rPr>
              <a:t>el nivel de API en que está diseñada la aplicación para ser </a:t>
            </a:r>
            <a:endParaRPr sz="1300">
              <a:solidFill>
                <a:srgbClr val="3C63AB"/>
              </a:solidFill>
            </a:endParaRPr>
          </a:p>
          <a:p>
            <a:pPr indent="0" lvl="0" marL="914400" rtl="0" algn="just">
              <a:lnSpc>
                <a:spcPct val="90000"/>
              </a:lnSpc>
              <a:spcBef>
                <a:spcPts val="0"/>
              </a:spcBef>
              <a:spcAft>
                <a:spcPts val="0"/>
              </a:spcAft>
              <a:buNone/>
            </a:pPr>
            <a:r>
              <a:rPr lang="es" sz="1300">
                <a:solidFill>
                  <a:srgbClr val="3C63AB"/>
                </a:solidFill>
              </a:rPr>
              <a:t>ejecutada. Consulte la sección de contenido de la API en </a:t>
            </a:r>
            <a:endParaRPr sz="1300">
              <a:solidFill>
                <a:srgbClr val="3C63AB"/>
              </a:solidFill>
            </a:endParaRPr>
          </a:p>
          <a:p>
            <a:pPr indent="0" lvl="0" marL="914400" rtl="0" algn="just">
              <a:lnSpc>
                <a:spcPct val="90000"/>
              </a:lnSpc>
              <a:spcBef>
                <a:spcPts val="0"/>
              </a:spcBef>
              <a:spcAft>
                <a:spcPts val="0"/>
              </a:spcAft>
              <a:buNone/>
            </a:pPr>
            <a:r>
              <a:rPr lang="es" sz="1300">
                <a:solidFill>
                  <a:srgbClr val="3C63AB"/>
                </a:solidFill>
              </a:rPr>
              <a:t>la documentación de versiones para más detalle.</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SzPts val="1300"/>
              <a:buNone/>
            </a:pPr>
            <a:r>
              <a:t/>
            </a:r>
            <a:endParaRPr sz="1300">
              <a:solidFill>
                <a:srgbClr val="3C63AB"/>
              </a:solidFill>
            </a:endParaRPr>
          </a:p>
          <a:p>
            <a:pPr indent="0" lvl="0" marL="45720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f2437cc7b5_0_9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Añadiendo un icono para el Launcher</a:t>
            </a:r>
            <a:endParaRPr b="1">
              <a:solidFill>
                <a:srgbClr val="E83464"/>
              </a:solidFill>
            </a:endParaRPr>
          </a:p>
        </p:txBody>
      </p:sp>
      <p:sp>
        <p:nvSpPr>
          <p:cNvPr id="151" name="Google Shape;151;gf2437cc7b5_0_91"/>
          <p:cNvSpPr txBox="1"/>
          <p:nvPr>
            <p:ph idx="4294967295" type="body"/>
          </p:nvPr>
        </p:nvSpPr>
        <p:spPr>
          <a:xfrm>
            <a:off x="870550" y="1624650"/>
            <a:ext cx="77088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300">
                <a:solidFill>
                  <a:srgbClr val="3C63AB"/>
                </a:solidFill>
              </a:rPr>
              <a:t>Cuando una nueva aplicación Flutter es creada, este tiene un Launcher Icon por defecto. Para personalizar este icono debería ver el paquete</a:t>
            </a:r>
            <a:r>
              <a:rPr lang="es" sz="1300" u="sng">
                <a:solidFill>
                  <a:schemeClr val="hlink"/>
                </a:solidFill>
                <a:hlinkClick r:id="rId4"/>
              </a:rPr>
              <a:t> Iconos de inicio de Flutter.</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Alternativamente, si deseas hacerlo manualmente, aquí está como:</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Revisa las pautas de Iconos del Launcher de Android para el diseño del ícono.</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En el directorio &lt;app dir&gt;/android/app/src/main/res/ , coloca tus archivos de iconos en la carpeta señalada usando los [calificadores de configuración][]. Las carpetas predeterminadas mipmap- demuestran la convención de nomenclatura correcta.</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En AndroidManifest.xml, actualiza el atributo android:icon de la etiqueta application a los iconos de referencia del paso anterior (por ejemplo, &lt;application android:icon="@mipmap/ic_launcher" ...).</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311150" lvl="0" marL="457200" rtl="0" algn="just">
              <a:lnSpc>
                <a:spcPct val="90000"/>
              </a:lnSpc>
              <a:spcBef>
                <a:spcPts val="0"/>
              </a:spcBef>
              <a:spcAft>
                <a:spcPts val="0"/>
              </a:spcAft>
              <a:buClr>
                <a:srgbClr val="3C63AB"/>
              </a:buClr>
              <a:buSzPts val="1300"/>
              <a:buChar char="●"/>
            </a:pPr>
            <a:r>
              <a:rPr lang="es" sz="1300">
                <a:solidFill>
                  <a:srgbClr val="3C63AB"/>
                </a:solidFill>
              </a:rPr>
              <a:t>Para verificar que los iconos han sido reemplazados, ejecuta tu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app usando flutter run e inspecciona el icono de la app en</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 el Launcher.</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SzPts val="1300"/>
              <a:buNone/>
            </a:pPr>
            <a:r>
              <a:t/>
            </a:r>
            <a:endParaRPr sz="1300">
              <a:solidFill>
                <a:srgbClr val="3C63AB"/>
              </a:solidFill>
            </a:endParaRPr>
          </a:p>
          <a:p>
            <a:pPr indent="0" lvl="0" marL="45720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gf2437cc7b5_0_9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Firmando la app</a:t>
            </a:r>
            <a:endParaRPr b="1">
              <a:solidFill>
                <a:srgbClr val="E83464"/>
              </a:solidFill>
            </a:endParaRPr>
          </a:p>
        </p:txBody>
      </p:sp>
      <p:sp>
        <p:nvSpPr>
          <p:cNvPr id="157" name="Google Shape;157;gf2437cc7b5_0_96"/>
          <p:cNvSpPr txBox="1"/>
          <p:nvPr>
            <p:ph idx="4294967295" type="body"/>
          </p:nvPr>
        </p:nvSpPr>
        <p:spPr>
          <a:xfrm>
            <a:off x="870550" y="1624650"/>
            <a:ext cx="73809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sz="1300">
                <a:solidFill>
                  <a:srgbClr val="3C63AB"/>
                </a:solidFill>
              </a:rPr>
              <a:t>Para publicar en Play store, necesitas proporcionar tu firma digital de aplicación. Usa las siguientes instrucciones para firmar tu app.</a:t>
            </a:r>
            <a:endParaRPr sz="1300">
              <a:solidFill>
                <a:srgbClr val="3C63AB"/>
              </a:solidFill>
            </a:endParaRPr>
          </a:p>
          <a:p>
            <a:pPr indent="0" lvl="0" marL="0" rtl="0" algn="just">
              <a:lnSpc>
                <a:spcPct val="90000"/>
              </a:lnSpc>
              <a:spcBef>
                <a:spcPts val="0"/>
              </a:spcBef>
              <a:spcAft>
                <a:spcPts val="0"/>
              </a:spcAft>
              <a:buNone/>
            </a:pPr>
            <a:r>
              <a:t/>
            </a:r>
            <a:endParaRPr b="1" sz="1500">
              <a:solidFill>
                <a:srgbClr val="3C63AB"/>
              </a:solidFill>
            </a:endParaRPr>
          </a:p>
          <a:p>
            <a:pPr indent="0" lvl="0" marL="0" rtl="0" algn="just">
              <a:lnSpc>
                <a:spcPct val="90000"/>
              </a:lnSpc>
              <a:spcBef>
                <a:spcPts val="0"/>
              </a:spcBef>
              <a:spcAft>
                <a:spcPts val="0"/>
              </a:spcAft>
              <a:buNone/>
            </a:pPr>
            <a:r>
              <a:rPr b="1" lang="es" sz="1500">
                <a:solidFill>
                  <a:srgbClr val="3C63AB"/>
                </a:solidFill>
              </a:rPr>
              <a:t>Creando un Keystore: </a:t>
            </a:r>
            <a:r>
              <a:rPr lang="es" sz="1300">
                <a:solidFill>
                  <a:srgbClr val="3C63AB"/>
                </a:solidFill>
              </a:rPr>
              <a:t>Si tienes una Keystore anterior, salta al siguiente paso. Si no, crea una ejecutando lo siguiente en la línea de comandos: keytool -genkey -v -keystore ~/key.jks -keyalg RSA -keysize 2048 -validity 10000 -alias key</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Nota: Mantenga este archivo privado; no lo incluya en un repositorio de control de versiones público.</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Nota: keytool puede no estar en tu path. Este es parte del JDK de Java, el cual es instalado como parte de Android Studio. Para la ruta en concreto, ejecuta flutter doctor -v y verás la ruta impresa después de ‘Java binary at:’, y luego usa esa ruta completa reemplazando java con keytool.</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SzPts val="1300"/>
              <a:buNone/>
            </a:pPr>
            <a:r>
              <a:t/>
            </a:r>
            <a:endParaRPr sz="1300">
              <a:solidFill>
                <a:srgbClr val="3C63AB"/>
              </a:solidFill>
            </a:endParaRPr>
          </a:p>
          <a:p>
            <a:pPr indent="0" lvl="0" marL="45720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gf2437cc7b5_0_10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Firmando la app</a:t>
            </a:r>
            <a:endParaRPr b="1">
              <a:solidFill>
                <a:srgbClr val="E83464"/>
              </a:solidFill>
            </a:endParaRPr>
          </a:p>
        </p:txBody>
      </p:sp>
      <p:sp>
        <p:nvSpPr>
          <p:cNvPr id="163" name="Google Shape;163;gf2437cc7b5_0_101"/>
          <p:cNvSpPr txBox="1"/>
          <p:nvPr>
            <p:ph idx="4294967295" type="body"/>
          </p:nvPr>
        </p:nvSpPr>
        <p:spPr>
          <a:xfrm>
            <a:off x="870550" y="1624650"/>
            <a:ext cx="70068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b="1" lang="es" sz="1600">
                <a:solidFill>
                  <a:srgbClr val="3C63AB"/>
                </a:solidFill>
              </a:rPr>
              <a:t>Referencia el keystore desde la app: </a:t>
            </a:r>
            <a:r>
              <a:rPr lang="es" sz="1400">
                <a:solidFill>
                  <a:srgbClr val="3C63AB"/>
                </a:solidFill>
              </a:rPr>
              <a:t>Crea un archivo llamado &lt;app dir&gt;/android/key.properties que contenga una referencia a tu keystore:</a:t>
            </a:r>
            <a:endParaRPr sz="1400">
              <a:solidFill>
                <a:srgbClr val="3C63AB"/>
              </a:solidFill>
            </a:endParaRPr>
          </a:p>
          <a:p>
            <a:pPr indent="0" lvl="0" marL="0" rtl="0" algn="just">
              <a:lnSpc>
                <a:spcPct val="90000"/>
              </a:lnSpc>
              <a:spcBef>
                <a:spcPts val="0"/>
              </a:spcBef>
              <a:spcAft>
                <a:spcPts val="0"/>
              </a:spcAft>
              <a:buNone/>
            </a:pPr>
            <a:r>
              <a:t/>
            </a:r>
            <a:endParaRPr sz="1400">
              <a:solidFill>
                <a:srgbClr val="3C63AB"/>
              </a:solidFill>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storePassword=&lt;contraseña del paso anterior&gt;</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keyPassword=&lt;contraseña del paso anterior&gt;</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keyAlias=key</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storeFile=&lt;localización del archivo, por ejemplo /Users/&lt;user name&gt;/key.jks&gt;</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457200" rtl="0" algn="just">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gf2437cc7b5_0_106"/>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Firmando la app</a:t>
            </a:r>
            <a:endParaRPr b="1">
              <a:solidFill>
                <a:srgbClr val="E83464"/>
              </a:solidFill>
            </a:endParaRPr>
          </a:p>
        </p:txBody>
      </p:sp>
      <p:sp>
        <p:nvSpPr>
          <p:cNvPr id="169" name="Google Shape;169;gf2437cc7b5_0_106"/>
          <p:cNvSpPr txBox="1"/>
          <p:nvPr>
            <p:ph idx="4294967295" type="body"/>
          </p:nvPr>
        </p:nvSpPr>
        <p:spPr>
          <a:xfrm>
            <a:off x="870550" y="1624650"/>
            <a:ext cx="74064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b="1" lang="es" sz="1600">
                <a:solidFill>
                  <a:srgbClr val="3C63AB"/>
                </a:solidFill>
              </a:rPr>
              <a:t>Configurar la firma en Gradle: </a:t>
            </a:r>
            <a:r>
              <a:rPr lang="es" sz="1400">
                <a:solidFill>
                  <a:srgbClr val="3C63AB"/>
                </a:solidFill>
              </a:rPr>
              <a:t>Configura la firma de tu app editando el archivo &lt;app dir&gt;/android/app/build.gradle.</a:t>
            </a:r>
            <a:endParaRPr sz="1400">
              <a:solidFill>
                <a:srgbClr val="3C63AB"/>
              </a:solidFill>
            </a:endParaRPr>
          </a:p>
          <a:p>
            <a:pPr indent="0" lvl="0" marL="0" rtl="0" algn="just">
              <a:lnSpc>
                <a:spcPct val="90000"/>
              </a:lnSpc>
              <a:spcBef>
                <a:spcPts val="0"/>
              </a:spcBef>
              <a:spcAft>
                <a:spcPts val="0"/>
              </a:spcAft>
              <a:buNone/>
            </a:pPr>
            <a:r>
              <a:t/>
            </a:r>
            <a:endParaRPr sz="1400">
              <a:solidFill>
                <a:srgbClr val="3C63AB"/>
              </a:solidFill>
            </a:endParaRPr>
          </a:p>
          <a:p>
            <a:pPr indent="0" lvl="0" marL="0" rtl="0" algn="just">
              <a:lnSpc>
                <a:spcPct val="90000"/>
              </a:lnSpc>
              <a:spcBef>
                <a:spcPts val="0"/>
              </a:spcBef>
              <a:spcAft>
                <a:spcPts val="0"/>
              </a:spcAft>
              <a:buNone/>
            </a:pPr>
            <a:r>
              <a:t/>
            </a:r>
            <a:endParaRPr sz="1400">
              <a:solidFill>
                <a:srgbClr val="3C63AB"/>
              </a:solidFill>
            </a:endParaRPr>
          </a:p>
          <a:p>
            <a:pPr indent="0" lvl="0" marL="0" rtl="0" algn="just">
              <a:lnSpc>
                <a:spcPct val="90000"/>
              </a:lnSpc>
              <a:spcBef>
                <a:spcPts val="0"/>
              </a:spcBef>
              <a:spcAft>
                <a:spcPts val="0"/>
              </a:spcAft>
              <a:buNone/>
            </a:pPr>
            <a:r>
              <a:rPr lang="es" sz="1400">
                <a:solidFill>
                  <a:srgbClr val="3C63AB"/>
                </a:solidFill>
              </a:rPr>
              <a:t> </a:t>
            </a:r>
            <a:r>
              <a:rPr b="1" lang="es" sz="1400">
                <a:solidFill>
                  <a:srgbClr val="3C63AB"/>
                </a:solidFill>
              </a:rPr>
              <a:t>Reemplaza:</a:t>
            </a:r>
            <a:endParaRPr b="1" sz="1400">
              <a:solidFill>
                <a:srgbClr val="3C63AB"/>
              </a:solidFill>
            </a:endParaRPr>
          </a:p>
          <a:p>
            <a:pPr indent="0" lvl="0" marL="457200" rtl="0" algn="just">
              <a:lnSpc>
                <a:spcPct val="90000"/>
              </a:lnSpc>
              <a:spcBef>
                <a:spcPts val="0"/>
              </a:spcBef>
              <a:spcAft>
                <a:spcPts val="0"/>
              </a:spcAft>
              <a:buNone/>
            </a:pPr>
            <a:r>
              <a:rPr lang="es" sz="1400">
                <a:solidFill>
                  <a:srgbClr val="3C63AB"/>
                </a:solidFill>
              </a:rPr>
              <a:t>android {</a:t>
            </a:r>
            <a:endParaRPr sz="1400">
              <a:solidFill>
                <a:srgbClr val="3C63AB"/>
              </a:solidFill>
            </a:endParaRPr>
          </a:p>
          <a:p>
            <a:pPr indent="0" lvl="0" marL="0" rtl="0" algn="just">
              <a:lnSpc>
                <a:spcPct val="90000"/>
              </a:lnSpc>
              <a:spcBef>
                <a:spcPts val="0"/>
              </a:spcBef>
              <a:spcAft>
                <a:spcPts val="0"/>
              </a:spcAft>
              <a:buNone/>
            </a:pPr>
            <a:r>
              <a:rPr lang="es" sz="1400">
                <a:solidFill>
                  <a:srgbClr val="3C63AB"/>
                </a:solidFill>
              </a:rPr>
              <a:t>con la información de la keystore desde tu archivo de propiedades:</a:t>
            </a:r>
            <a:endParaRPr sz="1400">
              <a:solidFill>
                <a:srgbClr val="3C63AB"/>
              </a:solidFill>
            </a:endParaRPr>
          </a:p>
          <a:p>
            <a:pPr indent="0" lvl="0" marL="457200" rtl="0" algn="just">
              <a:lnSpc>
                <a:spcPct val="90000"/>
              </a:lnSpc>
              <a:spcBef>
                <a:spcPts val="0"/>
              </a:spcBef>
              <a:spcAft>
                <a:spcPts val="0"/>
              </a:spcAft>
              <a:buNone/>
            </a:pPr>
            <a:r>
              <a:t/>
            </a:r>
            <a:endParaRPr sz="1400">
              <a:solidFill>
                <a:srgbClr val="3C63AB"/>
              </a:solidFill>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def keystoreProperties = new Properties()</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def keystorePropertiesFile = rootProject.file('key.properties')</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if (keystorePropertiesFile.exists()) {</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    keystoreProperties.load(new FileInputStream(keystorePropertiesFile))</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t/>
            </a:r>
            <a:endParaRPr sz="14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rPr lang="es" sz="1400">
                <a:solidFill>
                  <a:srgbClr val="3C63AB"/>
                </a:solidFill>
                <a:latin typeface="Courier New"/>
                <a:ea typeface="Courier New"/>
                <a:cs typeface="Courier New"/>
                <a:sym typeface="Courier New"/>
              </a:rPr>
              <a:t>android {</a:t>
            </a:r>
            <a:endParaRPr sz="14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17</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Pruebas de integración y Preparación para publicación</a:t>
            </a:r>
            <a:endParaRPr b="1" sz="3500">
              <a:solidFill>
                <a:srgbClr val="E83464"/>
              </a:solidFill>
            </a:endParaRPr>
          </a:p>
        </p:txBody>
      </p:sp>
      <p:sp>
        <p:nvSpPr>
          <p:cNvPr id="66" name="Google Shape;66;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gf2437cc7b5_0_11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Firmando la app</a:t>
            </a:r>
            <a:endParaRPr b="1">
              <a:solidFill>
                <a:srgbClr val="E83464"/>
              </a:solidFill>
            </a:endParaRPr>
          </a:p>
        </p:txBody>
      </p:sp>
      <p:sp>
        <p:nvSpPr>
          <p:cNvPr id="175" name="Google Shape;175;gf2437cc7b5_0_111"/>
          <p:cNvSpPr txBox="1"/>
          <p:nvPr>
            <p:ph idx="4294967295" type="body"/>
          </p:nvPr>
        </p:nvSpPr>
        <p:spPr>
          <a:xfrm>
            <a:off x="870550" y="1624650"/>
            <a:ext cx="7974600" cy="3588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b="1" lang="es" sz="1500">
                <a:solidFill>
                  <a:srgbClr val="3C63AB"/>
                </a:solidFill>
              </a:rPr>
              <a:t>Configurar la firma en Gradle: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 </a:t>
            </a:r>
            <a:r>
              <a:rPr b="1" lang="es" sz="1300">
                <a:solidFill>
                  <a:srgbClr val="3C63AB"/>
                </a:solidFill>
              </a:rPr>
              <a:t>Reemplaza:</a:t>
            </a:r>
            <a:endParaRPr b="1" sz="1300">
              <a:solidFill>
                <a:srgbClr val="3C63AB"/>
              </a:solidFill>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buildTypes {</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release {</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 TODO: Add your own signing config for the release build.</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 Signing with the debug keys for now, so `flutter run --release` works.</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signingConfig signingConfigs.debug</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457200" rtl="0" algn="just">
              <a:lnSpc>
                <a:spcPct val="50000"/>
              </a:lnSpc>
              <a:spcBef>
                <a:spcPts val="0"/>
              </a:spcBef>
              <a:spcAft>
                <a:spcPts val="0"/>
              </a:spcAft>
              <a:buNone/>
            </a:pPr>
            <a:r>
              <a:rPr lang="es" sz="1300">
                <a:solidFill>
                  <a:srgbClr val="3C63AB"/>
                </a:solidFill>
                <a:latin typeface="Courier New"/>
                <a:ea typeface="Courier New"/>
                <a:cs typeface="Courier New"/>
                <a:sym typeface="Courier New"/>
              </a:rPr>
              <a:t>}</a:t>
            </a:r>
            <a:endParaRPr sz="13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rPr lang="es" sz="1300">
                <a:solidFill>
                  <a:srgbClr val="3C63AB"/>
                </a:solidFill>
              </a:rPr>
              <a:t>Con</a:t>
            </a:r>
            <a:endParaRPr sz="1300">
              <a:solidFill>
                <a:srgbClr val="3C63AB"/>
              </a:solidFill>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signingConfigs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release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keyAlias keystoreProperties['keyAlias']</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keyPassword keystoreProperties['keyPassword']</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storeFile file(keystoreProperties['storeFile'])</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storePassword keystoreProperties['storePassword']</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buildTypes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release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signingConfig signingConfigs.release</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45720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a:t>
            </a:r>
            <a:endParaRPr sz="1300">
              <a:solidFill>
                <a:srgbClr val="3C63AB"/>
              </a:solidFill>
              <a:latin typeface="Courier New"/>
              <a:ea typeface="Courier New"/>
              <a:cs typeface="Courier New"/>
              <a:sym typeface="Courier New"/>
            </a:endParaRPr>
          </a:p>
          <a:p>
            <a:pPr indent="0" lvl="0" marL="457200" rtl="0" algn="just">
              <a:lnSpc>
                <a:spcPct val="9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SzPts val="1300"/>
              <a:buNone/>
            </a:pPr>
            <a:r>
              <a:t/>
            </a:r>
            <a:endParaRPr sz="1300">
              <a:solidFill>
                <a:srgbClr val="3C63AB"/>
              </a:solidFil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f2437cc7b5_0_11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Habilitando Proguard</a:t>
            </a:r>
            <a:endParaRPr b="1">
              <a:solidFill>
                <a:srgbClr val="E83464"/>
              </a:solidFill>
            </a:endParaRPr>
          </a:p>
        </p:txBody>
      </p:sp>
      <p:sp>
        <p:nvSpPr>
          <p:cNvPr id="181" name="Google Shape;181;gf2437cc7b5_0_116"/>
          <p:cNvSpPr txBox="1"/>
          <p:nvPr>
            <p:ph idx="4294967295" type="body"/>
          </p:nvPr>
        </p:nvSpPr>
        <p:spPr>
          <a:xfrm>
            <a:off x="870550" y="1624650"/>
            <a:ext cx="7974600" cy="3588900"/>
          </a:xfrm>
          <a:prstGeom prst="rect">
            <a:avLst/>
          </a:prstGeom>
          <a:noFill/>
          <a:ln>
            <a:noFill/>
          </a:ln>
        </p:spPr>
        <p:txBody>
          <a:bodyPr anchorCtr="0" anchor="t" bIns="34275" lIns="0" spcFirstLastPara="1" rIns="0" wrap="square" tIns="34275">
            <a:noAutofit/>
          </a:bodyPr>
          <a:lstStyle/>
          <a:p>
            <a:pPr indent="0" lvl="0" marL="0" rtl="0" algn="just">
              <a:lnSpc>
                <a:spcPct val="100000"/>
              </a:lnSpc>
              <a:spcBef>
                <a:spcPts val="0"/>
              </a:spcBef>
              <a:spcAft>
                <a:spcPts val="0"/>
              </a:spcAft>
              <a:buNone/>
            </a:pPr>
            <a:r>
              <a:rPr lang="es" sz="1300">
                <a:solidFill>
                  <a:srgbClr val="3C63AB"/>
                </a:solidFill>
              </a:rPr>
              <a:t>Por defecto, Flutter no ofusca o minimiza el Android host. Si pretendes usar librerías de Java de terceras partes, querrás reducir el tamaño del APK o proteger ese código de ingeniería inversa.</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rPr b="1" lang="es" sz="1300">
                <a:solidFill>
                  <a:srgbClr val="3C63AB"/>
                </a:solidFill>
              </a:rPr>
              <a:t>Paso 1 - Configurar Proguard</a:t>
            </a:r>
            <a:endParaRPr b="1" sz="1300">
              <a:solidFill>
                <a:srgbClr val="3C63AB"/>
              </a:solidFill>
            </a:endParaRPr>
          </a:p>
          <a:p>
            <a:pPr indent="0" lvl="0" marL="0" rtl="0" algn="just">
              <a:lnSpc>
                <a:spcPct val="90000"/>
              </a:lnSpc>
              <a:spcBef>
                <a:spcPts val="0"/>
              </a:spcBef>
              <a:spcAft>
                <a:spcPts val="0"/>
              </a:spcAft>
              <a:buNone/>
            </a:pPr>
            <a:r>
              <a:rPr lang="es" sz="1300">
                <a:solidFill>
                  <a:srgbClr val="3C63AB"/>
                </a:solidFill>
              </a:rPr>
              <a:t>Crea el archivo /android/app/proguard-rules.pro y añade las reglas listadas a continuación.</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#Flutter Wrapper</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io.flutter.app.**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io.flutter.plugin.**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io.flutter.util.**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io.flutter.view.**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  { *; }</a:t>
            </a:r>
            <a:endParaRPr sz="1300">
              <a:solidFill>
                <a:srgbClr val="3C63AB"/>
              </a:solidFill>
            </a:endParaRPr>
          </a:p>
          <a:p>
            <a:pPr indent="0" lvl="0" marL="457200" rtl="0" algn="just">
              <a:lnSpc>
                <a:spcPct val="90000"/>
              </a:lnSpc>
              <a:spcBef>
                <a:spcPts val="0"/>
              </a:spcBef>
              <a:spcAft>
                <a:spcPts val="0"/>
              </a:spcAft>
              <a:buNone/>
            </a:pPr>
            <a:r>
              <a:rPr lang="es" sz="1300">
                <a:solidFill>
                  <a:srgbClr val="3C63AB"/>
                </a:solidFill>
              </a:rPr>
              <a:t>-keep class io.flutter.plugins.**  { *; }</a:t>
            </a:r>
            <a:endParaRPr sz="1300">
              <a:solidFill>
                <a:srgbClr val="3C63AB"/>
              </a:solidFill>
            </a:endParaRPr>
          </a:p>
          <a:p>
            <a:pPr indent="0" lvl="0" marL="45720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La configuración anterior solo protege las bibliotecas del motor de Flutter.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Cualquier biblioteca adicional (por ejemplo, Firebase) requiere que se </a:t>
            </a:r>
            <a:endParaRPr sz="1300">
              <a:solidFill>
                <a:srgbClr val="3C63AB"/>
              </a:solidFill>
            </a:endParaRPr>
          </a:p>
          <a:p>
            <a:pPr indent="0" lvl="0" marL="0" rtl="0" algn="just">
              <a:lnSpc>
                <a:spcPct val="90000"/>
              </a:lnSpc>
              <a:spcBef>
                <a:spcPts val="0"/>
              </a:spcBef>
              <a:spcAft>
                <a:spcPts val="0"/>
              </a:spcAft>
              <a:buNone/>
            </a:pPr>
            <a:r>
              <a:rPr lang="es" sz="1300">
                <a:solidFill>
                  <a:srgbClr val="3C63AB"/>
                </a:solidFill>
              </a:rPr>
              <a:t>agreguen sus propias reglas.</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None/>
            </a:pPr>
            <a:r>
              <a:t/>
            </a:r>
            <a:endParaRPr sz="1300">
              <a:solidFill>
                <a:srgbClr val="3C63AB"/>
              </a:solidFill>
            </a:endParaRPr>
          </a:p>
          <a:p>
            <a:pPr indent="0" lvl="0" marL="0" rtl="0" algn="just">
              <a:lnSpc>
                <a:spcPct val="90000"/>
              </a:lnSpc>
              <a:spcBef>
                <a:spcPts val="600"/>
              </a:spcBef>
              <a:spcAft>
                <a:spcPts val="0"/>
              </a:spcAft>
              <a:buSzPts val="1300"/>
              <a:buNone/>
            </a:pPr>
            <a:r>
              <a:t/>
            </a:r>
            <a:endParaRPr sz="1300">
              <a:solidFill>
                <a:srgbClr val="3C63AB"/>
              </a:solidFill>
            </a:endParaRPr>
          </a:p>
          <a:p>
            <a:pPr indent="0" lvl="0" marL="45720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just">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f2437cc7b5_0_121"/>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Habilitando Proguard</a:t>
            </a:r>
            <a:endParaRPr b="1">
              <a:solidFill>
                <a:srgbClr val="E83464"/>
              </a:solidFill>
            </a:endParaRPr>
          </a:p>
        </p:txBody>
      </p:sp>
      <p:sp>
        <p:nvSpPr>
          <p:cNvPr id="187" name="Google Shape;187;gf2437cc7b5_0_121"/>
          <p:cNvSpPr txBox="1"/>
          <p:nvPr>
            <p:ph idx="4294967295" type="body"/>
          </p:nvPr>
        </p:nvSpPr>
        <p:spPr>
          <a:xfrm>
            <a:off x="870550" y="1624650"/>
            <a:ext cx="7196400" cy="3588900"/>
          </a:xfrm>
          <a:prstGeom prst="rect">
            <a:avLst/>
          </a:prstGeom>
          <a:noFill/>
          <a:ln>
            <a:noFill/>
          </a:ln>
        </p:spPr>
        <p:txBody>
          <a:bodyPr anchorCtr="0" anchor="t" bIns="34275" lIns="0" spcFirstLastPara="1" rIns="0" wrap="square" tIns="34275">
            <a:noAutofit/>
          </a:bodyPr>
          <a:lstStyle/>
          <a:p>
            <a:pPr indent="0" lvl="0" marL="0" rtl="0" algn="just">
              <a:lnSpc>
                <a:spcPct val="100000"/>
              </a:lnSpc>
              <a:spcBef>
                <a:spcPts val="0"/>
              </a:spcBef>
              <a:spcAft>
                <a:spcPts val="0"/>
              </a:spcAft>
              <a:buNone/>
            </a:pPr>
            <a:r>
              <a:rPr b="1" lang="es" sz="1300">
                <a:solidFill>
                  <a:srgbClr val="3C63AB"/>
                </a:solidFill>
              </a:rPr>
              <a:t>Paso 2 - Habilita obfuscación y/o minificación </a:t>
            </a:r>
            <a:r>
              <a:rPr lang="es" sz="1300">
                <a:solidFill>
                  <a:srgbClr val="3C63AB"/>
                </a:solidFill>
              </a:rPr>
              <a:t>Abre el archivo /android/app/build.gradle y localiza la definición buildTypes. Dentro de la configuración release establece las etiquetas minifiyEnabled y useProguard a true. Tienes también que apuntar ProGuard al archivo que has creado en el paso 1.</a:t>
            </a:r>
            <a:endParaRPr sz="1300">
              <a:solidFill>
                <a:srgbClr val="3C63AB"/>
              </a:solidFill>
            </a:endParaRPr>
          </a:p>
          <a:p>
            <a:pPr indent="0" lvl="0" marL="0" rtl="0" algn="just">
              <a:lnSpc>
                <a:spcPct val="100000"/>
              </a:lnSpc>
              <a:spcBef>
                <a:spcPts val="0"/>
              </a:spcBef>
              <a:spcAft>
                <a:spcPts val="0"/>
              </a:spcAft>
              <a:buNone/>
            </a:pPr>
            <a:r>
              <a:t/>
            </a:r>
            <a:endParaRPr sz="1300">
              <a:solidFill>
                <a:srgbClr val="3C63AB"/>
              </a:solidFill>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android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buildTypes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release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signingConfig signingConfigs.release</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minifyEnabled true</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useProguard true</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proguardFiles getDefaultProguardFile</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('proguard-android.txt'), 'proguard-rules.pro'</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    }</a:t>
            </a:r>
            <a:endParaRPr sz="1300">
              <a:solidFill>
                <a:srgbClr val="3C63AB"/>
              </a:solidFill>
              <a:latin typeface="Courier New"/>
              <a:ea typeface="Courier New"/>
              <a:cs typeface="Courier New"/>
              <a:sym typeface="Courier New"/>
            </a:endParaRPr>
          </a:p>
          <a:p>
            <a:pPr indent="0" lvl="0" marL="0" rtl="0" algn="just">
              <a:lnSpc>
                <a:spcPct val="70000"/>
              </a:lnSpc>
              <a:spcBef>
                <a:spcPts val="0"/>
              </a:spcBef>
              <a:spcAft>
                <a:spcPts val="0"/>
              </a:spcAft>
              <a:buNone/>
            </a:pPr>
            <a:r>
              <a:rPr lang="es" sz="1300">
                <a:solidFill>
                  <a:srgbClr val="3C63AB"/>
                </a:solidFill>
                <a:latin typeface="Courier New"/>
                <a:ea typeface="Courier New"/>
                <a:cs typeface="Courier New"/>
                <a:sym typeface="Courier New"/>
              </a:rPr>
              <a:t>}</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SzPts val="1300"/>
              <a:buNone/>
            </a:pPr>
            <a:r>
              <a:t/>
            </a:r>
            <a:endParaRPr sz="1300">
              <a:solidFill>
                <a:srgbClr val="3C63AB"/>
              </a:solidFil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gf2437cc7b5_0_12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700">
                <a:solidFill>
                  <a:srgbClr val="E83464"/>
                </a:solidFill>
              </a:rPr>
              <a:t>Construyendo una release APK</a:t>
            </a:r>
            <a:endParaRPr b="1" sz="2700">
              <a:solidFill>
                <a:srgbClr val="E83464"/>
              </a:solidFill>
            </a:endParaRPr>
          </a:p>
        </p:txBody>
      </p:sp>
      <p:sp>
        <p:nvSpPr>
          <p:cNvPr id="193" name="Google Shape;193;gf2437cc7b5_0_126"/>
          <p:cNvSpPr txBox="1"/>
          <p:nvPr>
            <p:ph idx="4294967295" type="body"/>
          </p:nvPr>
        </p:nvSpPr>
        <p:spPr>
          <a:xfrm>
            <a:off x="911525" y="1793700"/>
            <a:ext cx="6392100" cy="3588900"/>
          </a:xfrm>
          <a:prstGeom prst="rect">
            <a:avLst/>
          </a:prstGeom>
          <a:noFill/>
          <a:ln>
            <a:noFill/>
          </a:ln>
        </p:spPr>
        <p:txBody>
          <a:bodyPr anchorCtr="0" anchor="t" bIns="34275" lIns="0" spcFirstLastPara="1" rIns="0" wrap="square" tIns="34275">
            <a:noAutofit/>
          </a:bodyPr>
          <a:lstStyle/>
          <a:p>
            <a:pPr indent="0" lvl="0" marL="0" rtl="0" algn="just">
              <a:lnSpc>
                <a:spcPct val="70000"/>
              </a:lnSpc>
              <a:spcBef>
                <a:spcPts val="0"/>
              </a:spcBef>
              <a:spcAft>
                <a:spcPts val="0"/>
              </a:spcAft>
              <a:buNone/>
            </a:pPr>
            <a:r>
              <a:rPr lang="es" sz="1400">
                <a:solidFill>
                  <a:srgbClr val="3C63AB"/>
                </a:solidFill>
              </a:rPr>
              <a:t>Usando la línea de comandos:</a:t>
            </a:r>
            <a:endParaRPr sz="1400">
              <a:solidFill>
                <a:srgbClr val="3C63AB"/>
              </a:solidFill>
            </a:endParaRPr>
          </a:p>
          <a:p>
            <a:pPr indent="0" lvl="0" marL="0" rtl="0" algn="just">
              <a:lnSpc>
                <a:spcPct val="70000"/>
              </a:lnSpc>
              <a:spcBef>
                <a:spcPts val="0"/>
              </a:spcBef>
              <a:spcAft>
                <a:spcPts val="0"/>
              </a:spcAft>
              <a:buNone/>
            </a:pPr>
            <a:r>
              <a:t/>
            </a:r>
            <a:endParaRPr sz="1400">
              <a:solidFill>
                <a:srgbClr val="3C63AB"/>
              </a:solidFill>
            </a:endParaRPr>
          </a:p>
          <a:p>
            <a:pPr indent="-317500" lvl="0" marL="457200" rtl="0" algn="just">
              <a:lnSpc>
                <a:spcPct val="70000"/>
              </a:lnSpc>
              <a:spcBef>
                <a:spcPts val="0"/>
              </a:spcBef>
              <a:spcAft>
                <a:spcPts val="0"/>
              </a:spcAft>
              <a:buClr>
                <a:srgbClr val="3C63AB"/>
              </a:buClr>
              <a:buSzPts val="1400"/>
              <a:buChar char="●"/>
            </a:pPr>
            <a:r>
              <a:rPr lang="es" sz="1400">
                <a:solidFill>
                  <a:srgbClr val="3C63AB"/>
                </a:solidFill>
              </a:rPr>
              <a:t>cd &lt;app dir&gt; (reemplace &lt;app dir&gt; con su directorio de la aplicación).</a:t>
            </a:r>
            <a:endParaRPr sz="1400">
              <a:solidFill>
                <a:srgbClr val="3C63AB"/>
              </a:solidFill>
            </a:endParaRPr>
          </a:p>
          <a:p>
            <a:pPr indent="0" lvl="0" marL="457200" rtl="0" algn="just">
              <a:lnSpc>
                <a:spcPct val="70000"/>
              </a:lnSpc>
              <a:spcBef>
                <a:spcPts val="0"/>
              </a:spcBef>
              <a:spcAft>
                <a:spcPts val="0"/>
              </a:spcAft>
              <a:buNone/>
            </a:pPr>
            <a:r>
              <a:t/>
            </a:r>
            <a:endParaRPr sz="1400">
              <a:solidFill>
                <a:srgbClr val="3C63AB"/>
              </a:solidFill>
            </a:endParaRPr>
          </a:p>
          <a:p>
            <a:pPr indent="-317500" lvl="0" marL="457200" rtl="0" algn="just">
              <a:lnSpc>
                <a:spcPct val="70000"/>
              </a:lnSpc>
              <a:spcBef>
                <a:spcPts val="0"/>
              </a:spcBef>
              <a:spcAft>
                <a:spcPts val="0"/>
              </a:spcAft>
              <a:buClr>
                <a:srgbClr val="3C63AB"/>
              </a:buClr>
              <a:buSzPts val="1400"/>
              <a:buChar char="●"/>
            </a:pPr>
            <a:r>
              <a:rPr lang="es" sz="1400">
                <a:solidFill>
                  <a:srgbClr val="3C63AB"/>
                </a:solidFill>
              </a:rPr>
              <a:t>Ejecuta flutter build apk (flutter build por defecto a --release).</a:t>
            </a:r>
            <a:endParaRPr sz="1400">
              <a:solidFill>
                <a:srgbClr val="3C63AB"/>
              </a:solidFill>
            </a:endParaRPr>
          </a:p>
          <a:p>
            <a:pPr indent="0" lvl="0" marL="0" rtl="0" algn="just">
              <a:lnSpc>
                <a:spcPct val="70000"/>
              </a:lnSpc>
              <a:spcBef>
                <a:spcPts val="0"/>
              </a:spcBef>
              <a:spcAft>
                <a:spcPts val="0"/>
              </a:spcAft>
              <a:buNone/>
            </a:pPr>
            <a:r>
              <a:t/>
            </a:r>
            <a:endParaRPr sz="1400">
              <a:solidFill>
                <a:srgbClr val="3C63AB"/>
              </a:solidFill>
            </a:endParaRPr>
          </a:p>
          <a:p>
            <a:pPr indent="0" lvl="0" marL="0" rtl="0" algn="just">
              <a:lnSpc>
                <a:spcPct val="70000"/>
              </a:lnSpc>
              <a:spcBef>
                <a:spcPts val="0"/>
              </a:spcBef>
              <a:spcAft>
                <a:spcPts val="0"/>
              </a:spcAft>
              <a:buNone/>
            </a:pPr>
            <a:r>
              <a:rPr lang="es" sz="1400">
                <a:solidFill>
                  <a:srgbClr val="3C63AB"/>
                </a:solidFill>
              </a:rPr>
              <a:t>La release APK para su aplicación se creó en </a:t>
            </a:r>
            <a:endParaRPr sz="1400">
              <a:solidFill>
                <a:srgbClr val="3C63AB"/>
              </a:solidFill>
            </a:endParaRPr>
          </a:p>
          <a:p>
            <a:pPr indent="0" lvl="0" marL="0" rtl="0" algn="just">
              <a:lnSpc>
                <a:spcPct val="70000"/>
              </a:lnSpc>
              <a:spcBef>
                <a:spcPts val="0"/>
              </a:spcBef>
              <a:spcAft>
                <a:spcPts val="0"/>
              </a:spcAft>
              <a:buNone/>
            </a:pPr>
            <a:r>
              <a:rPr lang="es" sz="1400">
                <a:solidFill>
                  <a:srgbClr val="3C63AB"/>
                </a:solidFill>
                <a:latin typeface="Consolas"/>
                <a:ea typeface="Consolas"/>
                <a:cs typeface="Consolas"/>
                <a:sym typeface="Consolas"/>
              </a:rPr>
              <a:t>&lt;app dir&gt;/build/app/outputs/apk/release/app-release.apk.</a:t>
            </a:r>
            <a:endParaRPr sz="1400">
              <a:solidFill>
                <a:srgbClr val="3C63AB"/>
              </a:solidFill>
              <a:latin typeface="Consolas"/>
              <a:ea typeface="Consolas"/>
              <a:cs typeface="Consolas"/>
              <a:sym typeface="Consolas"/>
            </a:endParaRPr>
          </a:p>
          <a:p>
            <a:pPr indent="0" lvl="0" marL="0" rtl="0" algn="just">
              <a:lnSpc>
                <a:spcPct val="70000"/>
              </a:lnSpc>
              <a:spcBef>
                <a:spcPts val="0"/>
              </a:spcBef>
              <a:spcAft>
                <a:spcPts val="0"/>
              </a:spcAft>
              <a:buNone/>
            </a:pPr>
            <a:r>
              <a:t/>
            </a:r>
            <a:endParaRPr sz="1400">
              <a:solidFill>
                <a:srgbClr val="3C63AB"/>
              </a:solidFill>
            </a:endParaRPr>
          </a:p>
          <a:p>
            <a:pPr indent="0" lvl="0" marL="0" rtl="0" algn="just">
              <a:lnSpc>
                <a:spcPct val="70000"/>
              </a:lnSpc>
              <a:spcBef>
                <a:spcPts val="0"/>
              </a:spcBef>
              <a:spcAft>
                <a:spcPts val="0"/>
              </a:spcAft>
              <a:buNone/>
            </a:pPr>
            <a:r>
              <a:t/>
            </a:r>
            <a:endParaRPr sz="1400">
              <a:solidFill>
                <a:srgbClr val="3C63AB"/>
              </a:solidFill>
            </a:endParaRPr>
          </a:p>
          <a:p>
            <a:pPr indent="0" lvl="0" marL="0" rtl="0" algn="just">
              <a:lnSpc>
                <a:spcPct val="90000"/>
              </a:lnSpc>
              <a:spcBef>
                <a:spcPts val="0"/>
              </a:spcBef>
              <a:spcAft>
                <a:spcPts val="0"/>
              </a:spcAft>
              <a:buNone/>
            </a:pPr>
            <a:r>
              <a:t/>
            </a:r>
            <a:endParaRPr sz="1400">
              <a:solidFill>
                <a:srgbClr val="3C63AB"/>
              </a:solidFill>
              <a:latin typeface="Courier New"/>
              <a:ea typeface="Courier New"/>
              <a:cs typeface="Courier New"/>
              <a:sym typeface="Courier New"/>
            </a:endParaRPr>
          </a:p>
          <a:p>
            <a:pPr indent="0" lvl="0" marL="0" rtl="0" algn="just">
              <a:lnSpc>
                <a:spcPct val="90000"/>
              </a:lnSpc>
              <a:spcBef>
                <a:spcPts val="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f2437cc7b5_0_131"/>
          <p:cNvSpPr txBox="1"/>
          <p:nvPr>
            <p:ph type="title"/>
          </p:nvPr>
        </p:nvSpPr>
        <p:spPr>
          <a:xfrm>
            <a:off x="889600" y="1006650"/>
            <a:ext cx="79746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sz="2500">
                <a:solidFill>
                  <a:srgbClr val="E83464"/>
                </a:solidFill>
              </a:rPr>
              <a:t>Publicación de una APK en Google Play Store</a:t>
            </a:r>
            <a:endParaRPr b="1" sz="2500">
              <a:solidFill>
                <a:srgbClr val="E83464"/>
              </a:solidFill>
            </a:endParaRPr>
          </a:p>
        </p:txBody>
      </p:sp>
      <p:sp>
        <p:nvSpPr>
          <p:cNvPr id="199" name="Google Shape;199;gf2437cc7b5_0_131"/>
          <p:cNvSpPr txBox="1"/>
          <p:nvPr>
            <p:ph idx="4294967295" type="body"/>
          </p:nvPr>
        </p:nvSpPr>
        <p:spPr>
          <a:xfrm>
            <a:off x="978125" y="1624650"/>
            <a:ext cx="6689400" cy="3588900"/>
          </a:xfrm>
          <a:prstGeom prst="rect">
            <a:avLst/>
          </a:prstGeom>
          <a:noFill/>
          <a:ln>
            <a:noFill/>
          </a:ln>
        </p:spPr>
        <p:txBody>
          <a:bodyPr anchorCtr="0" anchor="t" bIns="34275" lIns="0" spcFirstLastPara="1" rIns="0" wrap="square" tIns="34275">
            <a:noAutofit/>
          </a:bodyPr>
          <a:lstStyle/>
          <a:p>
            <a:pPr indent="0" lvl="0" marL="0" rtl="0" algn="just">
              <a:lnSpc>
                <a:spcPct val="100000"/>
              </a:lnSpc>
              <a:spcBef>
                <a:spcPts val="0"/>
              </a:spcBef>
              <a:spcAft>
                <a:spcPts val="0"/>
              </a:spcAft>
              <a:buNone/>
            </a:pPr>
            <a:r>
              <a:rPr lang="es" sz="1300">
                <a:solidFill>
                  <a:srgbClr val="3C63AB"/>
                </a:solidFill>
              </a:rPr>
              <a:t>Para obtener instrucciones detalladas sobre la publicación de la versión release de una aplicación en Google Play Store, consulta la </a:t>
            </a:r>
            <a:r>
              <a:rPr lang="es" sz="1300" u="sng">
                <a:solidFill>
                  <a:schemeClr val="hlink"/>
                </a:solidFill>
                <a:hlinkClick r:id="rId4"/>
              </a:rPr>
              <a:t>documentación de publicación de Google Play.</a:t>
            </a:r>
            <a:endParaRPr sz="1300">
              <a:solidFill>
                <a:srgbClr val="3C63AB"/>
              </a:solidFill>
            </a:endParaRPr>
          </a:p>
          <a:p>
            <a:pPr indent="0" lvl="0" marL="0" rtl="0" algn="just">
              <a:lnSpc>
                <a:spcPct val="100000"/>
              </a:lnSpc>
              <a:spcBef>
                <a:spcPts val="0"/>
              </a:spcBef>
              <a:spcAft>
                <a:spcPts val="0"/>
              </a:spcAft>
              <a:buNone/>
            </a:pPr>
            <a:r>
              <a:t/>
            </a:r>
            <a:endParaRPr sz="1300">
              <a:solidFill>
                <a:srgbClr val="3C63AB"/>
              </a:solidFill>
            </a:endParaRPr>
          </a:p>
          <a:p>
            <a:pPr indent="0" lvl="0" marL="0" rtl="0" algn="just">
              <a:lnSpc>
                <a:spcPct val="100000"/>
              </a:lnSpc>
              <a:spcBef>
                <a:spcPts val="0"/>
              </a:spcBef>
              <a:spcAft>
                <a:spcPts val="0"/>
              </a:spcAft>
              <a:buNone/>
            </a:pPr>
            <a:r>
              <a:t/>
            </a:r>
            <a:endParaRPr sz="1300">
              <a:solidFill>
                <a:srgbClr val="3C63AB"/>
              </a:solidFill>
            </a:endParaRPr>
          </a:p>
          <a:p>
            <a:pPr indent="0" lvl="0" marL="0" rtl="0" algn="just">
              <a:lnSpc>
                <a:spcPct val="100000"/>
              </a:lnSpc>
              <a:spcBef>
                <a:spcPts val="0"/>
              </a:spcBef>
              <a:spcAft>
                <a:spcPts val="0"/>
              </a:spcAft>
              <a:buNone/>
            </a:pPr>
            <a:r>
              <a:t/>
            </a:r>
            <a:endParaRPr sz="1200">
              <a:solidFill>
                <a:srgbClr val="3C63AB"/>
              </a:solidFill>
            </a:endParaRPr>
          </a:p>
          <a:p>
            <a:pPr indent="0" lvl="0" marL="0" rtl="0" algn="just">
              <a:lnSpc>
                <a:spcPct val="100000"/>
              </a:lnSpc>
              <a:spcBef>
                <a:spcPts val="0"/>
              </a:spcBef>
              <a:spcAft>
                <a:spcPts val="0"/>
              </a:spcAft>
              <a:buNone/>
            </a:pPr>
            <a:r>
              <a:t/>
            </a:r>
            <a:endParaRPr sz="13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None/>
            </a:pPr>
            <a:r>
              <a:t/>
            </a:r>
            <a:endParaRPr sz="1300">
              <a:solidFill>
                <a:srgbClr val="3C63AB"/>
              </a:solidFill>
            </a:endParaRPr>
          </a:p>
          <a:p>
            <a:pPr indent="0" lvl="0" marL="0" rtl="0" algn="l">
              <a:lnSpc>
                <a:spcPct val="90000"/>
              </a:lnSpc>
              <a:spcBef>
                <a:spcPts val="600"/>
              </a:spcBef>
              <a:spcAft>
                <a:spcPts val="0"/>
              </a:spcAft>
              <a:buSzPts val="1300"/>
              <a:buNone/>
            </a:pPr>
            <a:r>
              <a:t/>
            </a:r>
            <a:endParaRPr sz="1300">
              <a:solidFill>
                <a:srgbClr val="3C63AB"/>
              </a:solidFil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gf2437cc7b5_0_275"/>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72" name="Google Shape;72;p3"/>
          <p:cNvSpPr txBox="1"/>
          <p:nvPr>
            <p:ph idx="4294967295" type="body"/>
          </p:nvPr>
        </p:nvSpPr>
        <p:spPr>
          <a:xfrm>
            <a:off x="870550" y="1724375"/>
            <a:ext cx="7974600" cy="34893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Implementar pruebas de integración</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Preparar el proyecto para publicación</a:t>
            </a:r>
            <a:endParaRPr>
              <a:solidFill>
                <a:srgbClr val="3D63AB"/>
              </a:solidFill>
            </a:endParaRPr>
          </a:p>
          <a:p>
            <a:pPr indent="0" lvl="0" marL="457200" rtl="0" algn="l">
              <a:lnSpc>
                <a:spcPct val="90000"/>
              </a:lnSpc>
              <a:spcBef>
                <a:spcPts val="600"/>
              </a:spcBef>
              <a:spcAft>
                <a:spcPts val="0"/>
              </a:spcAft>
              <a:buNone/>
            </a:pPr>
            <a:r>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gf2437cc7b5_0_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Pruebas de integración</a:t>
            </a:r>
            <a:endParaRPr b="1" sz="3500">
              <a:solidFill>
                <a:srgbClr val="E83464"/>
              </a:solidFill>
            </a:endParaRPr>
          </a:p>
        </p:txBody>
      </p:sp>
      <p:sp>
        <p:nvSpPr>
          <p:cNvPr id="78" name="Google Shape;78;gf2437cc7b5_0_0"/>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gecbdcf5ffb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84" name="Google Shape;84;gecbdcf5ffb_0_2"/>
          <p:cNvSpPr txBox="1"/>
          <p:nvPr>
            <p:ph idx="4294967295" type="body"/>
          </p:nvPr>
        </p:nvSpPr>
        <p:spPr>
          <a:xfrm>
            <a:off x="870550" y="1724375"/>
            <a:ext cx="7122300" cy="34893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sz="1400">
                <a:solidFill>
                  <a:srgbClr val="3C63AB"/>
                </a:solidFill>
              </a:rPr>
              <a:t>Además de las peticiones normales HTTP, puedes conectar a servidores usando WebSockets. WebSockets permite una comunicación de dos vías con el servidor sin “polling”.</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En este ejemplo, conectarás a un servidor de pruebas proporcionado por websocket.org. Este servidor simplemente nos devuelve el mismo mensaje que le envies. Para esto: </a:t>
            </a:r>
            <a:endParaRPr sz="1400">
              <a:solidFill>
                <a:srgbClr val="3C63AB"/>
              </a:solidFill>
            </a:endParaRPr>
          </a:p>
          <a:p>
            <a:pPr indent="0" lvl="0" marL="4572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Conecta a un servidor de WebSocket</a:t>
            </a:r>
            <a:endParaRPr sz="1400">
              <a:solidFill>
                <a:srgbClr val="3C63AB"/>
              </a:solidFill>
            </a:endParaRPr>
          </a:p>
          <a:p>
            <a:pPr indent="-317500" lvl="0" marL="914400" rtl="0" algn="l">
              <a:lnSpc>
                <a:spcPct val="90000"/>
              </a:lnSpc>
              <a:spcBef>
                <a:spcPts val="0"/>
              </a:spcBef>
              <a:spcAft>
                <a:spcPts val="0"/>
              </a:spcAft>
              <a:buClr>
                <a:srgbClr val="3C63AB"/>
              </a:buClr>
              <a:buSzPts val="1400"/>
              <a:buChar char="●"/>
            </a:pPr>
            <a:r>
              <a:rPr lang="es" sz="1400">
                <a:solidFill>
                  <a:srgbClr val="3C63AB"/>
                </a:solidFill>
              </a:rPr>
              <a:t>Escucha mensajes desde el servidor</a:t>
            </a:r>
            <a:endParaRPr sz="1400">
              <a:solidFill>
                <a:srgbClr val="3C63AB"/>
              </a:solidFill>
            </a:endParaRPr>
          </a:p>
          <a:p>
            <a:pPr indent="-317500" lvl="0" marL="914400" rtl="0" algn="l">
              <a:lnSpc>
                <a:spcPct val="90000"/>
              </a:lnSpc>
              <a:spcBef>
                <a:spcPts val="0"/>
              </a:spcBef>
              <a:spcAft>
                <a:spcPts val="0"/>
              </a:spcAft>
              <a:buClr>
                <a:srgbClr val="3C63AB"/>
              </a:buClr>
              <a:buSzPts val="1400"/>
              <a:buChar char="●"/>
            </a:pPr>
            <a:r>
              <a:rPr lang="es" sz="1400">
                <a:solidFill>
                  <a:srgbClr val="3C63AB"/>
                </a:solidFill>
              </a:rPr>
              <a:t>Envía datos al servidor</a:t>
            </a:r>
            <a:endParaRPr sz="1400">
              <a:solidFill>
                <a:srgbClr val="3C63AB"/>
              </a:solidFill>
            </a:endParaRPr>
          </a:p>
          <a:p>
            <a:pPr indent="-317500" lvl="0" marL="914400" rtl="0" algn="l">
              <a:lnSpc>
                <a:spcPct val="90000"/>
              </a:lnSpc>
              <a:spcBef>
                <a:spcPts val="0"/>
              </a:spcBef>
              <a:spcAft>
                <a:spcPts val="0"/>
              </a:spcAft>
              <a:buClr>
                <a:srgbClr val="3C63AB"/>
              </a:buClr>
              <a:buSzPts val="1400"/>
              <a:buChar char="●"/>
            </a:pPr>
            <a:r>
              <a:rPr lang="es" sz="1400">
                <a:solidFill>
                  <a:srgbClr val="3C63AB"/>
                </a:solidFill>
              </a:rPr>
              <a:t>Cierra la conexión al WebSocke</a:t>
            </a:r>
            <a:endParaRPr sz="1400">
              <a:solidFill>
                <a:srgbClr val="3C63AB"/>
              </a:solidFill>
            </a:endParaRPr>
          </a:p>
          <a:p>
            <a:pPr indent="0" lvl="0" marL="1371600" rtl="0" algn="l">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gecbdcf5ffb_0_10"/>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90" name="Google Shape;90;gecbdcf5ffb_0_10"/>
          <p:cNvSpPr txBox="1"/>
          <p:nvPr>
            <p:ph idx="4294967295" type="body"/>
          </p:nvPr>
        </p:nvSpPr>
        <p:spPr>
          <a:xfrm>
            <a:off x="889600" y="1724375"/>
            <a:ext cx="71328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Conecta a un servidor de WebSocket:</a:t>
            </a:r>
            <a:r>
              <a:rPr lang="es" sz="1500">
                <a:solidFill>
                  <a:srgbClr val="3C63AB"/>
                </a:solidFill>
              </a:rPr>
              <a:t> El paquete </a:t>
            </a:r>
            <a:r>
              <a:rPr lang="es" sz="1500" u="sng">
                <a:solidFill>
                  <a:schemeClr val="hlink"/>
                </a:solidFill>
                <a:hlinkClick r:id="rId4"/>
              </a:rPr>
              <a:t>web_socket_channel</a:t>
            </a:r>
            <a:r>
              <a:rPr lang="es" sz="1500">
                <a:solidFill>
                  <a:srgbClr val="3C63AB"/>
                </a:solidFill>
              </a:rPr>
              <a:t> proporciona las herramientas que necesitarás para conectarnos al servidor WebSocket.</a:t>
            </a:r>
            <a:endParaRPr sz="1500">
              <a:solidFill>
                <a:srgbClr val="3C63AB"/>
              </a:solidFill>
            </a:endParaRPr>
          </a:p>
          <a:p>
            <a:pPr indent="0" lvl="0" marL="0" rtl="0" algn="just">
              <a:lnSpc>
                <a:spcPct val="90000"/>
              </a:lnSpc>
              <a:spcBef>
                <a:spcPts val="600"/>
              </a:spcBef>
              <a:spcAft>
                <a:spcPts val="0"/>
              </a:spcAft>
              <a:buNone/>
            </a:pPr>
            <a:r>
              <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El paquete proporciona un WebSocketChannel que te permite tanto escuchar mensajes desde el servidor como enviar mensajes al servidor.</a:t>
            </a:r>
            <a:endParaRPr sz="1500">
              <a:solidFill>
                <a:srgbClr val="3C63AB"/>
              </a:solidFill>
            </a:endParaRPr>
          </a:p>
          <a:p>
            <a:pPr indent="0" lvl="0" marL="0" rtl="0" algn="just">
              <a:lnSpc>
                <a:spcPct val="90000"/>
              </a:lnSpc>
              <a:spcBef>
                <a:spcPts val="600"/>
              </a:spcBef>
              <a:spcAft>
                <a:spcPts val="0"/>
              </a:spcAft>
              <a:buNone/>
            </a:pPr>
            <a:r>
              <a:rPr lang="es" sz="1500">
                <a:solidFill>
                  <a:srgbClr val="3C63AB"/>
                </a:solidFill>
              </a:rPr>
              <a:t>En Flutter, crea un WebSocketChannel que se conecta al servidor en una línea:</a:t>
            </a:r>
            <a:endParaRPr sz="1500">
              <a:solidFill>
                <a:srgbClr val="3C63AB"/>
              </a:solidFill>
            </a:endParaRPr>
          </a:p>
          <a:p>
            <a:pPr indent="0" lvl="0" marL="0" rtl="0" algn="l">
              <a:lnSpc>
                <a:spcPct val="90000"/>
              </a:lnSpc>
              <a:spcBef>
                <a:spcPts val="600"/>
              </a:spcBef>
              <a:spcAft>
                <a:spcPts val="0"/>
              </a:spcAft>
              <a:buNone/>
            </a:pPr>
            <a:r>
              <a:t/>
            </a:r>
            <a:endParaRPr sz="1500">
              <a:solidFill>
                <a:srgbClr val="3C63AB"/>
              </a:solidFill>
            </a:endParaRPr>
          </a:p>
          <a:p>
            <a:pPr indent="0" lvl="0" marL="0" rtl="0" algn="l">
              <a:lnSpc>
                <a:spcPct val="90000"/>
              </a:lnSpc>
              <a:spcBef>
                <a:spcPts val="600"/>
              </a:spcBef>
              <a:spcAft>
                <a:spcPts val="0"/>
              </a:spcAft>
              <a:buNone/>
            </a:pPr>
            <a:r>
              <a:rPr lang="es" sz="1500">
                <a:solidFill>
                  <a:srgbClr val="3C63AB"/>
                </a:solidFill>
                <a:latin typeface="Courier New"/>
                <a:ea typeface="Courier New"/>
                <a:cs typeface="Courier New"/>
                <a:sym typeface="Courier New"/>
              </a:rPr>
              <a:t>final channel =IOWebSocketChannel.connect('ws://echo.websocket.org');</a:t>
            </a:r>
            <a:endParaRPr sz="1500">
              <a:solidFill>
                <a:srgbClr val="3C63AB"/>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gecbdcf5ffb_0_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96" name="Google Shape;96;gecbdcf5ffb_0_17"/>
          <p:cNvSpPr txBox="1"/>
          <p:nvPr>
            <p:ph idx="4294967295" type="body"/>
          </p:nvPr>
        </p:nvSpPr>
        <p:spPr>
          <a:xfrm>
            <a:off x="1021300" y="1654200"/>
            <a:ext cx="73740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Escucha mensajes desde el servidor</a:t>
            </a:r>
            <a:r>
              <a:rPr b="1" lang="es" sz="1600">
                <a:solidFill>
                  <a:srgbClr val="3C63AB"/>
                </a:solidFill>
              </a:rPr>
              <a:t>:</a:t>
            </a:r>
            <a:r>
              <a:rPr lang="es" sz="1400">
                <a:solidFill>
                  <a:srgbClr val="3C63AB"/>
                </a:solidFill>
              </a:rPr>
              <a:t> Ahora que has establecido una conexión, puedes escuchar mensajes desde el servidor. Después que mandes un mensaje al servidor de pruebas, este envía el mensaje de vuelta. ¿Cómo escuchar por mensajes y mostrarlos? En este ejemplo, usaremos un widget StreamBuilder para escuchar nuevos mensajes y un widget Text para mostrarlo.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97" name="Google Shape;97;gecbdcf5ffb_0_17"/>
          <p:cNvPicPr preferRelativeResize="0"/>
          <p:nvPr/>
        </p:nvPicPr>
        <p:blipFill>
          <a:blip r:embed="rId4">
            <a:alphaModFix/>
          </a:blip>
          <a:stretch>
            <a:fillRect/>
          </a:stretch>
        </p:blipFill>
        <p:spPr>
          <a:xfrm>
            <a:off x="2373675" y="2986325"/>
            <a:ext cx="4462825" cy="121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gecbdcf5ffb_0_2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103" name="Google Shape;103;gecbdcf5ffb_0_25"/>
          <p:cNvSpPr txBox="1"/>
          <p:nvPr>
            <p:ph idx="4294967295" type="body"/>
          </p:nvPr>
        </p:nvSpPr>
        <p:spPr>
          <a:xfrm>
            <a:off x="1006500" y="1724375"/>
            <a:ext cx="6631200" cy="3489300"/>
          </a:xfrm>
          <a:prstGeom prst="rect">
            <a:avLst/>
          </a:prstGeom>
          <a:noFill/>
          <a:ln>
            <a:noFill/>
          </a:ln>
        </p:spPr>
        <p:txBody>
          <a:bodyPr anchorCtr="0" anchor="t" bIns="34275" lIns="0" spcFirstLastPara="1" rIns="0" wrap="square" tIns="34275">
            <a:noAutofit/>
          </a:bodyPr>
          <a:lstStyle/>
          <a:p>
            <a:pPr indent="0" lvl="0" marL="0" rtl="0" algn="just">
              <a:lnSpc>
                <a:spcPct val="115000"/>
              </a:lnSpc>
              <a:spcBef>
                <a:spcPts val="600"/>
              </a:spcBef>
              <a:spcAft>
                <a:spcPts val="0"/>
              </a:spcAft>
              <a:buNone/>
            </a:pPr>
            <a:r>
              <a:rPr b="1" lang="es" sz="1600">
                <a:solidFill>
                  <a:srgbClr val="3C63AB"/>
                </a:solidFill>
              </a:rPr>
              <a:t>Escucha mensajes desde el servidor:</a:t>
            </a:r>
            <a:r>
              <a:rPr lang="es" sz="1400">
                <a:solidFill>
                  <a:srgbClr val="3C63AB"/>
                </a:solidFill>
              </a:rPr>
              <a:t> El WebSocketChannel proporciona un Stream de mensajes desde el servidor. La clase Stream es una parte fundamental del paquete dart:async. Este proporciona una manera de escuchar eventos asíncronos desde una fuente de datos. Al contrario que Future, el cual devuelve una única respuesta asíncrona, la clase Stream puede entregar muchos eventos a lo largo del tiempo.</a:t>
            </a:r>
            <a:endParaRPr sz="1400">
              <a:solidFill>
                <a:srgbClr val="3C63AB"/>
              </a:solidFill>
            </a:endParaRPr>
          </a:p>
          <a:p>
            <a:pPr indent="0" lvl="0" marL="0" rtl="0" algn="just">
              <a:lnSpc>
                <a:spcPct val="115000"/>
              </a:lnSpc>
              <a:spcBef>
                <a:spcPts val="600"/>
              </a:spcBef>
              <a:spcAft>
                <a:spcPts val="0"/>
              </a:spcAft>
              <a:buNone/>
            </a:pPr>
            <a:r>
              <a:rPr lang="es" sz="1400">
                <a:solidFill>
                  <a:srgbClr val="3C63AB"/>
                </a:solidFill>
              </a:rPr>
              <a:t>El widget StreamBuilder conecta a un Stream y pide a Flutter hacer rebuild cada vez que recibe un evento usando la función builder proporcionada.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ecbdcf5ffb_0_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Trabajando con WebSockets</a:t>
            </a:r>
            <a:endParaRPr b="1">
              <a:solidFill>
                <a:srgbClr val="E83464"/>
              </a:solidFill>
            </a:endParaRPr>
          </a:p>
        </p:txBody>
      </p:sp>
      <p:sp>
        <p:nvSpPr>
          <p:cNvPr id="109" name="Google Shape;109;gecbdcf5ffb_0_32"/>
          <p:cNvSpPr txBox="1"/>
          <p:nvPr>
            <p:ph idx="4294967295" type="body"/>
          </p:nvPr>
        </p:nvSpPr>
        <p:spPr>
          <a:xfrm>
            <a:off x="991700" y="1724375"/>
            <a:ext cx="7104600" cy="34893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b="1" lang="es" sz="1600">
                <a:solidFill>
                  <a:srgbClr val="3C63AB"/>
                </a:solidFill>
              </a:rPr>
              <a:t>Envía datos al servidor</a:t>
            </a:r>
            <a:r>
              <a:rPr b="1" lang="es" sz="1600">
                <a:solidFill>
                  <a:srgbClr val="3C63AB"/>
                </a:solidFill>
              </a:rPr>
              <a:t>:</a:t>
            </a:r>
            <a:r>
              <a:rPr lang="es" sz="1400">
                <a:solidFill>
                  <a:srgbClr val="3C63AB"/>
                </a:solidFill>
              </a:rPr>
              <a:t> </a:t>
            </a:r>
            <a:r>
              <a:rPr lang="es" sz="1400">
                <a:solidFill>
                  <a:srgbClr val="3C63AB"/>
                </a:solidFill>
              </a:rPr>
              <a:t>Para enviar datos al servidor, agrega mensajes con el método add al receptor sink proporcionada por el WebSocketChannel.</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914400" rtl="0" algn="l">
              <a:lnSpc>
                <a:spcPct val="90000"/>
              </a:lnSpc>
              <a:spcBef>
                <a:spcPts val="600"/>
              </a:spcBef>
              <a:spcAft>
                <a:spcPts val="0"/>
              </a:spcAft>
              <a:buNone/>
            </a:pPr>
            <a:r>
              <a:rPr lang="es" sz="1400">
                <a:solidFill>
                  <a:srgbClr val="3C63AB"/>
                </a:solidFill>
                <a:latin typeface="Courier New"/>
                <a:ea typeface="Courier New"/>
                <a:cs typeface="Courier New"/>
                <a:sym typeface="Courier New"/>
              </a:rPr>
              <a:t>channel.sink.add('Hello!');</a:t>
            </a:r>
            <a:endParaRPr sz="1400">
              <a:solidFill>
                <a:srgbClr val="3C63AB"/>
              </a:solidFill>
              <a:latin typeface="Courier New"/>
              <a:ea typeface="Courier New"/>
              <a:cs typeface="Courier New"/>
              <a:sym typeface="Courier New"/>
            </a:endParaRPr>
          </a:p>
          <a:p>
            <a:pPr indent="0" lvl="0" marL="9144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rPr lang="es" sz="1400">
                <a:solidFill>
                  <a:srgbClr val="3C63AB"/>
                </a:solidFill>
              </a:rPr>
              <a:t>El WebSocketChannel proporciona una clase StreamSink para enviar (push) mensajes al servidor. La clase StreamSink proporciona una manera general para añadir eventos síncronos o asíncronos a una fuente de datos.</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