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i0wZYpuKhQ+l+Y+JJobx9YCoqqN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ranklin Enmanuel Zabaleta Torres"/>
  <p:cmAuthor clrIdx="1" id="1" initials="" lastIdx="1" name="Lourdes Karina Barreto Gom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3T15:14:20.636">
    <p:pos x="6000" y="0"/>
    <p:text>GitHub Desktop: Para evitar complicaciones en explicacion y uso de Git ses mejor indicar que se va a usar GitHub Desktop porque es Git con interfaz grafica</p:text>
    <p:extLst>
      <p:ext uri="{C676402C-5697-4E1C-873F-D02D1690AC5C}">
        <p15:threadingInfo timeZoneBias="0"/>
      </p:ext>
      <p:ext uri="http://customooxmlschemas.google.com/">
        <go:slidesCustomData xmlns:go="http://customooxmlschemas.google.com/" commentPostId="AAAAN5SSwl4"/>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8-25T01:30:13.105">
    <p:pos x="3020" y="1400"/>
    <p:text>Se añade github desktop  como informacion complementaria al curso</p:text>
    <p:extLst>
      <p:ext uri="{C676402C-5697-4E1C-873F-D02D1690AC5C}">
        <p15:threadingInfo timeZoneBias="0"/>
      </p:ext>
      <p:ext uri="http://customooxmlschemas.google.com/">
        <go:slidesCustomData xmlns:go="http://customooxmlschemas.google.com/" commentPostId="AAAAORrcII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85b88c02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b85b88c02a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86bf030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e86bf0301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5b88c02a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b85b88c02a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85b88c02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gb85b88c02a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5b88c02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gb85b88c02a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3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3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3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3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3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39"/>
          <p:cNvGrpSpPr/>
          <p:nvPr/>
        </p:nvGrpSpPr>
        <p:grpSpPr>
          <a:xfrm>
            <a:off x="5959221" y="4119576"/>
            <a:ext cx="2520950" cy="1024165"/>
            <a:chOff x="6917201" y="0"/>
            <a:chExt cx="2227777" cy="863400"/>
          </a:xfrm>
        </p:grpSpPr>
        <p:sp>
          <p:nvSpPr>
            <p:cNvPr id="120" name="Google Shape;120;p3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39"/>
          <p:cNvGrpSpPr/>
          <p:nvPr/>
        </p:nvGrpSpPr>
        <p:grpSpPr>
          <a:xfrm>
            <a:off x="199148" y="2"/>
            <a:ext cx="2795412" cy="1083308"/>
            <a:chOff x="6917201" y="0"/>
            <a:chExt cx="2227777" cy="863400"/>
          </a:xfrm>
        </p:grpSpPr>
        <p:sp>
          <p:nvSpPr>
            <p:cNvPr id="124" name="Google Shape;124;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3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3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4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4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4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4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4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4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4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29"/>
          <p:cNvGrpSpPr/>
          <p:nvPr/>
        </p:nvGrpSpPr>
        <p:grpSpPr>
          <a:xfrm>
            <a:off x="255200" y="592"/>
            <a:ext cx="2250363" cy="1044300"/>
            <a:chOff x="255200" y="592"/>
            <a:chExt cx="2250363" cy="1044300"/>
          </a:xfrm>
        </p:grpSpPr>
        <p:sp>
          <p:nvSpPr>
            <p:cNvPr id="17" name="Google Shape;17;p2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9"/>
          <p:cNvGrpSpPr/>
          <p:nvPr/>
        </p:nvGrpSpPr>
        <p:grpSpPr>
          <a:xfrm>
            <a:off x="905395" y="592"/>
            <a:ext cx="2250363" cy="1044300"/>
            <a:chOff x="905395" y="592"/>
            <a:chExt cx="2250363" cy="1044300"/>
          </a:xfrm>
        </p:grpSpPr>
        <p:sp>
          <p:nvSpPr>
            <p:cNvPr id="21" name="Google Shape;21;p2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9"/>
          <p:cNvGrpSpPr/>
          <p:nvPr/>
        </p:nvGrpSpPr>
        <p:grpSpPr>
          <a:xfrm>
            <a:off x="7057468" y="5088"/>
            <a:ext cx="1851282" cy="752108"/>
            <a:chOff x="6917201" y="0"/>
            <a:chExt cx="2227777" cy="863400"/>
          </a:xfrm>
        </p:grpSpPr>
        <p:sp>
          <p:nvSpPr>
            <p:cNvPr id="25" name="Google Shape;25;p2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9"/>
          <p:cNvGrpSpPr/>
          <p:nvPr/>
        </p:nvGrpSpPr>
        <p:grpSpPr>
          <a:xfrm>
            <a:off x="6553032" y="4217852"/>
            <a:ext cx="2389068" cy="925737"/>
            <a:chOff x="6917201" y="0"/>
            <a:chExt cx="2227777" cy="863400"/>
          </a:xfrm>
        </p:grpSpPr>
        <p:sp>
          <p:nvSpPr>
            <p:cNvPr id="29" name="Google Shape;29;p2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29"/>
          <p:cNvGrpSpPr/>
          <p:nvPr/>
        </p:nvGrpSpPr>
        <p:grpSpPr>
          <a:xfrm>
            <a:off x="199148" y="4055652"/>
            <a:ext cx="2795412" cy="1083308"/>
            <a:chOff x="6917201" y="0"/>
            <a:chExt cx="2227777" cy="863400"/>
          </a:xfrm>
        </p:grpSpPr>
        <p:sp>
          <p:nvSpPr>
            <p:cNvPr id="33" name="Google Shape;33;p2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2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2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3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3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3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3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3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3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3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3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2"/>
          <p:cNvGrpSpPr/>
          <p:nvPr/>
        </p:nvGrpSpPr>
        <p:grpSpPr>
          <a:xfrm>
            <a:off x="255991" y="-118"/>
            <a:ext cx="2251347" cy="1043408"/>
            <a:chOff x="3961956" y="4383950"/>
            <a:chExt cx="1160548" cy="548700"/>
          </a:xfrm>
        </p:grpSpPr>
        <p:sp>
          <p:nvSpPr>
            <p:cNvPr id="55" name="Google Shape;55;p3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3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32"/>
          <p:cNvGrpSpPr/>
          <p:nvPr/>
        </p:nvGrpSpPr>
        <p:grpSpPr>
          <a:xfrm>
            <a:off x="34934" y="4522125"/>
            <a:ext cx="1593306" cy="617072"/>
            <a:chOff x="6917201" y="0"/>
            <a:chExt cx="2227777" cy="863400"/>
          </a:xfrm>
        </p:grpSpPr>
        <p:sp>
          <p:nvSpPr>
            <p:cNvPr id="60" name="Google Shape;60;p3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32"/>
          <p:cNvGrpSpPr/>
          <p:nvPr/>
        </p:nvGrpSpPr>
        <p:grpSpPr>
          <a:xfrm>
            <a:off x="5886353" y="1243"/>
            <a:ext cx="3257453" cy="1261514"/>
            <a:chOff x="6917201" y="0"/>
            <a:chExt cx="2227777" cy="863400"/>
          </a:xfrm>
        </p:grpSpPr>
        <p:sp>
          <p:nvSpPr>
            <p:cNvPr id="64" name="Google Shape;64;p3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3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3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3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33"/>
          <p:cNvGrpSpPr/>
          <p:nvPr/>
        </p:nvGrpSpPr>
        <p:grpSpPr>
          <a:xfrm>
            <a:off x="5594190" y="3961115"/>
            <a:ext cx="2910144" cy="1182340"/>
            <a:chOff x="6917201" y="0"/>
            <a:chExt cx="2227777" cy="863400"/>
          </a:xfrm>
        </p:grpSpPr>
        <p:sp>
          <p:nvSpPr>
            <p:cNvPr id="72" name="Google Shape;72;p3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33"/>
          <p:cNvGrpSpPr/>
          <p:nvPr/>
        </p:nvGrpSpPr>
        <p:grpSpPr>
          <a:xfrm>
            <a:off x="199148" y="2"/>
            <a:ext cx="2795412" cy="1083308"/>
            <a:chOff x="6917201" y="0"/>
            <a:chExt cx="2227777" cy="863400"/>
          </a:xfrm>
        </p:grpSpPr>
        <p:sp>
          <p:nvSpPr>
            <p:cNvPr id="76" name="Google Shape;76;p3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3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3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3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3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3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3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3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3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3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3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3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3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2.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7.jpg"/><Relationship Id="rId5" Type="http://schemas.openxmlformats.org/officeDocument/2006/relationships/hyperlink" Target="https://desktop.github.com/" TargetMode="External"/><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 Id="rId4" Type="http://schemas.openxmlformats.org/officeDocument/2006/relationships/hyperlink" Target="https://developer.android.com/studio" TargetMode="External"/><Relationship Id="rId5" Type="http://schemas.openxmlformats.org/officeDocument/2006/relationships/image" Target="../media/image18.png"/><Relationship Id="rId6" Type="http://schemas.openxmlformats.org/officeDocument/2006/relationships/hyperlink" Target="https://storage.googleapis.com/flutter_infra_release/releases/stable/windows/flutter_windows_2.2.3-stable.zi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20.png"/><Relationship Id="rId5"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4199151" y="883350"/>
            <a:ext cx="3412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1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Permisos</a:t>
            </a:r>
            <a:endParaRPr b="1" i="0" sz="3000" u="none" cap="none" strike="noStrike">
              <a:solidFill>
                <a:srgbClr val="E83464"/>
              </a:solidFill>
            </a:endParaRPr>
          </a:p>
        </p:txBody>
      </p:sp>
      <p:sp>
        <p:nvSpPr>
          <p:cNvPr id="199" name="Google Shape;199;p10"/>
          <p:cNvSpPr txBox="1"/>
          <p:nvPr/>
        </p:nvSpPr>
        <p:spPr>
          <a:xfrm>
            <a:off x="1094625" y="1494600"/>
            <a:ext cx="65898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700"/>
              <a:buFont typeface="Arial"/>
              <a:buNone/>
            </a:pPr>
            <a:r>
              <a:rPr b="1" i="0" lang="es" sz="1700" u="none" cap="none" strike="noStrike">
                <a:solidFill>
                  <a:srgbClr val="375FA9"/>
                </a:solidFill>
                <a:latin typeface="Arial"/>
                <a:ea typeface="Arial"/>
                <a:cs typeface="Arial"/>
                <a:sym typeface="Arial"/>
              </a:rPr>
              <a:t>Prácticas recomendadas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Los permisos de la app se basan en las funciones de seguridad del sistema y ayudan a Android a cumplir con los objetivos relacionados con la privacidad del usuario:</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1" i="0" lang="es" sz="1500" u="none" cap="none" strike="noStrike">
                <a:solidFill>
                  <a:srgbClr val="375FA9"/>
                </a:solidFill>
                <a:latin typeface="Arial"/>
                <a:ea typeface="Arial"/>
                <a:cs typeface="Arial"/>
                <a:sym typeface="Arial"/>
              </a:rPr>
              <a:t>Control</a:t>
            </a:r>
            <a:r>
              <a:rPr b="0" i="0" lang="es" sz="1500" u="none" cap="none" strike="noStrike">
                <a:solidFill>
                  <a:srgbClr val="375FA9"/>
                </a:solidFill>
                <a:latin typeface="Arial"/>
                <a:ea typeface="Arial"/>
                <a:cs typeface="Arial"/>
                <a:sym typeface="Arial"/>
              </a:rPr>
              <a:t>: El usuario controla los datos que comparte con las apps.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1" i="0" lang="es" sz="1500" u="none" cap="none" strike="noStrike">
                <a:solidFill>
                  <a:srgbClr val="375FA9"/>
                </a:solidFill>
                <a:latin typeface="Arial"/>
                <a:ea typeface="Arial"/>
                <a:cs typeface="Arial"/>
                <a:sym typeface="Arial"/>
              </a:rPr>
              <a:t>Transparencia</a:t>
            </a:r>
            <a:r>
              <a:rPr b="0" i="0" lang="es" sz="1500" u="none" cap="none" strike="noStrike">
                <a:solidFill>
                  <a:srgbClr val="375FA9"/>
                </a:solidFill>
                <a:latin typeface="Arial"/>
                <a:ea typeface="Arial"/>
                <a:cs typeface="Arial"/>
                <a:sym typeface="Arial"/>
              </a:rPr>
              <a:t>: El usuario comprende los datos que usa una app y el motivo por el que accede a estos datos.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1" i="0" lang="es" sz="1500" u="none" cap="none" strike="noStrike">
                <a:solidFill>
                  <a:srgbClr val="375FA9"/>
                </a:solidFill>
                <a:latin typeface="Arial"/>
                <a:ea typeface="Arial"/>
                <a:cs typeface="Arial"/>
                <a:sym typeface="Arial"/>
              </a:rPr>
              <a:t>Minimización de datos</a:t>
            </a:r>
            <a:r>
              <a:rPr b="0" i="0" lang="es" sz="1500" u="none" cap="none" strike="noStrike">
                <a:solidFill>
                  <a:srgbClr val="375FA9"/>
                </a:solidFill>
                <a:latin typeface="Arial"/>
                <a:ea typeface="Arial"/>
                <a:cs typeface="Arial"/>
                <a:sym typeface="Arial"/>
              </a:rPr>
              <a:t>: Una app accede y usa solo los datos necesarios para una tarea o acción específica que el usuario invoca.</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1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Material Design</a:t>
            </a:r>
            <a:endParaRPr b="1" i="0" sz="3000" u="none" cap="none" strike="noStrike">
              <a:solidFill>
                <a:srgbClr val="E83464"/>
              </a:solidFill>
            </a:endParaRPr>
          </a:p>
        </p:txBody>
      </p:sp>
      <p:sp>
        <p:nvSpPr>
          <p:cNvPr id="205" name="Google Shape;205;p11"/>
          <p:cNvSpPr txBox="1"/>
          <p:nvPr/>
        </p:nvSpPr>
        <p:spPr>
          <a:xfrm>
            <a:off x="417950" y="1621600"/>
            <a:ext cx="4600800" cy="27150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75FA9"/>
              </a:buClr>
              <a:buSzPts val="1400"/>
              <a:buFont typeface="Arial"/>
              <a:buChar char="●"/>
            </a:pPr>
            <a:r>
              <a:rPr b="0" i="0" lang="es" u="none" cap="none" strike="noStrike">
                <a:solidFill>
                  <a:srgbClr val="375FA9"/>
                </a:solidFill>
                <a:latin typeface="Arial"/>
                <a:ea typeface="Arial"/>
                <a:cs typeface="Arial"/>
                <a:sym typeface="Arial"/>
              </a:rPr>
              <a:t>Material es un sistema de diseño creado por Google para ayudar a los equipos a crear experiencias digitales de alta calidad para Android, iOS, Flutter y la web. </a:t>
            </a:r>
            <a:endParaRPr b="0" i="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375FA9"/>
              </a:buClr>
              <a:buSzPts val="1400"/>
              <a:buFont typeface="Arial"/>
              <a:buChar char="●"/>
            </a:pPr>
            <a:r>
              <a:rPr b="0" i="0" lang="es" u="none" cap="none" strike="noStrike">
                <a:solidFill>
                  <a:srgbClr val="375FA9"/>
                </a:solidFill>
                <a:latin typeface="Arial"/>
                <a:ea typeface="Arial"/>
                <a:cs typeface="Arial"/>
                <a:sym typeface="Arial"/>
              </a:rPr>
              <a:t>Se basa en muchos principios que incluyen elementos como animaciones vistosas, diseño responsive y un uso inteligente de los colores y las sombras.</a:t>
            </a:r>
            <a:endParaRPr b="0" i="0" u="none" cap="none" strike="noStrike">
              <a:solidFill>
                <a:srgbClr val="375FA9"/>
              </a:solidFill>
              <a:latin typeface="Arial"/>
              <a:ea typeface="Arial"/>
              <a:cs typeface="Arial"/>
              <a:sym typeface="Arial"/>
            </a:endParaRPr>
          </a:p>
          <a:p>
            <a:pPr indent="-317500" lvl="0" marL="457200" marR="0" rtl="0" algn="just">
              <a:lnSpc>
                <a:spcPct val="90000"/>
              </a:lnSpc>
              <a:spcBef>
                <a:spcPts val="900"/>
              </a:spcBef>
              <a:spcAft>
                <a:spcPts val="0"/>
              </a:spcAft>
              <a:buClr>
                <a:srgbClr val="375FA9"/>
              </a:buClr>
              <a:buSzPts val="1400"/>
              <a:buFont typeface="Arial"/>
              <a:buChar char="●"/>
            </a:pPr>
            <a:r>
              <a:rPr b="0" i="0" lang="es" u="none" cap="none" strike="noStrike">
                <a:solidFill>
                  <a:srgbClr val="375FA9"/>
                </a:solidFill>
                <a:latin typeface="Arial"/>
                <a:ea typeface="Arial"/>
                <a:cs typeface="Arial"/>
                <a:sym typeface="Arial"/>
              </a:rPr>
              <a:t>Material Design se encarga de desarrollar un sistema único que permita una experiencia unificada en todas las plataformas.</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pic>
        <p:nvPicPr>
          <p:cNvPr id="206" name="Google Shape;206;p11"/>
          <p:cNvPicPr preferRelativeResize="0"/>
          <p:nvPr/>
        </p:nvPicPr>
        <p:blipFill>
          <a:blip r:embed="rId4">
            <a:alphaModFix/>
          </a:blip>
          <a:stretch>
            <a:fillRect/>
          </a:stretch>
        </p:blipFill>
        <p:spPr>
          <a:xfrm>
            <a:off x="5301426" y="1764875"/>
            <a:ext cx="3169899" cy="212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b85b88c02a_0_1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Material Design</a:t>
            </a:r>
            <a:endParaRPr b="1" i="0" sz="3000" u="none" cap="none" strike="noStrike">
              <a:solidFill>
                <a:srgbClr val="E83464"/>
              </a:solidFill>
            </a:endParaRPr>
          </a:p>
        </p:txBody>
      </p:sp>
      <p:sp>
        <p:nvSpPr>
          <p:cNvPr id="212" name="Google Shape;212;gb85b88c02a_0_16"/>
          <p:cNvSpPr txBox="1"/>
          <p:nvPr/>
        </p:nvSpPr>
        <p:spPr>
          <a:xfrm>
            <a:off x="971675" y="1709775"/>
            <a:ext cx="71217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b="1" lang="es" sz="1800">
                <a:solidFill>
                  <a:srgbClr val="375FA9"/>
                </a:solidFill>
              </a:rPr>
              <a:t>Principios</a:t>
            </a:r>
            <a:endParaRPr b="0" i="0" sz="1600" u="none" cap="none" strike="noStrike">
              <a:solidFill>
                <a:srgbClr val="375FA9"/>
              </a:solidFill>
              <a:latin typeface="Arial"/>
              <a:ea typeface="Arial"/>
              <a:cs typeface="Arial"/>
              <a:sym typeface="Arial"/>
            </a:endParaRPr>
          </a:p>
          <a:p>
            <a:pPr indent="-330200" lvl="0" marL="457200" marR="0" rtl="0" algn="just">
              <a:lnSpc>
                <a:spcPct val="90000"/>
              </a:lnSpc>
              <a:spcBef>
                <a:spcPts val="900"/>
              </a:spcBef>
              <a:spcAft>
                <a:spcPts val="0"/>
              </a:spcAft>
              <a:buClr>
                <a:srgbClr val="375FA9"/>
              </a:buClr>
              <a:buSzPts val="1600"/>
              <a:buFont typeface="Arial"/>
              <a:buChar char="●"/>
            </a:pPr>
            <a:r>
              <a:rPr lang="es" sz="1600">
                <a:solidFill>
                  <a:srgbClr val="375FA9"/>
                </a:solidFill>
              </a:rPr>
              <a:t>Es importante que los matices visuales estén basados en la realidad. Una metáfora material es la teoría de fusión de un espacio racionalizado y un sistema de movimiento.</a:t>
            </a:r>
            <a:endParaRPr sz="1600">
              <a:solidFill>
                <a:srgbClr val="375FA9"/>
              </a:solidFill>
            </a:endParaRPr>
          </a:p>
          <a:p>
            <a:pPr indent="0" lvl="0" marL="457200" marR="0" rtl="0" algn="just">
              <a:lnSpc>
                <a:spcPct val="90000"/>
              </a:lnSpc>
              <a:spcBef>
                <a:spcPts val="900"/>
              </a:spcBef>
              <a:spcAft>
                <a:spcPts val="0"/>
              </a:spcAft>
              <a:buNone/>
            </a:pPr>
            <a:r>
              <a:t/>
            </a:r>
            <a:endParaRPr sz="1600">
              <a:solidFill>
                <a:srgbClr val="375FA9"/>
              </a:solidFill>
            </a:endParaRPr>
          </a:p>
          <a:p>
            <a:pPr indent="-330200" lvl="0" marL="457200" marR="0" rtl="0" algn="just">
              <a:lnSpc>
                <a:spcPct val="90000"/>
              </a:lnSpc>
              <a:spcBef>
                <a:spcPts val="900"/>
              </a:spcBef>
              <a:spcAft>
                <a:spcPts val="0"/>
              </a:spcAft>
              <a:buClr>
                <a:srgbClr val="375FA9"/>
              </a:buClr>
              <a:buSzPts val="1600"/>
              <a:buChar char="●"/>
            </a:pPr>
            <a:r>
              <a:rPr lang="es" sz="1600">
                <a:solidFill>
                  <a:srgbClr val="375FA9"/>
                </a:solidFill>
              </a:rPr>
              <a:t>Los elementos visuales deben ser guiados por la teoría básica de diseño web, como el uso de colores, imágenes, escalas, fuentes, cuadrículas y espacio.</a:t>
            </a:r>
            <a:endParaRPr sz="1600">
              <a:solidFill>
                <a:srgbClr val="375FA9"/>
              </a:solidFil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12"/>
          <p:cNvSpPr txBox="1"/>
          <p:nvPr/>
        </p:nvSpPr>
        <p:spPr>
          <a:xfrm>
            <a:off x="942878" y="6062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Arquitectura limpia</a:t>
            </a:r>
            <a:endParaRPr b="1" i="0" sz="3000" u="none" cap="none" strike="noStrike">
              <a:solidFill>
                <a:srgbClr val="E83464"/>
              </a:solidFill>
            </a:endParaRPr>
          </a:p>
        </p:txBody>
      </p:sp>
      <p:sp>
        <p:nvSpPr>
          <p:cNvPr id="218" name="Google Shape;218;p12"/>
          <p:cNvSpPr txBox="1"/>
          <p:nvPr/>
        </p:nvSpPr>
        <p:spPr>
          <a:xfrm>
            <a:off x="711325" y="1915975"/>
            <a:ext cx="70023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Clean Architecture es un conjunto de principios y patrones de diseño que deben facilitar el proceso de construcción del software, así como su mantenimiento y escalado.</a:t>
            </a:r>
            <a:endParaRPr b="0" i="0" sz="1600" u="none" cap="none" strike="noStrike">
              <a:solidFill>
                <a:srgbClr val="3C63AB"/>
              </a:solidFill>
              <a:latin typeface="Arial"/>
              <a:ea typeface="Arial"/>
              <a:cs typeface="Arial"/>
              <a:sym typeface="Arial"/>
            </a:endParaRPr>
          </a:p>
          <a:p>
            <a:pPr indent="0" lvl="0" marL="457200" marR="0" rtl="0" algn="just">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30200" lvl="0" marL="457200" marR="0" rtl="0" algn="just">
              <a:lnSpc>
                <a:spcPct val="90000"/>
              </a:lnSpc>
              <a:spcBef>
                <a:spcPts val="0"/>
              </a:spcBef>
              <a:spcAft>
                <a:spcPts val="0"/>
              </a:spcAft>
              <a:buClr>
                <a:srgbClr val="3C63AB"/>
              </a:buClr>
              <a:buSzPts val="1600"/>
              <a:buFont typeface="Arial"/>
              <a:buChar char="●"/>
            </a:pPr>
            <a:r>
              <a:rPr b="0" i="0" lang="es" sz="1600" u="none" cap="none" strike="noStrike">
                <a:solidFill>
                  <a:srgbClr val="3C63AB"/>
                </a:solidFill>
                <a:latin typeface="Arial"/>
                <a:ea typeface="Arial"/>
                <a:cs typeface="Arial"/>
                <a:sym typeface="Arial"/>
              </a:rPr>
              <a:t> El enfoque principal de la arquitectura es la separación de preocupaciones y la escalabilidad. Se compone de </a:t>
            </a:r>
            <a:r>
              <a:rPr lang="es" sz="1600">
                <a:solidFill>
                  <a:srgbClr val="3C63AB"/>
                </a:solidFill>
              </a:rPr>
              <a:t>tres </a:t>
            </a:r>
            <a:r>
              <a:rPr b="0" i="0" lang="es" sz="1600" u="none" cap="none" strike="noStrike">
                <a:solidFill>
                  <a:srgbClr val="3C63AB"/>
                </a:solidFill>
                <a:latin typeface="Arial"/>
                <a:ea typeface="Arial"/>
                <a:cs typeface="Arial"/>
                <a:sym typeface="Arial"/>
              </a:rPr>
              <a:t>módulos principales: </a:t>
            </a:r>
            <a:r>
              <a:rPr lang="es" sz="1600">
                <a:solidFill>
                  <a:srgbClr val="3C63AB"/>
                </a:solidFill>
              </a:rPr>
              <a:t>UI</a:t>
            </a:r>
            <a:r>
              <a:rPr b="0" i="0" lang="es" sz="1600" u="none" cap="none" strike="noStrike">
                <a:solidFill>
                  <a:srgbClr val="3C63AB"/>
                </a:solidFill>
                <a:latin typeface="Arial"/>
                <a:ea typeface="Arial"/>
                <a:cs typeface="Arial"/>
                <a:sym typeface="Arial"/>
              </a:rPr>
              <a:t>, Domain, Data.</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13"/>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Arquitectura limpia</a:t>
            </a:r>
            <a:endParaRPr b="1" i="0" sz="3000" u="none" cap="none" strike="noStrike">
              <a:solidFill>
                <a:srgbClr val="E83464"/>
              </a:solidFill>
            </a:endParaRPr>
          </a:p>
        </p:txBody>
      </p:sp>
      <p:sp>
        <p:nvSpPr>
          <p:cNvPr id="224" name="Google Shape;224;p13"/>
          <p:cNvSpPr txBox="1"/>
          <p:nvPr/>
        </p:nvSpPr>
        <p:spPr>
          <a:xfrm>
            <a:off x="1007525" y="1668125"/>
            <a:ext cx="69915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0"/>
              </a:spcBef>
              <a:spcAft>
                <a:spcPts val="0"/>
              </a:spcAft>
              <a:buClr>
                <a:srgbClr val="000000"/>
              </a:buClr>
              <a:buSzPts val="1600"/>
              <a:buFont typeface="Arial"/>
              <a:buNone/>
            </a:pPr>
            <a:r>
              <a:rPr b="0" i="0" lang="es" sz="1500" u="none" cap="none" strike="noStrike">
                <a:solidFill>
                  <a:srgbClr val="3C63AB"/>
                </a:solidFill>
                <a:latin typeface="Arial"/>
                <a:ea typeface="Arial"/>
                <a:cs typeface="Arial"/>
                <a:sym typeface="Arial"/>
              </a:rPr>
              <a:t>La regla de dependencia: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323850" lvl="0" marL="457200" marR="0" rtl="0" algn="just">
              <a:lnSpc>
                <a:spcPct val="90000"/>
              </a:lnSpc>
              <a:spcBef>
                <a:spcPts val="0"/>
              </a:spcBef>
              <a:spcAft>
                <a:spcPts val="0"/>
              </a:spcAft>
              <a:buClr>
                <a:srgbClr val="3C63AB"/>
              </a:buClr>
              <a:buSzPts val="1500"/>
              <a:buFont typeface="Arial"/>
              <a:buChar char="●"/>
            </a:pPr>
            <a:r>
              <a:rPr b="0" i="0" lang="es" sz="1500" u="none" cap="none" strike="noStrike">
                <a:solidFill>
                  <a:srgbClr val="3C63AB"/>
                </a:solidFill>
                <a:latin typeface="Arial"/>
                <a:ea typeface="Arial"/>
                <a:cs typeface="Arial"/>
                <a:sym typeface="Arial"/>
              </a:rPr>
              <a:t>Esto significa que los módulos internos no son conscientes ni dependen de los módulos externos. Sin embargo, los módulos externos son conscientes y dependen de los módulos internos. Los módulos externos representan los mecanismos mediante los cuales operan las reglas y políticas comerciales (módulos internos). Cuanto más te mueves hacia adentro, más abstracción está presente. Cuanto más exterior te muevas, más implementaciones concretas estarán presentes. Los módulos internos no conocen ninguna clase, función, nombre, biblioteca, etc. presente en los módulos externos. Simplemente representan reglas y son completamente independientes de las implementaciones.</a:t>
            </a:r>
            <a:endParaRPr b="0" i="0" sz="15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14"/>
          <p:cNvSpPr txBox="1"/>
          <p:nvPr/>
        </p:nvSpPr>
        <p:spPr>
          <a:xfrm>
            <a:off x="1026675" y="149900"/>
            <a:ext cx="7543800" cy="1162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700"/>
              <a:buFont typeface="Arial"/>
              <a:buNone/>
            </a:pPr>
            <a:r>
              <a:rPr b="1" i="0" lang="es" sz="2700" u="none" cap="none" strike="noStrike">
                <a:solidFill>
                  <a:srgbClr val="E83464"/>
                </a:solidFill>
              </a:rPr>
              <a:t>Programación móvil: Arquitectura limpia</a:t>
            </a:r>
            <a:endParaRPr b="1" i="0" sz="2700" u="none" cap="none" strike="noStrike">
              <a:solidFill>
                <a:srgbClr val="E83464"/>
              </a:solidFill>
            </a:endParaRPr>
          </a:p>
        </p:txBody>
      </p:sp>
      <p:sp>
        <p:nvSpPr>
          <p:cNvPr id="230" name="Google Shape;230;p14"/>
          <p:cNvSpPr txBox="1"/>
          <p:nvPr/>
        </p:nvSpPr>
        <p:spPr>
          <a:xfrm>
            <a:off x="4028050" y="1549250"/>
            <a:ext cx="4474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s">
                <a:solidFill>
                  <a:srgbClr val="3D63AB"/>
                </a:solidFill>
              </a:rPr>
              <a:t>La aplicación se dividirá en tres </a:t>
            </a:r>
            <a:r>
              <a:rPr lang="es">
                <a:solidFill>
                  <a:srgbClr val="3D63AB"/>
                </a:solidFill>
              </a:rPr>
              <a:t>módulos</a:t>
            </a:r>
            <a:r>
              <a:rPr lang="es">
                <a:solidFill>
                  <a:srgbClr val="3D63AB"/>
                </a:solidFill>
              </a:rPr>
              <a:t> principales: data, domain, ui</a:t>
            </a:r>
            <a:r>
              <a:rPr b="0" i="0" lang="es" sz="1400" u="none" cap="none" strike="noStrike">
                <a:solidFill>
                  <a:srgbClr val="3D63AB"/>
                </a:solidFill>
                <a:latin typeface="Arial"/>
                <a:ea typeface="Arial"/>
                <a:cs typeface="Arial"/>
                <a:sym typeface="Arial"/>
              </a:rPr>
              <a:t>. </a:t>
            </a:r>
            <a:endParaRPr b="0" i="0" sz="1400" u="none" cap="none" strike="noStrike">
              <a:solidFill>
                <a:srgbClr val="3D63AB"/>
              </a:solidFill>
              <a:latin typeface="Arial"/>
              <a:ea typeface="Arial"/>
              <a:cs typeface="Arial"/>
              <a:sym typeface="Arial"/>
            </a:endParaRPr>
          </a:p>
        </p:txBody>
      </p:sp>
      <p:sp>
        <p:nvSpPr>
          <p:cNvPr id="231" name="Google Shape;231;p14"/>
          <p:cNvSpPr/>
          <p:nvPr/>
        </p:nvSpPr>
        <p:spPr>
          <a:xfrm>
            <a:off x="2076416" y="2268664"/>
            <a:ext cx="594163" cy="264006"/>
          </a:xfrm>
          <a:prstGeom prst="roundRect">
            <a:avLst>
              <a:gd fmla="val 16667" name="adj"/>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Casos de uso</a:t>
            </a:r>
            <a:endParaRPr sz="700"/>
          </a:p>
        </p:txBody>
      </p:sp>
      <p:sp>
        <p:nvSpPr>
          <p:cNvPr id="232" name="Google Shape;232;p14"/>
          <p:cNvSpPr/>
          <p:nvPr/>
        </p:nvSpPr>
        <p:spPr>
          <a:xfrm>
            <a:off x="2076416" y="1312388"/>
            <a:ext cx="594163" cy="303296"/>
          </a:xfrm>
          <a:prstGeom prst="roundRect">
            <a:avLst>
              <a:gd fmla="val 16667" name="adj"/>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Widgets</a:t>
            </a:r>
            <a:endParaRPr sz="700"/>
          </a:p>
        </p:txBody>
      </p:sp>
      <p:sp>
        <p:nvSpPr>
          <p:cNvPr id="233" name="Google Shape;233;p14"/>
          <p:cNvSpPr/>
          <p:nvPr/>
        </p:nvSpPr>
        <p:spPr>
          <a:xfrm>
            <a:off x="1962956" y="1831729"/>
            <a:ext cx="821084" cy="264006"/>
          </a:xfrm>
          <a:prstGeom prst="roundRect">
            <a:avLst>
              <a:gd fmla="val 16667" name="adj"/>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Lógica de interfaz gráfica</a:t>
            </a:r>
            <a:endParaRPr sz="700"/>
          </a:p>
        </p:txBody>
      </p:sp>
      <p:sp>
        <p:nvSpPr>
          <p:cNvPr id="234" name="Google Shape;234;p14"/>
          <p:cNvSpPr/>
          <p:nvPr/>
        </p:nvSpPr>
        <p:spPr>
          <a:xfrm>
            <a:off x="2076439" y="2652200"/>
            <a:ext cx="594000" cy="233400"/>
          </a:xfrm>
          <a:prstGeom prst="rect">
            <a:avLst/>
          </a:prstGeom>
          <a:solidFill>
            <a:srgbClr val="EA2D6A"/>
          </a:solidFill>
          <a:ln cap="flat" cmpd="sng" w="9525">
            <a:solidFill>
              <a:srgbClr val="FF00FF"/>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s" sz="800">
                <a:solidFill>
                  <a:srgbClr val="FFFFFF"/>
                </a:solidFill>
              </a:rPr>
              <a:t>Modelos</a:t>
            </a:r>
            <a:endParaRPr sz="800">
              <a:solidFill>
                <a:srgbClr val="FFFFFF"/>
              </a:solidFill>
            </a:endParaRPr>
          </a:p>
        </p:txBody>
      </p:sp>
      <p:sp>
        <p:nvSpPr>
          <p:cNvPr id="235" name="Google Shape;235;p14"/>
          <p:cNvSpPr/>
          <p:nvPr/>
        </p:nvSpPr>
        <p:spPr>
          <a:xfrm>
            <a:off x="1164523" y="2505459"/>
            <a:ext cx="450033" cy="173999"/>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s" sz="700"/>
              <a:t>Dominio</a:t>
            </a:r>
            <a:endParaRPr sz="700"/>
          </a:p>
        </p:txBody>
      </p:sp>
      <p:sp>
        <p:nvSpPr>
          <p:cNvPr id="236" name="Google Shape;236;p14"/>
          <p:cNvSpPr/>
          <p:nvPr/>
        </p:nvSpPr>
        <p:spPr>
          <a:xfrm>
            <a:off x="926377" y="1616402"/>
            <a:ext cx="688179" cy="173999"/>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s" sz="700"/>
              <a:t>Presentación</a:t>
            </a:r>
            <a:endParaRPr sz="700"/>
          </a:p>
        </p:txBody>
      </p:sp>
      <p:sp>
        <p:nvSpPr>
          <p:cNvPr id="237" name="Google Shape;237;p14"/>
          <p:cNvSpPr/>
          <p:nvPr/>
        </p:nvSpPr>
        <p:spPr>
          <a:xfrm>
            <a:off x="1962956" y="3005255"/>
            <a:ext cx="821084" cy="264006"/>
          </a:xfrm>
          <a:prstGeom prst="roundRect">
            <a:avLst>
              <a:gd fmla="val 16667" name="adj"/>
            </a:avLst>
          </a:prstGeom>
          <a:gradFill>
            <a:gsLst>
              <a:gs pos="0">
                <a:srgbClr val="EA9999"/>
              </a:gs>
              <a:gs pos="100000">
                <a:srgbClr val="B6D7A8"/>
              </a:gs>
            </a:gsLst>
            <a:lin ang="540001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Repositorios</a:t>
            </a:r>
            <a:endParaRPr sz="700"/>
          </a:p>
        </p:txBody>
      </p:sp>
      <p:sp>
        <p:nvSpPr>
          <p:cNvPr id="238" name="Google Shape;238;p14"/>
          <p:cNvSpPr/>
          <p:nvPr/>
        </p:nvSpPr>
        <p:spPr>
          <a:xfrm>
            <a:off x="656375" y="3394525"/>
            <a:ext cx="508200" cy="174000"/>
          </a:xfrm>
          <a:prstGeom prst="rect">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Datos</a:t>
            </a:r>
            <a:endParaRPr sz="700"/>
          </a:p>
        </p:txBody>
      </p:sp>
      <p:sp>
        <p:nvSpPr>
          <p:cNvPr id="239" name="Google Shape;239;p14"/>
          <p:cNvSpPr/>
          <p:nvPr/>
        </p:nvSpPr>
        <p:spPr>
          <a:xfrm>
            <a:off x="1446629" y="3695155"/>
            <a:ext cx="821084" cy="264006"/>
          </a:xfrm>
          <a:prstGeom prst="roundRect">
            <a:avLst>
              <a:gd fmla="val 16667" name="adj"/>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Fuentes de datos remota</a:t>
            </a:r>
            <a:endParaRPr sz="700"/>
          </a:p>
        </p:txBody>
      </p:sp>
      <p:sp>
        <p:nvSpPr>
          <p:cNvPr id="240" name="Google Shape;240;p14"/>
          <p:cNvSpPr/>
          <p:nvPr/>
        </p:nvSpPr>
        <p:spPr>
          <a:xfrm>
            <a:off x="2499462" y="3673305"/>
            <a:ext cx="821084" cy="264006"/>
          </a:xfrm>
          <a:prstGeom prst="roundRect">
            <a:avLst>
              <a:gd fmla="val 16667" name="adj"/>
            </a:avLst>
          </a:prstGeom>
          <a:solidFill>
            <a:srgbClr val="D0E0E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Fuentes de datos local</a:t>
            </a:r>
            <a:endParaRPr sz="700"/>
          </a:p>
        </p:txBody>
      </p:sp>
      <p:sp>
        <p:nvSpPr>
          <p:cNvPr id="241" name="Google Shape;241;p14"/>
          <p:cNvSpPr/>
          <p:nvPr/>
        </p:nvSpPr>
        <p:spPr>
          <a:xfrm>
            <a:off x="1560691" y="4376569"/>
            <a:ext cx="594139" cy="363282"/>
          </a:xfrm>
          <a:prstGeom prst="cloud">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API</a:t>
            </a:r>
            <a:endParaRPr sz="700"/>
          </a:p>
        </p:txBody>
      </p:sp>
      <p:sp>
        <p:nvSpPr>
          <p:cNvPr id="242" name="Google Shape;242;p14"/>
          <p:cNvSpPr/>
          <p:nvPr/>
        </p:nvSpPr>
        <p:spPr>
          <a:xfrm>
            <a:off x="2560544" y="4376519"/>
            <a:ext cx="281596" cy="363284"/>
          </a:xfrm>
          <a:prstGeom prst="flowChartMagneticDisk">
            <a:avLst/>
          </a:prstGeom>
          <a:solidFill>
            <a:srgbClr val="D9D9D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t>DB</a:t>
            </a:r>
            <a:endParaRPr sz="700"/>
          </a:p>
        </p:txBody>
      </p:sp>
      <p:sp>
        <p:nvSpPr>
          <p:cNvPr id="243" name="Google Shape;243;p14"/>
          <p:cNvSpPr txBox="1"/>
          <p:nvPr/>
        </p:nvSpPr>
        <p:spPr>
          <a:xfrm>
            <a:off x="2748533" y="1660047"/>
            <a:ext cx="850500" cy="677100"/>
          </a:xfrm>
          <a:prstGeom prst="rect">
            <a:avLst/>
          </a:prstGeom>
          <a:noFill/>
          <a:ln>
            <a:noFill/>
          </a:ln>
        </p:spPr>
        <p:txBody>
          <a:bodyPr anchorCtr="0" anchor="t" bIns="91425" lIns="91425" spcFirstLastPara="1" rIns="91425" wrap="square" tIns="91425">
            <a:spAutoFit/>
          </a:bodyPr>
          <a:lstStyle/>
          <a:p>
            <a:pPr indent="-140799" lvl="0" marL="269999" rtl="0" algn="l">
              <a:spcBef>
                <a:spcPts val="0"/>
              </a:spcBef>
              <a:spcAft>
                <a:spcPts val="0"/>
              </a:spcAft>
              <a:buSzPts val="800"/>
              <a:buChar char="●"/>
            </a:pPr>
            <a:r>
              <a:rPr lang="es" sz="800"/>
              <a:t>BloC</a:t>
            </a:r>
            <a:endParaRPr sz="800"/>
          </a:p>
          <a:p>
            <a:pPr indent="-140799" lvl="0" marL="269999" rtl="0" algn="l">
              <a:spcBef>
                <a:spcPts val="0"/>
              </a:spcBef>
              <a:spcAft>
                <a:spcPts val="0"/>
              </a:spcAft>
              <a:buSzPts val="800"/>
              <a:buChar char="●"/>
            </a:pPr>
            <a:r>
              <a:rPr lang="es" sz="800"/>
              <a:t>ChangeNotifier</a:t>
            </a:r>
            <a:endParaRPr sz="800"/>
          </a:p>
          <a:p>
            <a:pPr indent="-140799" lvl="0" marL="269999" rtl="0" algn="l">
              <a:spcBef>
                <a:spcPts val="0"/>
              </a:spcBef>
              <a:spcAft>
                <a:spcPts val="0"/>
              </a:spcAft>
              <a:buSzPts val="800"/>
              <a:buChar char="●"/>
            </a:pPr>
            <a:r>
              <a:rPr lang="es" sz="800"/>
              <a:t>GetX</a:t>
            </a:r>
            <a:endParaRPr sz="800"/>
          </a:p>
        </p:txBody>
      </p:sp>
      <p:cxnSp>
        <p:nvCxnSpPr>
          <p:cNvPr id="244" name="Google Shape;244;p14"/>
          <p:cNvCxnSpPr>
            <a:stCxn id="231" idx="0"/>
            <a:endCxn id="233" idx="2"/>
          </p:cNvCxnSpPr>
          <p:nvPr/>
        </p:nvCxnSpPr>
        <p:spPr>
          <a:xfrm rot="10800000">
            <a:off x="2373498" y="2095864"/>
            <a:ext cx="0" cy="172800"/>
          </a:xfrm>
          <a:prstGeom prst="straightConnector1">
            <a:avLst/>
          </a:prstGeom>
          <a:noFill/>
          <a:ln cap="flat" cmpd="sng" w="19050">
            <a:solidFill>
              <a:srgbClr val="EA2D6A"/>
            </a:solidFill>
            <a:prstDash val="solid"/>
            <a:round/>
            <a:headEnd len="med" w="med" type="none"/>
            <a:tailEnd len="med" w="med" type="stealth"/>
          </a:ln>
        </p:spPr>
      </p:cxnSp>
      <p:cxnSp>
        <p:nvCxnSpPr>
          <p:cNvPr id="245" name="Google Shape;245;p14"/>
          <p:cNvCxnSpPr>
            <a:stCxn id="233" idx="0"/>
            <a:endCxn id="232" idx="2"/>
          </p:cNvCxnSpPr>
          <p:nvPr/>
        </p:nvCxnSpPr>
        <p:spPr>
          <a:xfrm rot="10800000">
            <a:off x="2373498" y="1615729"/>
            <a:ext cx="0" cy="216000"/>
          </a:xfrm>
          <a:prstGeom prst="straightConnector1">
            <a:avLst/>
          </a:prstGeom>
          <a:noFill/>
          <a:ln cap="flat" cmpd="sng" w="19050">
            <a:solidFill>
              <a:srgbClr val="EA2D6A"/>
            </a:solidFill>
            <a:prstDash val="solid"/>
            <a:round/>
            <a:headEnd len="med" w="med" type="none"/>
            <a:tailEnd len="med" w="med" type="stealth"/>
          </a:ln>
        </p:spPr>
      </p:cxnSp>
      <p:cxnSp>
        <p:nvCxnSpPr>
          <p:cNvPr id="246" name="Google Shape;246;p14"/>
          <p:cNvCxnSpPr>
            <a:stCxn id="237" idx="0"/>
            <a:endCxn id="234" idx="2"/>
          </p:cNvCxnSpPr>
          <p:nvPr/>
        </p:nvCxnSpPr>
        <p:spPr>
          <a:xfrm rot="10800000">
            <a:off x="2373498" y="2885555"/>
            <a:ext cx="0" cy="119700"/>
          </a:xfrm>
          <a:prstGeom prst="straightConnector1">
            <a:avLst/>
          </a:prstGeom>
          <a:noFill/>
          <a:ln cap="flat" cmpd="sng" w="19050">
            <a:solidFill>
              <a:srgbClr val="EA2D6A"/>
            </a:solidFill>
            <a:prstDash val="solid"/>
            <a:round/>
            <a:headEnd len="med" w="med" type="none"/>
            <a:tailEnd len="med" w="med" type="none"/>
          </a:ln>
        </p:spPr>
      </p:cxnSp>
      <p:cxnSp>
        <p:nvCxnSpPr>
          <p:cNvPr id="247" name="Google Shape;247;p14"/>
          <p:cNvCxnSpPr>
            <a:stCxn id="234" idx="0"/>
            <a:endCxn id="231" idx="2"/>
          </p:cNvCxnSpPr>
          <p:nvPr/>
        </p:nvCxnSpPr>
        <p:spPr>
          <a:xfrm rot="10800000">
            <a:off x="2373439" y="2532800"/>
            <a:ext cx="0" cy="119400"/>
          </a:xfrm>
          <a:prstGeom prst="straightConnector1">
            <a:avLst/>
          </a:prstGeom>
          <a:noFill/>
          <a:ln cap="flat" cmpd="sng" w="19050">
            <a:solidFill>
              <a:srgbClr val="EA2D6A"/>
            </a:solidFill>
            <a:prstDash val="solid"/>
            <a:round/>
            <a:headEnd len="med" w="med" type="none"/>
            <a:tailEnd len="med" w="med" type="stealth"/>
          </a:ln>
        </p:spPr>
      </p:cxnSp>
      <p:cxnSp>
        <p:nvCxnSpPr>
          <p:cNvPr id="248" name="Google Shape;248;p14"/>
          <p:cNvCxnSpPr/>
          <p:nvPr/>
        </p:nvCxnSpPr>
        <p:spPr>
          <a:xfrm>
            <a:off x="3515953" y="1480356"/>
            <a:ext cx="0" cy="2739085"/>
          </a:xfrm>
          <a:prstGeom prst="straightConnector1">
            <a:avLst/>
          </a:prstGeom>
          <a:noFill/>
          <a:ln cap="flat" cmpd="sng" w="38100">
            <a:solidFill>
              <a:srgbClr val="595959"/>
            </a:solidFill>
            <a:prstDash val="solid"/>
            <a:round/>
            <a:headEnd len="med" w="med" type="none"/>
            <a:tailEnd len="med" w="med" type="stealth"/>
          </a:ln>
        </p:spPr>
      </p:cxnSp>
      <p:grpSp>
        <p:nvGrpSpPr>
          <p:cNvPr id="249" name="Google Shape;249;p14"/>
          <p:cNvGrpSpPr/>
          <p:nvPr/>
        </p:nvGrpSpPr>
        <p:grpSpPr>
          <a:xfrm>
            <a:off x="2527142" y="3937309"/>
            <a:ext cx="348399" cy="439208"/>
            <a:chOff x="4027975" y="1256973"/>
            <a:chExt cx="521400" cy="657300"/>
          </a:xfrm>
        </p:grpSpPr>
        <p:sp>
          <p:nvSpPr>
            <p:cNvPr id="250" name="Google Shape;250;p14"/>
            <p:cNvSpPr/>
            <p:nvPr/>
          </p:nvSpPr>
          <p:spPr>
            <a:xfrm>
              <a:off x="4027975" y="1498473"/>
              <a:ext cx="521400" cy="260400"/>
            </a:xfrm>
            <a:prstGeom prst="rect">
              <a:avLst/>
            </a:prstGeom>
            <a:solidFill>
              <a:srgbClr val="674EA7"/>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50000"/>
                </a:lnSpc>
                <a:spcBef>
                  <a:spcPts val="0"/>
                </a:spcBef>
                <a:spcAft>
                  <a:spcPts val="0"/>
                </a:spcAft>
                <a:buNone/>
              </a:pPr>
              <a:r>
                <a:rPr b="1" lang="es" sz="600">
                  <a:solidFill>
                    <a:srgbClr val="FFFFFF"/>
                  </a:solidFill>
                </a:rPr>
                <a:t>Datos sin procesar</a:t>
              </a:r>
              <a:r>
                <a:rPr b="1" lang="es" sz="600"/>
                <a:t> </a:t>
              </a:r>
              <a:endParaRPr b="1" sz="600"/>
            </a:p>
          </p:txBody>
        </p:sp>
        <p:cxnSp>
          <p:nvCxnSpPr>
            <p:cNvPr id="251" name="Google Shape;251;p14"/>
            <p:cNvCxnSpPr>
              <a:stCxn id="250" idx="0"/>
            </p:cNvCxnSpPr>
            <p:nvPr/>
          </p:nvCxnSpPr>
          <p:spPr>
            <a:xfrm flipH="1" rot="10800000">
              <a:off x="4288675" y="1256973"/>
              <a:ext cx="3900" cy="241500"/>
            </a:xfrm>
            <a:prstGeom prst="straightConnector1">
              <a:avLst/>
            </a:prstGeom>
            <a:noFill/>
            <a:ln cap="flat" cmpd="sng" w="19050">
              <a:solidFill>
                <a:srgbClr val="595959"/>
              </a:solidFill>
              <a:prstDash val="solid"/>
              <a:round/>
              <a:headEnd len="med" w="med" type="none"/>
              <a:tailEnd len="med" w="med" type="stealth"/>
            </a:ln>
          </p:spPr>
        </p:cxnSp>
        <p:cxnSp>
          <p:nvCxnSpPr>
            <p:cNvPr id="252" name="Google Shape;252;p14"/>
            <p:cNvCxnSpPr>
              <a:stCxn id="250" idx="2"/>
            </p:cNvCxnSpPr>
            <p:nvPr/>
          </p:nvCxnSpPr>
          <p:spPr>
            <a:xfrm>
              <a:off x="4288675" y="1758873"/>
              <a:ext cx="3900" cy="155400"/>
            </a:xfrm>
            <a:prstGeom prst="straightConnector1">
              <a:avLst/>
            </a:prstGeom>
            <a:noFill/>
            <a:ln cap="flat" cmpd="sng" w="19050">
              <a:solidFill>
                <a:srgbClr val="595959"/>
              </a:solidFill>
              <a:prstDash val="solid"/>
              <a:round/>
              <a:headEnd len="med" w="med" type="none"/>
              <a:tailEnd len="med" w="med" type="none"/>
            </a:ln>
          </p:spPr>
        </p:cxnSp>
      </p:grpSp>
      <p:grpSp>
        <p:nvGrpSpPr>
          <p:cNvPr id="253" name="Google Shape;253;p14"/>
          <p:cNvGrpSpPr/>
          <p:nvPr/>
        </p:nvGrpSpPr>
        <p:grpSpPr>
          <a:xfrm>
            <a:off x="2948690" y="3918392"/>
            <a:ext cx="450033" cy="439208"/>
            <a:chOff x="3951946" y="1228662"/>
            <a:chExt cx="673500" cy="657300"/>
          </a:xfrm>
        </p:grpSpPr>
        <p:sp>
          <p:nvSpPr>
            <p:cNvPr id="254" name="Google Shape;254;p14"/>
            <p:cNvSpPr/>
            <p:nvPr/>
          </p:nvSpPr>
          <p:spPr>
            <a:xfrm>
              <a:off x="3951946" y="1470162"/>
              <a:ext cx="673500" cy="260400"/>
            </a:xfrm>
            <a:prstGeom prst="rect">
              <a:avLst/>
            </a:prstGeom>
            <a:solidFill>
              <a:srgbClr val="674EA7"/>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50000"/>
                </a:lnSpc>
                <a:spcBef>
                  <a:spcPts val="0"/>
                </a:spcBef>
                <a:spcAft>
                  <a:spcPts val="0"/>
                </a:spcAft>
                <a:buNone/>
              </a:pPr>
              <a:r>
                <a:rPr b="1" lang="es" sz="700">
                  <a:solidFill>
                    <a:srgbClr val="FFFFFF"/>
                  </a:solidFill>
                </a:rPr>
                <a:t>Datos sin procesar</a:t>
              </a:r>
              <a:r>
                <a:rPr b="1" lang="es" sz="700"/>
                <a:t> </a:t>
              </a:r>
              <a:endParaRPr b="1" sz="700"/>
            </a:p>
          </p:txBody>
        </p:sp>
        <p:cxnSp>
          <p:nvCxnSpPr>
            <p:cNvPr id="255" name="Google Shape;255;p14"/>
            <p:cNvCxnSpPr>
              <a:stCxn id="254" idx="0"/>
            </p:cNvCxnSpPr>
            <p:nvPr/>
          </p:nvCxnSpPr>
          <p:spPr>
            <a:xfrm flipH="1" rot="10800000">
              <a:off x="4288696" y="1228662"/>
              <a:ext cx="3900" cy="241500"/>
            </a:xfrm>
            <a:prstGeom prst="straightConnector1">
              <a:avLst/>
            </a:prstGeom>
            <a:noFill/>
            <a:ln cap="flat" cmpd="sng" w="19050">
              <a:solidFill>
                <a:srgbClr val="595959"/>
              </a:solidFill>
              <a:prstDash val="solid"/>
              <a:round/>
              <a:headEnd len="med" w="med" type="none"/>
              <a:tailEnd len="med" w="med" type="stealth"/>
            </a:ln>
          </p:spPr>
        </p:cxnSp>
        <p:cxnSp>
          <p:nvCxnSpPr>
            <p:cNvPr id="256" name="Google Shape;256;p14"/>
            <p:cNvCxnSpPr>
              <a:stCxn id="254" idx="2"/>
            </p:cNvCxnSpPr>
            <p:nvPr/>
          </p:nvCxnSpPr>
          <p:spPr>
            <a:xfrm>
              <a:off x="4288696" y="1730562"/>
              <a:ext cx="3900" cy="155400"/>
            </a:xfrm>
            <a:prstGeom prst="straightConnector1">
              <a:avLst/>
            </a:prstGeom>
            <a:noFill/>
            <a:ln cap="flat" cmpd="sng" w="19050">
              <a:solidFill>
                <a:srgbClr val="595959"/>
              </a:solidFill>
              <a:prstDash val="solid"/>
              <a:round/>
              <a:headEnd len="med" w="med" type="none"/>
              <a:tailEnd len="med" w="med" type="none"/>
            </a:ln>
          </p:spPr>
        </p:cxnSp>
      </p:grpSp>
      <p:grpSp>
        <p:nvGrpSpPr>
          <p:cNvPr id="257" name="Google Shape;257;p14"/>
          <p:cNvGrpSpPr/>
          <p:nvPr/>
        </p:nvGrpSpPr>
        <p:grpSpPr>
          <a:xfrm>
            <a:off x="1658106" y="3945795"/>
            <a:ext cx="348399" cy="439208"/>
            <a:chOff x="4027975" y="1256973"/>
            <a:chExt cx="521400" cy="657300"/>
          </a:xfrm>
        </p:grpSpPr>
        <p:sp>
          <p:nvSpPr>
            <p:cNvPr id="258" name="Google Shape;258;p14"/>
            <p:cNvSpPr/>
            <p:nvPr/>
          </p:nvSpPr>
          <p:spPr>
            <a:xfrm>
              <a:off x="4027975" y="1498473"/>
              <a:ext cx="521400" cy="260400"/>
            </a:xfrm>
            <a:prstGeom prst="rect">
              <a:avLst/>
            </a:prstGeom>
            <a:solidFill>
              <a:srgbClr val="674EA7"/>
            </a:solidFill>
            <a:ln cap="flat" cmpd="sng" w="9525">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50000"/>
                </a:lnSpc>
                <a:spcBef>
                  <a:spcPts val="0"/>
                </a:spcBef>
                <a:spcAft>
                  <a:spcPts val="0"/>
                </a:spcAft>
                <a:buNone/>
              </a:pPr>
              <a:r>
                <a:rPr b="1" lang="es" sz="600">
                  <a:solidFill>
                    <a:srgbClr val="FFFFFF"/>
                  </a:solidFill>
                </a:rPr>
                <a:t>Datos sin procesar</a:t>
              </a:r>
              <a:r>
                <a:rPr b="1" lang="es" sz="600"/>
                <a:t> </a:t>
              </a:r>
              <a:endParaRPr b="1" sz="600"/>
            </a:p>
          </p:txBody>
        </p:sp>
        <p:cxnSp>
          <p:nvCxnSpPr>
            <p:cNvPr id="259" name="Google Shape;259;p14"/>
            <p:cNvCxnSpPr>
              <a:stCxn id="258" idx="0"/>
            </p:cNvCxnSpPr>
            <p:nvPr/>
          </p:nvCxnSpPr>
          <p:spPr>
            <a:xfrm flipH="1" rot="10800000">
              <a:off x="4288675" y="1256973"/>
              <a:ext cx="3900" cy="241500"/>
            </a:xfrm>
            <a:prstGeom prst="straightConnector1">
              <a:avLst/>
            </a:prstGeom>
            <a:noFill/>
            <a:ln cap="flat" cmpd="sng" w="19050">
              <a:solidFill>
                <a:srgbClr val="595959"/>
              </a:solidFill>
              <a:prstDash val="solid"/>
              <a:round/>
              <a:headEnd len="med" w="med" type="none"/>
              <a:tailEnd len="med" w="med" type="stealth"/>
            </a:ln>
          </p:spPr>
        </p:cxnSp>
        <p:cxnSp>
          <p:nvCxnSpPr>
            <p:cNvPr id="260" name="Google Shape;260;p14"/>
            <p:cNvCxnSpPr>
              <a:stCxn id="258" idx="2"/>
            </p:cNvCxnSpPr>
            <p:nvPr/>
          </p:nvCxnSpPr>
          <p:spPr>
            <a:xfrm>
              <a:off x="4288675" y="1758873"/>
              <a:ext cx="3900" cy="155400"/>
            </a:xfrm>
            <a:prstGeom prst="straightConnector1">
              <a:avLst/>
            </a:prstGeom>
            <a:noFill/>
            <a:ln cap="flat" cmpd="sng" w="19050">
              <a:solidFill>
                <a:srgbClr val="595959"/>
              </a:solidFill>
              <a:prstDash val="solid"/>
              <a:round/>
              <a:headEnd len="med" w="med" type="none"/>
              <a:tailEnd len="med" w="med" type="none"/>
            </a:ln>
          </p:spPr>
        </p:cxnSp>
      </p:grpSp>
      <p:grpSp>
        <p:nvGrpSpPr>
          <p:cNvPr id="261" name="Google Shape;261;p14"/>
          <p:cNvGrpSpPr/>
          <p:nvPr/>
        </p:nvGrpSpPr>
        <p:grpSpPr>
          <a:xfrm>
            <a:off x="2532317" y="3269260"/>
            <a:ext cx="549205" cy="317446"/>
            <a:chOff x="7228208" y="2928573"/>
            <a:chExt cx="821917" cy="475077"/>
          </a:xfrm>
        </p:grpSpPr>
        <p:sp>
          <p:nvSpPr>
            <p:cNvPr id="262" name="Google Shape;262;p14"/>
            <p:cNvSpPr/>
            <p:nvPr/>
          </p:nvSpPr>
          <p:spPr>
            <a:xfrm>
              <a:off x="7528725" y="3008550"/>
              <a:ext cx="521400" cy="395100"/>
            </a:xfrm>
            <a:prstGeom prst="rect">
              <a:avLst/>
            </a:prstGeom>
            <a:solidFill>
              <a:srgbClr val="60A609"/>
            </a:solidFill>
            <a:ln cap="flat" cmpd="sng" w="9525">
              <a:solidFill>
                <a:srgbClr val="00F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s" sz="600">
                  <a:solidFill>
                    <a:srgbClr val="FFFFFF"/>
                  </a:solidFill>
                </a:rPr>
                <a:t>Modelos</a:t>
              </a:r>
              <a:endParaRPr b="1" sz="600">
                <a:solidFill>
                  <a:srgbClr val="FFFFFF"/>
                </a:solidFill>
              </a:endParaRPr>
            </a:p>
          </p:txBody>
        </p:sp>
        <p:grpSp>
          <p:nvGrpSpPr>
            <p:cNvPr id="263" name="Google Shape;263;p14"/>
            <p:cNvGrpSpPr/>
            <p:nvPr/>
          </p:nvGrpSpPr>
          <p:grpSpPr>
            <a:xfrm>
              <a:off x="7228208" y="2928573"/>
              <a:ext cx="301019" cy="260374"/>
              <a:chOff x="4515075" y="870250"/>
              <a:chExt cx="899100" cy="696000"/>
            </a:xfrm>
          </p:grpSpPr>
          <p:cxnSp>
            <p:nvCxnSpPr>
              <p:cNvPr id="264" name="Google Shape;264;p14"/>
              <p:cNvCxnSpPr/>
              <p:nvPr/>
            </p:nvCxnSpPr>
            <p:spPr>
              <a:xfrm rot="10800000">
                <a:off x="4515075" y="1566250"/>
                <a:ext cx="899100" cy="0"/>
              </a:xfrm>
              <a:prstGeom prst="straightConnector1">
                <a:avLst/>
              </a:prstGeom>
              <a:noFill/>
              <a:ln cap="flat" cmpd="sng" w="19050">
                <a:solidFill>
                  <a:srgbClr val="60A609"/>
                </a:solidFill>
                <a:prstDash val="solid"/>
                <a:round/>
                <a:headEnd len="med" w="med" type="none"/>
                <a:tailEnd len="med" w="med" type="none"/>
              </a:ln>
            </p:spPr>
          </p:cxnSp>
          <p:cxnSp>
            <p:nvCxnSpPr>
              <p:cNvPr id="265" name="Google Shape;265;p14"/>
              <p:cNvCxnSpPr/>
              <p:nvPr/>
            </p:nvCxnSpPr>
            <p:spPr>
              <a:xfrm rot="10800000">
                <a:off x="4515075" y="870250"/>
                <a:ext cx="0" cy="696000"/>
              </a:xfrm>
              <a:prstGeom prst="straightConnector1">
                <a:avLst/>
              </a:prstGeom>
              <a:noFill/>
              <a:ln cap="flat" cmpd="sng" w="19050">
                <a:solidFill>
                  <a:srgbClr val="60A609"/>
                </a:solidFill>
                <a:prstDash val="solid"/>
                <a:round/>
                <a:headEnd len="med" w="med" type="none"/>
                <a:tailEnd len="med" w="med" type="stealth"/>
              </a:ln>
            </p:spPr>
          </p:cxnSp>
        </p:grpSp>
      </p:grpSp>
      <p:grpSp>
        <p:nvGrpSpPr>
          <p:cNvPr id="266" name="Google Shape;266;p14"/>
          <p:cNvGrpSpPr/>
          <p:nvPr/>
        </p:nvGrpSpPr>
        <p:grpSpPr>
          <a:xfrm flipH="1">
            <a:off x="1680371" y="3269260"/>
            <a:ext cx="549205" cy="317446"/>
            <a:chOff x="7228208" y="2928573"/>
            <a:chExt cx="821917" cy="475077"/>
          </a:xfrm>
        </p:grpSpPr>
        <p:sp>
          <p:nvSpPr>
            <p:cNvPr id="267" name="Google Shape;267;p14"/>
            <p:cNvSpPr/>
            <p:nvPr/>
          </p:nvSpPr>
          <p:spPr>
            <a:xfrm flipH="1">
              <a:off x="7528725" y="3008550"/>
              <a:ext cx="521400" cy="395100"/>
            </a:xfrm>
            <a:prstGeom prst="rect">
              <a:avLst/>
            </a:prstGeom>
            <a:solidFill>
              <a:srgbClr val="60A609"/>
            </a:solidFill>
            <a:ln cap="flat" cmpd="sng" w="9525">
              <a:solidFill>
                <a:srgbClr val="00F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s" sz="600">
                  <a:solidFill>
                    <a:srgbClr val="FFFFFF"/>
                  </a:solidFill>
                </a:rPr>
                <a:t>Modelos</a:t>
              </a:r>
              <a:endParaRPr b="1" sz="600">
                <a:solidFill>
                  <a:srgbClr val="FFFFFF"/>
                </a:solidFill>
              </a:endParaRPr>
            </a:p>
          </p:txBody>
        </p:sp>
        <p:grpSp>
          <p:nvGrpSpPr>
            <p:cNvPr id="268" name="Google Shape;268;p14"/>
            <p:cNvGrpSpPr/>
            <p:nvPr/>
          </p:nvGrpSpPr>
          <p:grpSpPr>
            <a:xfrm>
              <a:off x="7228208" y="2928573"/>
              <a:ext cx="301019" cy="260374"/>
              <a:chOff x="4515075" y="870250"/>
              <a:chExt cx="899100" cy="696000"/>
            </a:xfrm>
          </p:grpSpPr>
          <p:cxnSp>
            <p:nvCxnSpPr>
              <p:cNvPr id="269" name="Google Shape;269;p14"/>
              <p:cNvCxnSpPr/>
              <p:nvPr/>
            </p:nvCxnSpPr>
            <p:spPr>
              <a:xfrm rot="10800000">
                <a:off x="4515075" y="1566250"/>
                <a:ext cx="899100" cy="0"/>
              </a:xfrm>
              <a:prstGeom prst="straightConnector1">
                <a:avLst/>
              </a:prstGeom>
              <a:noFill/>
              <a:ln cap="flat" cmpd="sng" w="19050">
                <a:solidFill>
                  <a:srgbClr val="60A609"/>
                </a:solidFill>
                <a:prstDash val="solid"/>
                <a:round/>
                <a:headEnd len="med" w="med" type="none"/>
                <a:tailEnd len="med" w="med" type="none"/>
              </a:ln>
            </p:spPr>
          </p:cxnSp>
          <p:cxnSp>
            <p:nvCxnSpPr>
              <p:cNvPr id="270" name="Google Shape;270;p14"/>
              <p:cNvCxnSpPr/>
              <p:nvPr/>
            </p:nvCxnSpPr>
            <p:spPr>
              <a:xfrm rot="10800000">
                <a:off x="4515075" y="870250"/>
                <a:ext cx="0" cy="696000"/>
              </a:xfrm>
              <a:prstGeom prst="straightConnector1">
                <a:avLst/>
              </a:prstGeom>
              <a:noFill/>
              <a:ln cap="flat" cmpd="sng" w="19050">
                <a:solidFill>
                  <a:srgbClr val="60A609"/>
                </a:solidFill>
                <a:prstDash val="solid"/>
                <a:round/>
                <a:headEnd len="med" w="med" type="none"/>
                <a:tailEnd len="med" w="med" type="stealth"/>
              </a:ln>
            </p:spPr>
          </p:cxnSp>
        </p:grpSp>
      </p:grpSp>
      <p:sp>
        <p:nvSpPr>
          <p:cNvPr id="271" name="Google Shape;271;p14"/>
          <p:cNvSpPr/>
          <p:nvPr/>
        </p:nvSpPr>
        <p:spPr>
          <a:xfrm>
            <a:off x="3171861" y="2586175"/>
            <a:ext cx="688200" cy="233700"/>
          </a:xfrm>
          <a:prstGeom prst="roundRect">
            <a:avLst>
              <a:gd fmla="val 16667" name="adj"/>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700">
                <a:solidFill>
                  <a:srgbClr val="FFFFFF"/>
                </a:solidFill>
              </a:rPr>
              <a:t>Flujo de Llamado</a:t>
            </a:r>
            <a:endParaRPr sz="700">
              <a:solidFill>
                <a:srgbClr val="FFFFFF"/>
              </a:solidFill>
            </a:endParaRPr>
          </a:p>
        </p:txBody>
      </p:sp>
      <p:cxnSp>
        <p:nvCxnSpPr>
          <p:cNvPr id="272" name="Google Shape;272;p14"/>
          <p:cNvCxnSpPr>
            <a:stCxn id="267" idx="2"/>
            <a:endCxn id="239" idx="0"/>
          </p:cNvCxnSpPr>
          <p:nvPr/>
        </p:nvCxnSpPr>
        <p:spPr>
          <a:xfrm>
            <a:off x="1854570" y="3586706"/>
            <a:ext cx="2700" cy="108300"/>
          </a:xfrm>
          <a:prstGeom prst="straightConnector1">
            <a:avLst/>
          </a:prstGeom>
          <a:noFill/>
          <a:ln cap="flat" cmpd="sng" w="19050">
            <a:solidFill>
              <a:srgbClr val="60A609"/>
            </a:solidFill>
            <a:prstDash val="solid"/>
            <a:round/>
            <a:headEnd len="med" w="med" type="none"/>
            <a:tailEnd len="med" w="med" type="none"/>
          </a:ln>
        </p:spPr>
      </p:cxnSp>
      <p:cxnSp>
        <p:nvCxnSpPr>
          <p:cNvPr id="273" name="Google Shape;273;p14"/>
          <p:cNvCxnSpPr>
            <a:stCxn id="262" idx="2"/>
            <a:endCxn id="240" idx="0"/>
          </p:cNvCxnSpPr>
          <p:nvPr/>
        </p:nvCxnSpPr>
        <p:spPr>
          <a:xfrm>
            <a:off x="2907323" y="3586706"/>
            <a:ext cx="2700" cy="86700"/>
          </a:xfrm>
          <a:prstGeom prst="straightConnector1">
            <a:avLst/>
          </a:prstGeom>
          <a:noFill/>
          <a:ln cap="flat" cmpd="sng" w="19050">
            <a:solidFill>
              <a:srgbClr val="60A609"/>
            </a:solidFill>
            <a:prstDash val="solid"/>
            <a:round/>
            <a:headEnd len="med" w="med" type="none"/>
            <a:tailEnd len="med" w="med" type="none"/>
          </a:ln>
        </p:spPr>
      </p:cxnSp>
      <p:grpSp>
        <p:nvGrpSpPr>
          <p:cNvPr id="274" name="Google Shape;274;p14"/>
          <p:cNvGrpSpPr/>
          <p:nvPr/>
        </p:nvGrpSpPr>
        <p:grpSpPr>
          <a:xfrm>
            <a:off x="1614556" y="1316915"/>
            <a:ext cx="275766" cy="773375"/>
            <a:chOff x="5778525" y="6775"/>
            <a:chExt cx="412700" cy="1157400"/>
          </a:xfrm>
        </p:grpSpPr>
        <p:cxnSp>
          <p:nvCxnSpPr>
            <p:cNvPr id="275" name="Google Shape;275;p14"/>
            <p:cNvCxnSpPr>
              <a:stCxn id="236" idx="3"/>
            </p:cNvCxnSpPr>
            <p:nvPr/>
          </p:nvCxnSpPr>
          <p:spPr>
            <a:xfrm>
              <a:off x="5778525" y="585175"/>
              <a:ext cx="227100" cy="600"/>
            </a:xfrm>
            <a:prstGeom prst="straightConnector1">
              <a:avLst/>
            </a:prstGeom>
            <a:noFill/>
            <a:ln cap="flat" cmpd="sng" w="19050">
              <a:solidFill>
                <a:srgbClr val="76A5AF"/>
              </a:solidFill>
              <a:prstDash val="solid"/>
              <a:round/>
              <a:headEnd len="med" w="med" type="none"/>
              <a:tailEnd len="med" w="med" type="none"/>
            </a:ln>
          </p:spPr>
        </p:cxnSp>
        <p:cxnSp>
          <p:nvCxnSpPr>
            <p:cNvPr id="276" name="Google Shape;276;p14"/>
            <p:cNvCxnSpPr/>
            <p:nvPr/>
          </p:nvCxnSpPr>
          <p:spPr>
            <a:xfrm>
              <a:off x="6005625" y="6775"/>
              <a:ext cx="0" cy="1157400"/>
            </a:xfrm>
            <a:prstGeom prst="straightConnector1">
              <a:avLst/>
            </a:prstGeom>
            <a:noFill/>
            <a:ln cap="flat" cmpd="sng" w="19050">
              <a:solidFill>
                <a:srgbClr val="76A5AF"/>
              </a:solidFill>
              <a:prstDash val="solid"/>
              <a:round/>
              <a:headEnd len="med" w="med" type="none"/>
              <a:tailEnd len="med" w="med" type="none"/>
            </a:ln>
          </p:spPr>
        </p:cxnSp>
        <p:cxnSp>
          <p:nvCxnSpPr>
            <p:cNvPr id="277" name="Google Shape;277;p14"/>
            <p:cNvCxnSpPr/>
            <p:nvPr/>
          </p:nvCxnSpPr>
          <p:spPr>
            <a:xfrm rot="10800000">
              <a:off x="6005625" y="9525"/>
              <a:ext cx="176100" cy="0"/>
            </a:xfrm>
            <a:prstGeom prst="straightConnector1">
              <a:avLst/>
            </a:prstGeom>
            <a:noFill/>
            <a:ln cap="flat" cmpd="sng" w="19050">
              <a:solidFill>
                <a:srgbClr val="76A5AF"/>
              </a:solidFill>
              <a:prstDash val="solid"/>
              <a:round/>
              <a:headEnd len="med" w="med" type="none"/>
              <a:tailEnd len="med" w="med" type="none"/>
            </a:ln>
          </p:spPr>
        </p:cxnSp>
        <p:cxnSp>
          <p:nvCxnSpPr>
            <p:cNvPr id="278" name="Google Shape;278;p14"/>
            <p:cNvCxnSpPr/>
            <p:nvPr/>
          </p:nvCxnSpPr>
          <p:spPr>
            <a:xfrm>
              <a:off x="6005525" y="1162050"/>
              <a:ext cx="185700" cy="0"/>
            </a:xfrm>
            <a:prstGeom prst="straightConnector1">
              <a:avLst/>
            </a:prstGeom>
            <a:noFill/>
            <a:ln cap="flat" cmpd="sng" w="19050">
              <a:solidFill>
                <a:srgbClr val="76A5AF"/>
              </a:solidFill>
              <a:prstDash val="solid"/>
              <a:round/>
              <a:headEnd len="med" w="med" type="none"/>
              <a:tailEnd len="med" w="med" type="none"/>
            </a:ln>
          </p:spPr>
        </p:cxnSp>
      </p:grpSp>
      <p:grpSp>
        <p:nvGrpSpPr>
          <p:cNvPr id="279" name="Google Shape;279;p14"/>
          <p:cNvGrpSpPr/>
          <p:nvPr/>
        </p:nvGrpSpPr>
        <p:grpSpPr>
          <a:xfrm>
            <a:off x="1614556" y="2268665"/>
            <a:ext cx="275766" cy="868577"/>
            <a:chOff x="5778525" y="6775"/>
            <a:chExt cx="412700" cy="1157400"/>
          </a:xfrm>
        </p:grpSpPr>
        <p:cxnSp>
          <p:nvCxnSpPr>
            <p:cNvPr id="280" name="Google Shape;280;p14"/>
            <p:cNvCxnSpPr/>
            <p:nvPr/>
          </p:nvCxnSpPr>
          <p:spPr>
            <a:xfrm>
              <a:off x="5778525" y="437937"/>
              <a:ext cx="227100" cy="600"/>
            </a:xfrm>
            <a:prstGeom prst="straightConnector1">
              <a:avLst/>
            </a:prstGeom>
            <a:noFill/>
            <a:ln cap="flat" cmpd="sng" w="19050">
              <a:solidFill>
                <a:srgbClr val="E06666"/>
              </a:solidFill>
              <a:prstDash val="solid"/>
              <a:round/>
              <a:headEnd len="med" w="med" type="none"/>
              <a:tailEnd len="med" w="med" type="none"/>
            </a:ln>
          </p:spPr>
        </p:cxnSp>
        <p:cxnSp>
          <p:nvCxnSpPr>
            <p:cNvPr id="281" name="Google Shape;281;p14"/>
            <p:cNvCxnSpPr/>
            <p:nvPr/>
          </p:nvCxnSpPr>
          <p:spPr>
            <a:xfrm>
              <a:off x="6005625" y="6775"/>
              <a:ext cx="0" cy="1157400"/>
            </a:xfrm>
            <a:prstGeom prst="straightConnector1">
              <a:avLst/>
            </a:prstGeom>
            <a:noFill/>
            <a:ln cap="flat" cmpd="sng" w="19050">
              <a:solidFill>
                <a:srgbClr val="E06666"/>
              </a:solidFill>
              <a:prstDash val="solid"/>
              <a:round/>
              <a:headEnd len="med" w="med" type="none"/>
              <a:tailEnd len="med" w="med" type="none"/>
            </a:ln>
          </p:spPr>
        </p:cxnSp>
        <p:cxnSp>
          <p:nvCxnSpPr>
            <p:cNvPr id="282" name="Google Shape;282;p14"/>
            <p:cNvCxnSpPr/>
            <p:nvPr/>
          </p:nvCxnSpPr>
          <p:spPr>
            <a:xfrm rot="10800000">
              <a:off x="6005625" y="9525"/>
              <a:ext cx="176100" cy="0"/>
            </a:xfrm>
            <a:prstGeom prst="straightConnector1">
              <a:avLst/>
            </a:prstGeom>
            <a:noFill/>
            <a:ln cap="flat" cmpd="sng" w="19050">
              <a:solidFill>
                <a:srgbClr val="E06666"/>
              </a:solidFill>
              <a:prstDash val="solid"/>
              <a:round/>
              <a:headEnd len="med" w="med" type="none"/>
              <a:tailEnd len="med" w="med" type="none"/>
            </a:ln>
          </p:spPr>
        </p:cxnSp>
        <p:cxnSp>
          <p:nvCxnSpPr>
            <p:cNvPr id="283" name="Google Shape;283;p14"/>
            <p:cNvCxnSpPr/>
            <p:nvPr/>
          </p:nvCxnSpPr>
          <p:spPr>
            <a:xfrm>
              <a:off x="6005525" y="1162050"/>
              <a:ext cx="185700" cy="0"/>
            </a:xfrm>
            <a:prstGeom prst="straightConnector1">
              <a:avLst/>
            </a:prstGeom>
            <a:noFill/>
            <a:ln cap="flat" cmpd="sng" w="19050">
              <a:solidFill>
                <a:srgbClr val="E06666"/>
              </a:solidFill>
              <a:prstDash val="solid"/>
              <a:round/>
              <a:headEnd len="med" w="med" type="none"/>
              <a:tailEnd len="med" w="med" type="none"/>
            </a:ln>
          </p:spPr>
        </p:cxnSp>
      </p:grpSp>
      <p:grpSp>
        <p:nvGrpSpPr>
          <p:cNvPr id="284" name="Google Shape;284;p14"/>
          <p:cNvGrpSpPr/>
          <p:nvPr/>
        </p:nvGrpSpPr>
        <p:grpSpPr>
          <a:xfrm>
            <a:off x="1164523" y="3135855"/>
            <a:ext cx="595349" cy="855947"/>
            <a:chOff x="5778525" y="68175"/>
            <a:chExt cx="890975" cy="1280975"/>
          </a:xfrm>
        </p:grpSpPr>
        <p:cxnSp>
          <p:nvCxnSpPr>
            <p:cNvPr id="285" name="Google Shape;285;p14"/>
            <p:cNvCxnSpPr/>
            <p:nvPr/>
          </p:nvCxnSpPr>
          <p:spPr>
            <a:xfrm>
              <a:off x="5778525" y="585175"/>
              <a:ext cx="227100" cy="600"/>
            </a:xfrm>
            <a:prstGeom prst="straightConnector1">
              <a:avLst/>
            </a:prstGeom>
            <a:noFill/>
            <a:ln cap="flat" cmpd="sng" w="19050">
              <a:solidFill>
                <a:srgbClr val="6AA84F"/>
              </a:solidFill>
              <a:prstDash val="solid"/>
              <a:round/>
              <a:headEnd len="med" w="med" type="none"/>
              <a:tailEnd len="med" w="med" type="none"/>
            </a:ln>
          </p:spPr>
        </p:cxnSp>
        <p:cxnSp>
          <p:nvCxnSpPr>
            <p:cNvPr id="286" name="Google Shape;286;p14"/>
            <p:cNvCxnSpPr/>
            <p:nvPr/>
          </p:nvCxnSpPr>
          <p:spPr>
            <a:xfrm flipH="1">
              <a:off x="6007425" y="70250"/>
              <a:ext cx="1200" cy="1278900"/>
            </a:xfrm>
            <a:prstGeom prst="straightConnector1">
              <a:avLst/>
            </a:prstGeom>
            <a:noFill/>
            <a:ln cap="flat" cmpd="sng" w="19050">
              <a:solidFill>
                <a:srgbClr val="6AA84F"/>
              </a:solidFill>
              <a:prstDash val="solid"/>
              <a:round/>
              <a:headEnd len="med" w="med" type="none"/>
              <a:tailEnd len="med" w="med" type="none"/>
            </a:ln>
          </p:spPr>
        </p:cxnSp>
        <p:cxnSp>
          <p:nvCxnSpPr>
            <p:cNvPr id="287" name="Google Shape;287;p14"/>
            <p:cNvCxnSpPr/>
            <p:nvPr/>
          </p:nvCxnSpPr>
          <p:spPr>
            <a:xfrm flipH="1">
              <a:off x="6005600" y="68175"/>
              <a:ext cx="663900" cy="2100"/>
            </a:xfrm>
            <a:prstGeom prst="straightConnector1">
              <a:avLst/>
            </a:prstGeom>
            <a:noFill/>
            <a:ln cap="flat" cmpd="sng" w="19050">
              <a:solidFill>
                <a:srgbClr val="6AA84F"/>
              </a:solidFill>
              <a:prstDash val="solid"/>
              <a:round/>
              <a:headEnd len="med" w="med" type="none"/>
              <a:tailEnd len="med" w="med" type="none"/>
            </a:ln>
          </p:spPr>
        </p:cxnSp>
        <p:cxnSp>
          <p:nvCxnSpPr>
            <p:cNvPr id="288" name="Google Shape;288;p14"/>
            <p:cNvCxnSpPr/>
            <p:nvPr/>
          </p:nvCxnSpPr>
          <p:spPr>
            <a:xfrm>
              <a:off x="6000825" y="1338250"/>
              <a:ext cx="185700" cy="0"/>
            </a:xfrm>
            <a:prstGeom prst="straightConnector1">
              <a:avLst/>
            </a:prstGeom>
            <a:noFill/>
            <a:ln cap="flat" cmpd="sng" w="19050">
              <a:solidFill>
                <a:srgbClr val="6AA84F"/>
              </a:solidFill>
              <a:prstDash val="solid"/>
              <a:round/>
              <a:headEnd len="med" w="med" type="none"/>
              <a:tailEnd len="med" w="med" type="none"/>
            </a:ln>
          </p:spPr>
        </p:cxnSp>
      </p:grpSp>
      <p:sp>
        <p:nvSpPr>
          <p:cNvPr id="289" name="Google Shape;289;p14"/>
          <p:cNvSpPr txBox="1"/>
          <p:nvPr/>
        </p:nvSpPr>
        <p:spPr>
          <a:xfrm>
            <a:off x="2842140" y="4396231"/>
            <a:ext cx="3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OR</a:t>
            </a:r>
            <a:endParaRPr sz="700"/>
          </a:p>
        </p:txBody>
      </p:sp>
      <p:pic>
        <p:nvPicPr>
          <p:cNvPr id="290" name="Google Shape;290;p14"/>
          <p:cNvPicPr preferRelativeResize="0"/>
          <p:nvPr/>
        </p:nvPicPr>
        <p:blipFill rotWithShape="1">
          <a:blip r:embed="rId4">
            <a:alphaModFix amt="90000"/>
          </a:blip>
          <a:srcRect b="0" l="29163" r="10642" t="0"/>
          <a:stretch/>
        </p:blipFill>
        <p:spPr>
          <a:xfrm>
            <a:off x="3082408" y="4357741"/>
            <a:ext cx="182581" cy="303296"/>
          </a:xfrm>
          <a:prstGeom prst="rect">
            <a:avLst/>
          </a:prstGeom>
          <a:noFill/>
          <a:ln>
            <a:noFill/>
          </a:ln>
        </p:spPr>
      </p:pic>
      <p:sp>
        <p:nvSpPr>
          <p:cNvPr id="291" name="Google Shape;291;p14"/>
          <p:cNvSpPr txBox="1"/>
          <p:nvPr/>
        </p:nvSpPr>
        <p:spPr>
          <a:xfrm>
            <a:off x="2974059" y="4606446"/>
            <a:ext cx="5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t>Ubicación...</a:t>
            </a:r>
            <a:endParaRPr sz="700"/>
          </a:p>
        </p:txBody>
      </p:sp>
      <p:pic>
        <p:nvPicPr>
          <p:cNvPr id="292" name="Google Shape;292;p14"/>
          <p:cNvPicPr preferRelativeResize="0"/>
          <p:nvPr/>
        </p:nvPicPr>
        <p:blipFill>
          <a:blip r:embed="rId5">
            <a:alphaModFix/>
          </a:blip>
          <a:stretch>
            <a:fillRect/>
          </a:stretch>
        </p:blipFill>
        <p:spPr>
          <a:xfrm>
            <a:off x="4571988" y="2401700"/>
            <a:ext cx="2105025"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5"/>
          <p:cNvSpPr txBox="1"/>
          <p:nvPr/>
        </p:nvSpPr>
        <p:spPr>
          <a:xfrm>
            <a:off x="1026675" y="149900"/>
            <a:ext cx="7543800" cy="1162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700"/>
              <a:buFont typeface="Arial"/>
              <a:buNone/>
            </a:pPr>
            <a:r>
              <a:rPr b="1" i="0" lang="es" sz="2700" u="none" cap="none" strike="noStrike">
                <a:solidFill>
                  <a:srgbClr val="E83464"/>
                </a:solidFill>
              </a:rPr>
              <a:t>Programación móvil: Arquitectura limpia</a:t>
            </a:r>
            <a:endParaRPr b="1" i="0" sz="2700" u="none" cap="none" strike="noStrike">
              <a:solidFill>
                <a:srgbClr val="E83464"/>
              </a:solidFill>
            </a:endParaRPr>
          </a:p>
        </p:txBody>
      </p:sp>
      <p:sp>
        <p:nvSpPr>
          <p:cNvPr id="298" name="Google Shape;298;p15"/>
          <p:cNvSpPr txBox="1"/>
          <p:nvPr/>
        </p:nvSpPr>
        <p:spPr>
          <a:xfrm>
            <a:off x="644475" y="1432650"/>
            <a:ext cx="5242800" cy="11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3D63AB"/>
                </a:solidFill>
                <a:latin typeface="Arial"/>
                <a:ea typeface="Arial"/>
                <a:cs typeface="Arial"/>
                <a:sym typeface="Arial"/>
              </a:rPr>
              <a:t>Presentación </a:t>
            </a:r>
            <a:endParaRPr b="1" i="0" sz="1700" u="none" cap="none" strike="noStrike">
              <a:solidFill>
                <a:srgbClr val="3D63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D63AB"/>
                </a:solidFill>
                <a:latin typeface="Arial"/>
                <a:ea typeface="Arial"/>
                <a:cs typeface="Arial"/>
                <a:sym typeface="Arial"/>
              </a:rPr>
              <a:t>Capa que contiene todos los componentes encargados de representar la información de la app a los usuarios. Principalmente, dividida en 3 grandes grupos:</a:t>
            </a:r>
            <a:endParaRPr b="0" i="0" sz="1500" u="none" cap="none" strike="noStrike">
              <a:solidFill>
                <a:srgbClr val="3D63AB"/>
              </a:solidFill>
              <a:latin typeface="Arial"/>
              <a:ea typeface="Arial"/>
              <a:cs typeface="Arial"/>
              <a:sym typeface="Arial"/>
            </a:endParaRPr>
          </a:p>
        </p:txBody>
      </p:sp>
      <p:sp>
        <p:nvSpPr>
          <p:cNvPr id="299" name="Google Shape;299;p15"/>
          <p:cNvSpPr/>
          <p:nvPr/>
        </p:nvSpPr>
        <p:spPr>
          <a:xfrm>
            <a:off x="520550" y="2692000"/>
            <a:ext cx="2439300" cy="89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3D63AB"/>
                </a:solidFill>
                <a:latin typeface="Arial"/>
                <a:ea typeface="Arial"/>
                <a:cs typeface="Arial"/>
                <a:sym typeface="Arial"/>
              </a:rPr>
              <a:t>Pages: Contiene los ficheros que representan nuestras pantallas y dentro de estas carpetas también podemos tener una subcarpeta llamada Widgets que contiene los elementos que componen nuestra pantalla</a:t>
            </a:r>
            <a:endParaRPr b="0" i="0" sz="900" u="none" cap="none" strike="noStrike">
              <a:solidFill>
                <a:srgbClr val="3D63AB"/>
              </a:solidFill>
              <a:latin typeface="Arial"/>
              <a:ea typeface="Arial"/>
              <a:cs typeface="Arial"/>
              <a:sym typeface="Arial"/>
            </a:endParaRPr>
          </a:p>
        </p:txBody>
      </p:sp>
      <p:sp>
        <p:nvSpPr>
          <p:cNvPr id="300" name="Google Shape;300;p15"/>
          <p:cNvSpPr/>
          <p:nvPr/>
        </p:nvSpPr>
        <p:spPr>
          <a:xfrm>
            <a:off x="3321525" y="2692000"/>
            <a:ext cx="2379600" cy="89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3D63AB"/>
                </a:solidFill>
                <a:latin typeface="Arial"/>
                <a:ea typeface="Arial"/>
                <a:cs typeface="Arial"/>
                <a:sym typeface="Arial"/>
              </a:rPr>
              <a:t>Widgets: Carpeta que contiene los componentes que se usan a través de toda la aplicación. Esta forma de trabajar está aconsejada por el equipo de Flutter, crear Widgets independiente y reusables.</a:t>
            </a:r>
            <a:endParaRPr b="0" i="0" sz="1200" u="none" cap="none" strike="noStrike">
              <a:solidFill>
                <a:srgbClr val="000000"/>
              </a:solidFill>
              <a:latin typeface="Arial"/>
              <a:ea typeface="Arial"/>
              <a:cs typeface="Arial"/>
              <a:sym typeface="Arial"/>
            </a:endParaRPr>
          </a:p>
        </p:txBody>
      </p:sp>
      <p:sp>
        <p:nvSpPr>
          <p:cNvPr id="301" name="Google Shape;301;p15"/>
          <p:cNvSpPr/>
          <p:nvPr/>
        </p:nvSpPr>
        <p:spPr>
          <a:xfrm>
            <a:off x="1945850" y="3767775"/>
            <a:ext cx="2379600" cy="97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lang="es" sz="900">
                <a:solidFill>
                  <a:srgbClr val="3D63AB"/>
                </a:solidFill>
              </a:rPr>
              <a:t>Theme: En esta carpeta nos </a:t>
            </a:r>
            <a:r>
              <a:rPr lang="es" sz="900">
                <a:solidFill>
                  <a:srgbClr val="3D63AB"/>
                </a:solidFill>
              </a:rPr>
              <a:t>encargamos</a:t>
            </a:r>
            <a:r>
              <a:rPr lang="es" sz="900">
                <a:solidFill>
                  <a:srgbClr val="3D63AB"/>
                </a:solidFill>
              </a:rPr>
              <a:t> de guardar todos los archivos y configuraciones relacionados al tema de la </a:t>
            </a:r>
            <a:r>
              <a:rPr lang="es" sz="900">
                <a:solidFill>
                  <a:srgbClr val="3D63AB"/>
                </a:solidFill>
              </a:rPr>
              <a:t>aplicación</a:t>
            </a:r>
            <a:r>
              <a:rPr lang="es" sz="900">
                <a:solidFill>
                  <a:srgbClr val="3D63AB"/>
                </a:solidFill>
              </a:rPr>
              <a:t>, como puede ser la fuente y la </a:t>
            </a:r>
            <a:r>
              <a:rPr lang="es" sz="900">
                <a:solidFill>
                  <a:srgbClr val="3D63AB"/>
                </a:solidFill>
              </a:rPr>
              <a:t>distribución</a:t>
            </a:r>
            <a:r>
              <a:rPr lang="es" sz="900">
                <a:solidFill>
                  <a:srgbClr val="3D63AB"/>
                </a:solidFill>
              </a:rPr>
              <a:t> de colores en Dark y Light Mode.</a:t>
            </a:r>
            <a:endParaRPr b="0" i="0" sz="900" u="none" cap="none" strike="noStrike">
              <a:solidFill>
                <a:srgbClr val="000000"/>
              </a:solidFill>
              <a:latin typeface="Arial"/>
              <a:ea typeface="Arial"/>
              <a:cs typeface="Arial"/>
              <a:sym typeface="Arial"/>
            </a:endParaRPr>
          </a:p>
        </p:txBody>
      </p:sp>
      <p:pic>
        <p:nvPicPr>
          <p:cNvPr id="302" name="Google Shape;302;p15"/>
          <p:cNvPicPr preferRelativeResize="0"/>
          <p:nvPr/>
        </p:nvPicPr>
        <p:blipFill>
          <a:blip r:embed="rId4">
            <a:alphaModFix/>
          </a:blip>
          <a:stretch>
            <a:fillRect/>
          </a:stretch>
        </p:blipFill>
        <p:spPr>
          <a:xfrm>
            <a:off x="5996900" y="2048425"/>
            <a:ext cx="2060811" cy="125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16"/>
          <p:cNvSpPr txBox="1"/>
          <p:nvPr/>
        </p:nvSpPr>
        <p:spPr>
          <a:xfrm>
            <a:off x="1026675" y="149900"/>
            <a:ext cx="7543800" cy="1162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700"/>
              <a:buFont typeface="Arial"/>
              <a:buNone/>
            </a:pPr>
            <a:r>
              <a:rPr b="1" i="0" lang="es" sz="2700" u="none" cap="none" strike="noStrike">
                <a:solidFill>
                  <a:srgbClr val="E83464"/>
                </a:solidFill>
              </a:rPr>
              <a:t>Programación móvil: Arquitectura limpia</a:t>
            </a:r>
            <a:endParaRPr b="1" i="0" sz="2700" u="none" cap="none" strike="noStrike">
              <a:solidFill>
                <a:srgbClr val="E83464"/>
              </a:solidFill>
            </a:endParaRPr>
          </a:p>
        </p:txBody>
      </p:sp>
      <p:sp>
        <p:nvSpPr>
          <p:cNvPr id="308" name="Google Shape;308;p16"/>
          <p:cNvSpPr txBox="1"/>
          <p:nvPr/>
        </p:nvSpPr>
        <p:spPr>
          <a:xfrm>
            <a:off x="669275" y="1312400"/>
            <a:ext cx="5387700" cy="144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3D63AB"/>
                </a:solidFill>
                <a:latin typeface="Arial"/>
                <a:ea typeface="Arial"/>
                <a:cs typeface="Arial"/>
                <a:sym typeface="Arial"/>
              </a:rPr>
              <a:t>Domain</a:t>
            </a:r>
            <a:endParaRPr b="1" i="0" sz="1700" u="none" cap="none" strike="noStrike">
              <a:solidFill>
                <a:srgbClr val="3D63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3D63AB"/>
                </a:solidFill>
                <a:latin typeface="Arial"/>
                <a:ea typeface="Arial"/>
                <a:cs typeface="Arial"/>
                <a:sym typeface="Arial"/>
              </a:rPr>
              <a:t>La capa dominio define la lógica empresarial de la aplicación. Es un módulo que es independiente de la plataforma de desarrollo, es decir, está escrito exclusivamente en el lenguaje de programación y no contiene ningún elemento de la plataforma. En el caso de Flutter, Domain se escribiría puramente Dart sin ningún elemento Flutter.</a:t>
            </a:r>
            <a:endParaRPr b="0" i="0" sz="1300" u="none" cap="none" strike="noStrike">
              <a:solidFill>
                <a:srgbClr val="3D63AB"/>
              </a:solidFill>
              <a:latin typeface="Arial"/>
              <a:ea typeface="Arial"/>
              <a:cs typeface="Arial"/>
              <a:sym typeface="Arial"/>
            </a:endParaRPr>
          </a:p>
        </p:txBody>
      </p:sp>
      <p:sp>
        <p:nvSpPr>
          <p:cNvPr id="309" name="Google Shape;309;p16"/>
          <p:cNvSpPr/>
          <p:nvPr/>
        </p:nvSpPr>
        <p:spPr>
          <a:xfrm>
            <a:off x="549675" y="2865787"/>
            <a:ext cx="2674500" cy="10605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lang="es" sz="1100">
                <a:solidFill>
                  <a:srgbClr val="3D63AB"/>
                </a:solidFill>
              </a:rPr>
              <a:t>Models</a:t>
            </a:r>
            <a:r>
              <a:rPr b="0" i="0" lang="es" sz="1100" u="none" cap="none" strike="noStrike">
                <a:solidFill>
                  <a:srgbClr val="3D63AB"/>
                </a:solidFill>
                <a:latin typeface="Arial"/>
                <a:ea typeface="Arial"/>
                <a:cs typeface="Arial"/>
                <a:sym typeface="Arial"/>
              </a:rPr>
              <a:t>: </a:t>
            </a:r>
            <a:r>
              <a:rPr lang="es" sz="1100">
                <a:solidFill>
                  <a:srgbClr val="3D63AB"/>
                </a:solidFill>
              </a:rPr>
              <a:t>Son los archivos en los que estableceremos las clases que </a:t>
            </a:r>
            <a:r>
              <a:rPr lang="es" sz="1100">
                <a:solidFill>
                  <a:srgbClr val="3D63AB"/>
                </a:solidFill>
              </a:rPr>
              <a:t>representan</a:t>
            </a:r>
            <a:r>
              <a:rPr lang="es" sz="1100">
                <a:solidFill>
                  <a:srgbClr val="3D63AB"/>
                </a:solidFill>
              </a:rPr>
              <a:t> los datos de nuestros objetos dentro de nuestra aplicación.</a:t>
            </a:r>
            <a:endParaRPr b="0" i="0" sz="1100" u="none" cap="none" strike="noStrike">
              <a:solidFill>
                <a:srgbClr val="3D63AB"/>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6"/>
          <p:cNvSpPr/>
          <p:nvPr/>
        </p:nvSpPr>
        <p:spPr>
          <a:xfrm>
            <a:off x="3382375" y="2784725"/>
            <a:ext cx="2674500" cy="10944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3D63AB"/>
                </a:solidFill>
                <a:latin typeface="Arial"/>
                <a:ea typeface="Arial"/>
                <a:cs typeface="Arial"/>
                <a:sym typeface="Arial"/>
              </a:rPr>
              <a:t>Use cases</a:t>
            </a:r>
            <a:r>
              <a:rPr b="0" i="0" lang="es" sz="1100" u="none" cap="none" strike="noStrike">
                <a:solidFill>
                  <a:srgbClr val="3D63AB"/>
                </a:solidFill>
                <a:latin typeface="Arial"/>
                <a:ea typeface="Arial"/>
                <a:cs typeface="Arial"/>
                <a:sym typeface="Arial"/>
              </a:rPr>
              <a:t>: </a:t>
            </a:r>
            <a:r>
              <a:rPr lang="es" sz="1100">
                <a:solidFill>
                  <a:srgbClr val="3D63AB"/>
                </a:solidFill>
              </a:rPr>
              <a:t>En esta carpeta encontraremos todos los archivos que contienen la </a:t>
            </a:r>
            <a:r>
              <a:rPr lang="es" sz="1100">
                <a:solidFill>
                  <a:srgbClr val="3D63AB"/>
                </a:solidFill>
              </a:rPr>
              <a:t>lógica</a:t>
            </a:r>
            <a:r>
              <a:rPr lang="es" sz="1100">
                <a:solidFill>
                  <a:srgbClr val="3D63AB"/>
                </a:solidFill>
              </a:rPr>
              <a:t> de negocio de nuestra app, comprendiendo procesado y </a:t>
            </a:r>
            <a:r>
              <a:rPr lang="es" sz="1100">
                <a:solidFill>
                  <a:srgbClr val="3D63AB"/>
                </a:solidFill>
              </a:rPr>
              <a:t>administración</a:t>
            </a:r>
            <a:r>
              <a:rPr lang="es" sz="1100">
                <a:solidFill>
                  <a:srgbClr val="3D63AB"/>
                </a:solidFill>
              </a:rPr>
              <a:t> de datos.</a:t>
            </a:r>
            <a:endParaRPr b="0" i="0" sz="1100" u="none" cap="none" strike="noStrike">
              <a:solidFill>
                <a:srgbClr val="3D63AB"/>
              </a:solidFill>
              <a:latin typeface="Arial"/>
              <a:ea typeface="Arial"/>
              <a:cs typeface="Arial"/>
              <a:sym typeface="Arial"/>
            </a:endParaRPr>
          </a:p>
        </p:txBody>
      </p:sp>
      <p:sp>
        <p:nvSpPr>
          <p:cNvPr id="311" name="Google Shape;311;p16"/>
          <p:cNvSpPr/>
          <p:nvPr/>
        </p:nvSpPr>
        <p:spPr>
          <a:xfrm>
            <a:off x="502475" y="3968425"/>
            <a:ext cx="2591100" cy="10605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3D63AB"/>
                </a:solidFill>
                <a:latin typeface="Arial"/>
                <a:ea typeface="Arial"/>
                <a:cs typeface="Arial"/>
                <a:sym typeface="Arial"/>
              </a:rPr>
              <a:t>Repositories</a:t>
            </a:r>
            <a:r>
              <a:rPr b="0" i="0" lang="es" sz="1100" u="none" cap="none" strike="noStrike">
                <a:solidFill>
                  <a:srgbClr val="3D63AB"/>
                </a:solidFill>
                <a:latin typeface="Arial"/>
                <a:ea typeface="Arial"/>
                <a:cs typeface="Arial"/>
                <a:sym typeface="Arial"/>
              </a:rPr>
              <a:t>. </a:t>
            </a:r>
            <a:r>
              <a:rPr lang="es" sz="1100">
                <a:solidFill>
                  <a:srgbClr val="3D63AB"/>
                </a:solidFill>
              </a:rPr>
              <a:t>Los archivos dentro de esta carpeta son clases abstractas que hacen uso de los servicios que obtienen </a:t>
            </a:r>
            <a:r>
              <a:rPr lang="es" sz="1100">
                <a:solidFill>
                  <a:srgbClr val="3D63AB"/>
                </a:solidFill>
              </a:rPr>
              <a:t>información</a:t>
            </a:r>
            <a:r>
              <a:rPr lang="es" sz="1100">
                <a:solidFill>
                  <a:srgbClr val="3D63AB"/>
                </a:solidFill>
              </a:rPr>
              <a:t> externa y a su vez preparan estos datos para su uso.</a:t>
            </a:r>
            <a:endParaRPr b="0" i="0" sz="1100" u="none" cap="none" strike="noStrike">
              <a:solidFill>
                <a:srgbClr val="3D63AB"/>
              </a:solidFill>
              <a:latin typeface="Arial"/>
              <a:ea typeface="Arial"/>
              <a:cs typeface="Arial"/>
              <a:sym typeface="Arial"/>
            </a:endParaRPr>
          </a:p>
        </p:txBody>
      </p:sp>
      <p:pic>
        <p:nvPicPr>
          <p:cNvPr id="312" name="Google Shape;312;p16"/>
          <p:cNvPicPr preferRelativeResize="0"/>
          <p:nvPr/>
        </p:nvPicPr>
        <p:blipFill>
          <a:blip r:embed="rId4">
            <a:alphaModFix/>
          </a:blip>
          <a:stretch>
            <a:fillRect/>
          </a:stretch>
        </p:blipFill>
        <p:spPr>
          <a:xfrm>
            <a:off x="6215073" y="2022800"/>
            <a:ext cx="2215700" cy="1565000"/>
          </a:xfrm>
          <a:prstGeom prst="rect">
            <a:avLst/>
          </a:prstGeom>
          <a:noFill/>
          <a:ln>
            <a:noFill/>
          </a:ln>
        </p:spPr>
      </p:pic>
      <p:sp>
        <p:nvSpPr>
          <p:cNvPr id="313" name="Google Shape;313;p16"/>
          <p:cNvSpPr/>
          <p:nvPr/>
        </p:nvSpPr>
        <p:spPr>
          <a:xfrm>
            <a:off x="3276625" y="4032775"/>
            <a:ext cx="2391900" cy="9318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100">
                <a:solidFill>
                  <a:srgbClr val="3D63AB"/>
                </a:solidFill>
              </a:rPr>
              <a:t>Servicios</a:t>
            </a:r>
            <a:r>
              <a:rPr b="0" i="0" lang="es" sz="1100" u="none" cap="none" strike="noStrike">
                <a:solidFill>
                  <a:srgbClr val="3D63AB"/>
                </a:solidFill>
                <a:latin typeface="Arial"/>
                <a:ea typeface="Arial"/>
                <a:cs typeface="Arial"/>
                <a:sym typeface="Arial"/>
              </a:rPr>
              <a:t>. Clases abstractas </a:t>
            </a:r>
            <a:r>
              <a:rPr lang="es" sz="1100">
                <a:solidFill>
                  <a:srgbClr val="3D63AB"/>
                </a:solidFill>
              </a:rPr>
              <a:t>que definen el código que interactúa directamente con servicios externos a nuestra aplicación.</a:t>
            </a:r>
            <a:endParaRPr b="0" i="0" sz="1100" u="none" cap="none" strike="noStrike">
              <a:solidFill>
                <a:srgbClr val="3D63AB"/>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17"/>
          <p:cNvSpPr txBox="1"/>
          <p:nvPr/>
        </p:nvSpPr>
        <p:spPr>
          <a:xfrm>
            <a:off x="932675" y="136450"/>
            <a:ext cx="7543800" cy="11625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700"/>
              <a:buFont typeface="Arial"/>
              <a:buNone/>
            </a:pPr>
            <a:r>
              <a:rPr b="1" i="0" lang="es" sz="2700" u="none" cap="none" strike="noStrike">
                <a:solidFill>
                  <a:srgbClr val="E83464"/>
                </a:solidFill>
              </a:rPr>
              <a:t>Programación móvil: Arquitectura limpia</a:t>
            </a:r>
            <a:endParaRPr b="1" i="0" sz="2700" u="none" cap="none" strike="noStrike">
              <a:solidFill>
                <a:srgbClr val="E83464"/>
              </a:solidFill>
            </a:endParaRPr>
          </a:p>
        </p:txBody>
      </p:sp>
      <p:sp>
        <p:nvSpPr>
          <p:cNvPr id="319" name="Google Shape;319;p17"/>
          <p:cNvSpPr txBox="1"/>
          <p:nvPr/>
        </p:nvSpPr>
        <p:spPr>
          <a:xfrm>
            <a:off x="1022900" y="1500425"/>
            <a:ext cx="4623000" cy="324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s" sz="1700" u="none" cap="none" strike="noStrike">
                <a:solidFill>
                  <a:srgbClr val="3D63AB"/>
                </a:solidFill>
                <a:latin typeface="Arial"/>
                <a:ea typeface="Arial"/>
                <a:cs typeface="Arial"/>
                <a:sym typeface="Arial"/>
              </a:rPr>
              <a:t>Data</a:t>
            </a:r>
            <a:endParaRPr b="1" i="0" sz="1700" u="none" cap="none" strike="noStrike">
              <a:solidFill>
                <a:srgbClr val="3D63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63AB"/>
                </a:solidFill>
                <a:latin typeface="Arial"/>
                <a:ea typeface="Arial"/>
                <a:cs typeface="Arial"/>
                <a:sym typeface="Arial"/>
              </a:rPr>
              <a:t>La  capa de datos  </a:t>
            </a:r>
            <a:r>
              <a:rPr lang="es">
                <a:solidFill>
                  <a:srgbClr val="3D63AB"/>
                </a:solidFill>
              </a:rPr>
              <a:t>contiene las implementaciones de las clases abstractas definidas en la capa de dominio</a:t>
            </a:r>
            <a:r>
              <a:rPr b="0" i="0" lang="es" sz="1400" u="none" cap="none" strike="noStrike">
                <a:solidFill>
                  <a:srgbClr val="3D63AB"/>
                </a:solidFill>
                <a:latin typeface="Arial"/>
                <a:ea typeface="Arial"/>
                <a:cs typeface="Arial"/>
                <a:sym typeface="Arial"/>
              </a:rPr>
              <a:t>: </a:t>
            </a:r>
            <a:endParaRPr b="0" i="0" sz="1400" u="none" cap="none" strike="noStrike">
              <a:solidFill>
                <a:srgbClr val="3D63AB"/>
              </a:solidFill>
              <a:latin typeface="Arial"/>
              <a:ea typeface="Arial"/>
              <a:cs typeface="Arial"/>
              <a:sym typeface="Arial"/>
            </a:endParaRPr>
          </a:p>
          <a:p>
            <a:pPr indent="-317500" lvl="0" marL="457200" marR="0" rtl="0" algn="l">
              <a:lnSpc>
                <a:spcPct val="100000"/>
              </a:lnSpc>
              <a:spcBef>
                <a:spcPts val="0"/>
              </a:spcBef>
              <a:spcAft>
                <a:spcPts val="0"/>
              </a:spcAft>
              <a:buClr>
                <a:srgbClr val="3D63AB"/>
              </a:buClr>
              <a:buSzPts val="1400"/>
              <a:buFont typeface="Arial"/>
              <a:buChar char="●"/>
            </a:pPr>
            <a:r>
              <a:rPr b="0" i="0" lang="es" sz="1400" u="none" cap="none" strike="noStrike">
                <a:solidFill>
                  <a:srgbClr val="3D63AB"/>
                </a:solidFill>
                <a:latin typeface="Arial"/>
                <a:ea typeface="Arial"/>
                <a:cs typeface="Arial"/>
                <a:sym typeface="Arial"/>
              </a:rPr>
              <a:t>una es generalmente para obtener datos remotos (API) y la otra para almacenar en caché esos datos. </a:t>
            </a:r>
            <a:endParaRPr b="0" i="0" sz="1400" u="none" cap="none" strike="noStrike">
              <a:solidFill>
                <a:srgbClr val="3D63AB"/>
              </a:solidFill>
              <a:latin typeface="Arial"/>
              <a:ea typeface="Arial"/>
              <a:cs typeface="Arial"/>
              <a:sym typeface="Arial"/>
            </a:endParaRPr>
          </a:p>
          <a:p>
            <a:pPr indent="-317500" lvl="0" marL="457200" marR="0" rtl="0" algn="l">
              <a:lnSpc>
                <a:spcPct val="100000"/>
              </a:lnSpc>
              <a:spcBef>
                <a:spcPts val="0"/>
              </a:spcBef>
              <a:spcAft>
                <a:spcPts val="0"/>
              </a:spcAft>
              <a:buClr>
                <a:srgbClr val="3D63AB"/>
              </a:buClr>
              <a:buSzPts val="1400"/>
              <a:buFont typeface="Arial"/>
              <a:buChar char="●"/>
            </a:pPr>
            <a:r>
              <a:rPr b="0" i="0" lang="es" sz="1400" u="none" cap="none" strike="noStrike">
                <a:solidFill>
                  <a:srgbClr val="3D63AB"/>
                </a:solidFill>
                <a:latin typeface="Arial"/>
                <a:ea typeface="Arial"/>
                <a:cs typeface="Arial"/>
                <a:sym typeface="Arial"/>
              </a:rPr>
              <a:t>El repositorio es donde usted decide si devuelve datos nuevos o almacenados en caché, cuándo almacenarlos en caché, etc.</a:t>
            </a:r>
            <a:endParaRPr b="0" i="0" sz="1400" u="none" cap="none" strike="noStrike">
              <a:solidFill>
                <a:srgbClr val="3D63AB"/>
              </a:solidFill>
              <a:latin typeface="Arial"/>
              <a:ea typeface="Arial"/>
              <a:cs typeface="Arial"/>
              <a:sym typeface="Arial"/>
            </a:endParaRPr>
          </a:p>
          <a:p>
            <a:pPr indent="-317500" lvl="0" marL="457200" marR="0" rtl="0" algn="l">
              <a:lnSpc>
                <a:spcPct val="100000"/>
              </a:lnSpc>
              <a:spcBef>
                <a:spcPts val="0"/>
              </a:spcBef>
              <a:spcAft>
                <a:spcPts val="0"/>
              </a:spcAft>
              <a:buClr>
                <a:srgbClr val="3D63AB"/>
              </a:buClr>
              <a:buSzPts val="1400"/>
              <a:buFont typeface="Arial"/>
              <a:buChar char="●"/>
            </a:pPr>
            <a:r>
              <a:rPr b="0" i="0" lang="es" sz="1400" u="none" cap="none" strike="noStrike">
                <a:solidFill>
                  <a:srgbClr val="3D63AB"/>
                </a:solidFill>
                <a:latin typeface="Arial"/>
                <a:ea typeface="Arial"/>
                <a:cs typeface="Arial"/>
                <a:sym typeface="Arial"/>
              </a:rPr>
              <a:t>las fuentes de datos  no devuelven Entidades  sino  Modelos . La razón detrás de esto es que la transformación de datos sin procesar (por ejemplo, JSON) en objetos Dart requiere algún código de conversión JSON.</a:t>
            </a:r>
            <a:endParaRPr b="0" i="0" sz="1400" u="none" cap="none" strike="noStrike">
              <a:solidFill>
                <a:srgbClr val="3D63AB"/>
              </a:solidFill>
              <a:latin typeface="Arial"/>
              <a:ea typeface="Arial"/>
              <a:cs typeface="Arial"/>
              <a:sym typeface="Arial"/>
            </a:endParaRPr>
          </a:p>
        </p:txBody>
      </p:sp>
      <p:pic>
        <p:nvPicPr>
          <p:cNvPr id="320" name="Google Shape;320;p17"/>
          <p:cNvPicPr preferRelativeResize="0"/>
          <p:nvPr/>
        </p:nvPicPr>
        <p:blipFill>
          <a:blip r:embed="rId4">
            <a:alphaModFix/>
          </a:blip>
          <a:stretch>
            <a:fillRect/>
          </a:stretch>
        </p:blipFill>
        <p:spPr>
          <a:xfrm>
            <a:off x="5865399" y="2152224"/>
            <a:ext cx="2560250" cy="97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24" name="Shape 324"/>
        <p:cNvGrpSpPr/>
        <p:nvPr/>
      </p:nvGrpSpPr>
      <p:grpSpPr>
        <a:xfrm>
          <a:off x="0" y="0"/>
          <a:ext cx="0" cy="0"/>
          <a:chOff x="0" y="0"/>
          <a:chExt cx="0" cy="0"/>
        </a:xfrm>
      </p:grpSpPr>
      <p:sp>
        <p:nvSpPr>
          <p:cNvPr id="325" name="Google Shape;325;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Git</a:t>
            </a:r>
            <a:endParaRPr b="1" i="0" sz="3000" u="none" cap="none" strike="noStrike">
              <a:solidFill>
                <a:srgbClr val="E83464"/>
              </a:solidFill>
            </a:endParaRPr>
          </a:p>
        </p:txBody>
      </p:sp>
      <p:sp>
        <p:nvSpPr>
          <p:cNvPr id="326" name="Google Shape;326;p18"/>
          <p:cNvSpPr txBox="1"/>
          <p:nvPr/>
        </p:nvSpPr>
        <p:spPr>
          <a:xfrm>
            <a:off x="4900475" y="2607300"/>
            <a:ext cx="3354000" cy="18591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400"/>
              <a:buFont typeface="Arial"/>
              <a:buNone/>
            </a:pPr>
            <a:r>
              <a:rPr b="0" i="0" lang="es" sz="1400" u="none" cap="none" strike="noStrike">
                <a:solidFill>
                  <a:srgbClr val="3C63AB"/>
                </a:solidFill>
                <a:latin typeface="Arial"/>
                <a:ea typeface="Arial"/>
                <a:cs typeface="Arial"/>
                <a:sym typeface="Arial"/>
              </a:rPr>
              <a:t>El comando </a:t>
            </a:r>
            <a:r>
              <a:rPr b="1" i="0" lang="es" sz="1400" u="none" cap="none" strike="noStrike">
                <a:solidFill>
                  <a:srgbClr val="3C63AB"/>
                </a:solidFill>
                <a:latin typeface="Arial"/>
                <a:ea typeface="Arial"/>
                <a:cs typeface="Arial"/>
                <a:sym typeface="Arial"/>
              </a:rPr>
              <a:t>git pull </a:t>
            </a:r>
            <a:r>
              <a:rPr b="0" i="0" lang="es" sz="1400" u="none" cap="none" strike="noStrike">
                <a:solidFill>
                  <a:srgbClr val="3C63AB"/>
                </a:solidFill>
                <a:latin typeface="Arial"/>
                <a:ea typeface="Arial"/>
                <a:cs typeface="Arial"/>
                <a:sym typeface="Arial"/>
              </a:rPr>
              <a:t>se emplea para extraer y descargar contenido desde un repositorio remoto y actualizar al instante el repositorio local para reflejar ese contenido. </a:t>
            </a:r>
            <a:endParaRPr b="0" i="0" sz="1400" u="none" cap="none" strike="noStrike">
              <a:solidFill>
                <a:srgbClr val="3C63AB"/>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s" sz="1400" u="none" cap="none" strike="noStrike">
                <a:solidFill>
                  <a:srgbClr val="E63464"/>
                </a:solidFill>
                <a:latin typeface="Courier New"/>
                <a:ea typeface="Courier New"/>
                <a:cs typeface="Courier New"/>
                <a:sym typeface="Courier New"/>
              </a:rPr>
              <a:t>git pull &lt;remote&gt;</a:t>
            </a:r>
            <a:endParaRPr b="0" i="0" sz="1400" u="none" cap="none" strike="noStrike">
              <a:solidFill>
                <a:srgbClr val="E63464"/>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Courier New"/>
              <a:ea typeface="Courier New"/>
              <a:cs typeface="Courier New"/>
              <a:sym typeface="Courier New"/>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27" name="Google Shape;327;p18"/>
          <p:cNvSpPr txBox="1"/>
          <p:nvPr/>
        </p:nvSpPr>
        <p:spPr>
          <a:xfrm>
            <a:off x="959850" y="2536200"/>
            <a:ext cx="3509700" cy="1930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s" sz="1400" u="none" cap="none" strike="noStrike">
                <a:solidFill>
                  <a:srgbClr val="3C63AB"/>
                </a:solidFill>
                <a:latin typeface="Arial"/>
                <a:ea typeface="Arial"/>
                <a:cs typeface="Arial"/>
                <a:sym typeface="Arial"/>
              </a:rPr>
              <a:t>El comando </a:t>
            </a:r>
            <a:r>
              <a:rPr b="1" i="0" lang="es" sz="1400" u="none" cap="none" strike="noStrike">
                <a:solidFill>
                  <a:srgbClr val="3C63AB"/>
                </a:solidFill>
                <a:latin typeface="Arial"/>
                <a:ea typeface="Arial"/>
                <a:cs typeface="Arial"/>
                <a:sym typeface="Arial"/>
              </a:rPr>
              <a:t>git push</a:t>
            </a:r>
            <a:r>
              <a:rPr b="0" i="0" lang="es" sz="1400" u="none" cap="none" strike="noStrike">
                <a:solidFill>
                  <a:srgbClr val="3C63AB"/>
                </a:solidFill>
                <a:latin typeface="Arial"/>
                <a:ea typeface="Arial"/>
                <a:cs typeface="Arial"/>
                <a:sym typeface="Arial"/>
              </a:rPr>
              <a:t> se suele usar para publicar y cargar cambios locales a un repositorio central. Después de modificar el repositorio local, se ejecuta un comando push para compartir las modificaciones con miembros remotos del equipo</a:t>
            </a:r>
            <a:endParaRPr b="0" i="0" sz="14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3C63AB"/>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s" sz="1400" u="none" cap="none" strike="noStrike">
                <a:solidFill>
                  <a:srgbClr val="E83464"/>
                </a:solidFill>
                <a:latin typeface="Courier New"/>
                <a:ea typeface="Courier New"/>
                <a:cs typeface="Courier New"/>
                <a:sym typeface="Courier New"/>
              </a:rPr>
              <a:t>git push &lt;remote&gt; &lt;branch&gt;</a:t>
            </a:r>
            <a:endParaRPr b="0" i="0" sz="1200" u="none" cap="none" strike="noStrike">
              <a:solidFill>
                <a:srgbClr val="E83464"/>
              </a:solidFill>
              <a:latin typeface="Arial"/>
              <a:ea typeface="Arial"/>
              <a:cs typeface="Arial"/>
              <a:sym typeface="Arial"/>
            </a:endParaRPr>
          </a:p>
        </p:txBody>
      </p:sp>
      <p:sp>
        <p:nvSpPr>
          <p:cNvPr id="328" name="Google Shape;328;p18"/>
          <p:cNvSpPr txBox="1"/>
          <p:nvPr/>
        </p:nvSpPr>
        <p:spPr>
          <a:xfrm>
            <a:off x="867575" y="1623625"/>
            <a:ext cx="7603800" cy="988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s" sz="1400" u="none" cap="none" strike="noStrike">
                <a:solidFill>
                  <a:srgbClr val="3C63AB"/>
                </a:solidFill>
                <a:latin typeface="Arial"/>
                <a:ea typeface="Arial"/>
                <a:cs typeface="Arial"/>
                <a:sym typeface="Arial"/>
              </a:rPr>
              <a:t>Git es el software de control de versiones más utilizado. Entre otras muchas cosas, Git te permite subir y actualizar el código de tu proyecto a la nube y tener acceso a él posteriormente. A continuación los principales comandos que se usarán durante el ciclo:</a:t>
            </a:r>
            <a:endParaRPr b="0" i="0" sz="14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4300">
                <a:solidFill>
                  <a:srgbClr val="E83464"/>
                </a:solidFill>
                <a:latin typeface="Arial"/>
                <a:ea typeface="Arial"/>
                <a:cs typeface="Arial"/>
                <a:sym typeface="Arial"/>
              </a:rPr>
              <a:t>Introducción a los conceptos de programación móvil</a:t>
            </a:r>
            <a:endParaRPr b="1" sz="3600">
              <a:solidFill>
                <a:srgbClr val="E8346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32" name="Shape 332"/>
        <p:cNvGrpSpPr/>
        <p:nvPr/>
      </p:nvGrpSpPr>
      <p:grpSpPr>
        <a:xfrm>
          <a:off x="0" y="0"/>
          <a:ext cx="0" cy="0"/>
          <a:chOff x="0" y="0"/>
          <a:chExt cx="0" cy="0"/>
        </a:xfrm>
      </p:grpSpPr>
      <p:sp>
        <p:nvSpPr>
          <p:cNvPr id="333" name="Google Shape;333;ge86bf03010_0_0"/>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0" i="0" lang="es" sz="3000" u="none" cap="none" strike="noStrike">
                <a:solidFill>
                  <a:srgbClr val="E83464"/>
                </a:solidFill>
                <a:latin typeface="Arial"/>
                <a:ea typeface="Arial"/>
                <a:cs typeface="Arial"/>
                <a:sym typeface="Arial"/>
              </a:rPr>
              <a:t>Programación </a:t>
            </a:r>
            <a:r>
              <a:rPr b="1" i="0" lang="es" sz="3000" u="none" cap="none" strike="noStrike">
                <a:solidFill>
                  <a:srgbClr val="E83464"/>
                </a:solidFill>
              </a:rPr>
              <a:t>móvil</a:t>
            </a:r>
            <a:r>
              <a:rPr b="0" i="0" lang="es" sz="3000" u="none" cap="none" strike="noStrike">
                <a:solidFill>
                  <a:srgbClr val="E83464"/>
                </a:solidFill>
                <a:latin typeface="Arial"/>
                <a:ea typeface="Arial"/>
                <a:cs typeface="Arial"/>
                <a:sym typeface="Arial"/>
              </a:rPr>
              <a:t>: </a:t>
            </a:r>
            <a:r>
              <a:rPr lang="es" sz="3000">
                <a:solidFill>
                  <a:srgbClr val="E83464"/>
                </a:solidFill>
              </a:rPr>
              <a:t>GitHub Desktop</a:t>
            </a:r>
            <a:endParaRPr b="0" i="0" sz="3000" u="none" cap="none" strike="noStrike">
              <a:solidFill>
                <a:srgbClr val="E83464"/>
              </a:solidFill>
              <a:latin typeface="Arial"/>
              <a:ea typeface="Arial"/>
              <a:cs typeface="Arial"/>
              <a:sym typeface="Arial"/>
            </a:endParaRPr>
          </a:p>
        </p:txBody>
      </p:sp>
      <p:sp>
        <p:nvSpPr>
          <p:cNvPr id="334" name="Google Shape;334;ge86bf03010_0_0"/>
          <p:cNvSpPr txBox="1"/>
          <p:nvPr/>
        </p:nvSpPr>
        <p:spPr>
          <a:xfrm>
            <a:off x="766375" y="2571750"/>
            <a:ext cx="3509700" cy="231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90000"/>
              </a:lnSpc>
              <a:spcBef>
                <a:spcPts val="0"/>
              </a:spcBef>
              <a:spcAft>
                <a:spcPts val="0"/>
              </a:spcAft>
              <a:buClr>
                <a:srgbClr val="3C63AB"/>
              </a:buClr>
              <a:buSzPts val="1400"/>
              <a:buAutoNum type="arabicPeriod"/>
            </a:pPr>
            <a:r>
              <a:rPr lang="es" u="sng">
                <a:solidFill>
                  <a:schemeClr val="hlink"/>
                </a:solidFill>
                <a:hlinkClick r:id="rId5"/>
              </a:rPr>
              <a:t>Visita la página de descargas para GitHub Desktop </a:t>
            </a:r>
            <a:r>
              <a:rPr lang="es">
                <a:solidFill>
                  <a:srgbClr val="3C63AB"/>
                </a:solidFill>
              </a:rPr>
              <a:t>.</a:t>
            </a:r>
            <a:endParaRPr>
              <a:solidFill>
                <a:srgbClr val="3C63AB"/>
              </a:solidFill>
            </a:endParaRPr>
          </a:p>
          <a:p>
            <a:pPr indent="-317500" lvl="0" marL="457200" marR="0" rtl="0" algn="l">
              <a:lnSpc>
                <a:spcPct val="90000"/>
              </a:lnSpc>
              <a:spcBef>
                <a:spcPts val="0"/>
              </a:spcBef>
              <a:spcAft>
                <a:spcPts val="0"/>
              </a:spcAft>
              <a:buClr>
                <a:srgbClr val="3C63AB"/>
              </a:buClr>
              <a:buSzPts val="1400"/>
              <a:buAutoNum type="arabicPeriod"/>
            </a:pPr>
            <a:r>
              <a:rPr lang="es">
                <a:solidFill>
                  <a:srgbClr val="3C63AB"/>
                </a:solidFill>
              </a:rPr>
              <a:t>Da clic en Descargar para Windows.</a:t>
            </a:r>
            <a:endParaRPr>
              <a:solidFill>
                <a:srgbClr val="3C63AB"/>
              </a:solidFill>
            </a:endParaRPr>
          </a:p>
          <a:p>
            <a:pPr indent="-317500" lvl="0" marL="457200" marR="0" rtl="0" algn="l">
              <a:lnSpc>
                <a:spcPct val="90000"/>
              </a:lnSpc>
              <a:spcBef>
                <a:spcPts val="0"/>
              </a:spcBef>
              <a:spcAft>
                <a:spcPts val="0"/>
              </a:spcAft>
              <a:buClr>
                <a:srgbClr val="3C63AB"/>
              </a:buClr>
              <a:buSzPts val="1400"/>
              <a:buAutoNum type="arabicPeriod"/>
            </a:pPr>
            <a:r>
              <a:rPr lang="es">
                <a:solidFill>
                  <a:srgbClr val="3C63AB"/>
                </a:solidFill>
              </a:rPr>
              <a:t>En la carpeta Download de tu computadora, da doble clic en el archivo de configuración de GitHub Desktop.</a:t>
            </a:r>
            <a:endParaRPr>
              <a:solidFill>
                <a:srgbClr val="3C63AB"/>
              </a:solidFill>
            </a:endParaRPr>
          </a:p>
          <a:p>
            <a:pPr indent="-317500" lvl="0" marL="457200" marR="0" rtl="0" algn="l">
              <a:lnSpc>
                <a:spcPct val="90000"/>
              </a:lnSpc>
              <a:spcBef>
                <a:spcPts val="0"/>
              </a:spcBef>
              <a:spcAft>
                <a:spcPts val="0"/>
              </a:spcAft>
              <a:buClr>
                <a:srgbClr val="3C63AB"/>
              </a:buClr>
              <a:buSzPts val="1400"/>
              <a:buAutoNum type="arabicPeriod"/>
            </a:pPr>
            <a:r>
              <a:rPr lang="es">
                <a:solidFill>
                  <a:srgbClr val="3C63AB"/>
                </a:solidFill>
              </a:rPr>
              <a:t>GitHub Desktop se lanzará después de que se complete la instalación.</a:t>
            </a:r>
            <a:endParaRPr>
              <a:solidFill>
                <a:srgbClr val="3C63AB"/>
              </a:solidFill>
            </a:endParaRPr>
          </a:p>
          <a:p>
            <a:pPr indent="0" lvl="0" marL="0" marR="0" rtl="0" algn="l">
              <a:lnSpc>
                <a:spcPct val="90000"/>
              </a:lnSpc>
              <a:spcBef>
                <a:spcPts val="0"/>
              </a:spcBef>
              <a:spcAft>
                <a:spcPts val="0"/>
              </a:spcAft>
              <a:buClr>
                <a:srgbClr val="000000"/>
              </a:buClr>
              <a:buSzPts val="1400"/>
              <a:buFont typeface="Arial"/>
              <a:buNone/>
            </a:pPr>
            <a:r>
              <a:t/>
            </a:r>
            <a:endParaRPr>
              <a:solidFill>
                <a:srgbClr val="3C63AB"/>
              </a:solidFill>
            </a:endParaRPr>
          </a:p>
        </p:txBody>
      </p:sp>
      <p:sp>
        <p:nvSpPr>
          <p:cNvPr id="335" name="Google Shape;335;ge86bf03010_0_0"/>
          <p:cNvSpPr txBox="1"/>
          <p:nvPr/>
        </p:nvSpPr>
        <p:spPr>
          <a:xfrm>
            <a:off x="867575" y="1623625"/>
            <a:ext cx="7603800" cy="988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lang="es">
                <a:solidFill>
                  <a:srgbClr val="3C63AB"/>
                </a:solidFill>
              </a:rPr>
              <a:t>Para este ciclo se </a:t>
            </a:r>
            <a:r>
              <a:rPr lang="es">
                <a:solidFill>
                  <a:srgbClr val="3C63AB"/>
                </a:solidFill>
              </a:rPr>
              <a:t>trabajará</a:t>
            </a:r>
            <a:r>
              <a:rPr lang="es">
                <a:solidFill>
                  <a:srgbClr val="3C63AB"/>
                </a:solidFill>
              </a:rPr>
              <a:t> con GitHub Desktop  el cual  es una aplicación que te habilita para interactuar con GitHub utilizando una GUI en lugar de la línea de comandos o de un navegador web.</a:t>
            </a:r>
            <a:endParaRPr b="0" i="0" sz="14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36" name="Google Shape;336;ge86bf03010_0_0"/>
          <p:cNvPicPr preferRelativeResize="0"/>
          <p:nvPr/>
        </p:nvPicPr>
        <p:blipFill rotWithShape="1">
          <a:blip r:embed="rId6">
            <a:alphaModFix/>
          </a:blip>
          <a:srcRect b="9934" l="0" r="0" t="11032"/>
          <a:stretch/>
        </p:blipFill>
        <p:spPr>
          <a:xfrm>
            <a:off x="4794925" y="2223375"/>
            <a:ext cx="3509701" cy="15594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pic>
        <p:nvPicPr>
          <p:cNvPr id="341" name="Google Shape;341;p19"/>
          <p:cNvPicPr preferRelativeResize="0"/>
          <p:nvPr/>
        </p:nvPicPr>
        <p:blipFill rotWithShape="1">
          <a:blip r:embed="rId4">
            <a:alphaModFix/>
          </a:blip>
          <a:srcRect b="0" l="0" r="0" t="0"/>
          <a:stretch/>
        </p:blipFill>
        <p:spPr>
          <a:xfrm>
            <a:off x="152400" y="1647000"/>
            <a:ext cx="2276825" cy="1700100"/>
          </a:xfrm>
          <a:prstGeom prst="rect">
            <a:avLst/>
          </a:prstGeom>
          <a:noFill/>
          <a:ln>
            <a:noFill/>
          </a:ln>
        </p:spPr>
      </p:pic>
      <p:sp>
        <p:nvSpPr>
          <p:cNvPr id="342" name="Google Shape;342;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Flutter</a:t>
            </a:r>
            <a:endParaRPr b="1" i="0" sz="3000" u="none" cap="none" strike="noStrike">
              <a:solidFill>
                <a:srgbClr val="E83464"/>
              </a:solidFill>
            </a:endParaRPr>
          </a:p>
        </p:txBody>
      </p:sp>
      <p:sp>
        <p:nvSpPr>
          <p:cNvPr id="343" name="Google Shape;343;p19"/>
          <p:cNvSpPr txBox="1"/>
          <p:nvPr/>
        </p:nvSpPr>
        <p:spPr>
          <a:xfrm>
            <a:off x="2218525" y="1697975"/>
            <a:ext cx="6252900" cy="2635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600"/>
              <a:buFont typeface="Arial"/>
              <a:buNone/>
            </a:pPr>
            <a:r>
              <a:rPr b="0" i="0" lang="es" u="none" cap="none" strike="noStrike">
                <a:solidFill>
                  <a:srgbClr val="375FA9"/>
                </a:solidFill>
                <a:latin typeface="Arial"/>
                <a:ea typeface="Arial"/>
                <a:cs typeface="Arial"/>
                <a:sym typeface="Arial"/>
              </a:rPr>
              <a:t>Flutter es un framework elaborado por Google y lanzado por primera vez como un proyecto de código abierto a fines de 2018 para desarrollar aplicaciones para diferentes plataformas. El kit de desarrollo proporciona una gran biblioteca de elementos estándar de las interfaces de usuario de Android e iOS, pero también se puede utilizar para desarrollar aplicaciones web de escritorio.</a:t>
            </a:r>
            <a:endParaRPr b="0" i="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rPr b="0" i="0" lang="es" u="none" cap="none" strike="noStrike">
                <a:solidFill>
                  <a:srgbClr val="375FA9"/>
                </a:solidFill>
                <a:latin typeface="Arial"/>
                <a:ea typeface="Arial"/>
                <a:cs typeface="Arial"/>
                <a:sym typeface="Arial"/>
              </a:rPr>
              <a:t>Flutter se usa principalmente para desarrollar aplicaciones de Android y iOS sin necesidad de escribir un código base propio para cada uno de estos sistemas, completamente diferentes entre sí</a:t>
            </a:r>
            <a:endParaRPr b="0" i="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u="none" cap="none" strike="noStrike">
              <a:solidFill>
                <a:srgbClr val="3C63AB"/>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gb85b88c02a_0_25"/>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Flutter</a:t>
            </a:r>
            <a:endParaRPr b="1" i="0" sz="3000" u="none" cap="none" strike="noStrike">
              <a:solidFill>
                <a:srgbClr val="E83464"/>
              </a:solidFill>
            </a:endParaRPr>
          </a:p>
        </p:txBody>
      </p:sp>
      <p:pic>
        <p:nvPicPr>
          <p:cNvPr id="349" name="Google Shape;349;gb85b88c02a_0_25"/>
          <p:cNvPicPr preferRelativeResize="0"/>
          <p:nvPr/>
        </p:nvPicPr>
        <p:blipFill>
          <a:blip r:embed="rId4">
            <a:alphaModFix/>
          </a:blip>
          <a:stretch>
            <a:fillRect/>
          </a:stretch>
        </p:blipFill>
        <p:spPr>
          <a:xfrm>
            <a:off x="3926100" y="1675950"/>
            <a:ext cx="4077900" cy="2281075"/>
          </a:xfrm>
          <a:prstGeom prst="rect">
            <a:avLst/>
          </a:prstGeom>
          <a:noFill/>
          <a:ln>
            <a:noFill/>
          </a:ln>
        </p:spPr>
      </p:pic>
      <p:sp>
        <p:nvSpPr>
          <p:cNvPr id="350" name="Google Shape;350;gb85b88c02a_0_25"/>
          <p:cNvSpPr txBox="1"/>
          <p:nvPr/>
        </p:nvSpPr>
        <p:spPr>
          <a:xfrm>
            <a:off x="1094625" y="1940700"/>
            <a:ext cx="2831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3D63AB"/>
                </a:solidFill>
              </a:rPr>
              <a:t> Flutter está siendo y será el futuro para programar en distintas plataformas, llámese Android, iOS, macOS, Linux, Mac, asistentes virtuales y más.</a:t>
            </a:r>
            <a:endParaRPr sz="1800">
              <a:solidFill>
                <a:srgbClr val="3D63A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20"/>
          <p:cNvSpPr txBox="1"/>
          <p:nvPr/>
        </p:nvSpPr>
        <p:spPr>
          <a:xfrm>
            <a:off x="927525" y="299525"/>
            <a:ext cx="7543800" cy="10143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2800"/>
              <a:buFont typeface="Arial"/>
              <a:buNone/>
            </a:pPr>
            <a:r>
              <a:rPr b="1" i="0" lang="es" sz="2800" u="none" cap="none" strike="noStrike">
                <a:solidFill>
                  <a:srgbClr val="E83464"/>
                </a:solidFill>
              </a:rPr>
              <a:t>Programación móvil: Flutter capas</a:t>
            </a:r>
            <a:endParaRPr b="1" i="0" sz="2800" u="none" cap="none" strike="noStrike">
              <a:solidFill>
                <a:srgbClr val="E83464"/>
              </a:solidFill>
            </a:endParaRPr>
          </a:p>
        </p:txBody>
      </p:sp>
      <p:pic>
        <p:nvPicPr>
          <p:cNvPr id="356" name="Google Shape;356;p20"/>
          <p:cNvPicPr preferRelativeResize="0"/>
          <p:nvPr/>
        </p:nvPicPr>
        <p:blipFill rotWithShape="1">
          <a:blip r:embed="rId4">
            <a:alphaModFix/>
          </a:blip>
          <a:srcRect b="0" l="0" r="0" t="0"/>
          <a:stretch/>
        </p:blipFill>
        <p:spPr>
          <a:xfrm>
            <a:off x="1053625" y="1288225"/>
            <a:ext cx="4260925" cy="3647502"/>
          </a:xfrm>
          <a:prstGeom prst="rect">
            <a:avLst/>
          </a:prstGeom>
          <a:noFill/>
          <a:ln>
            <a:noFill/>
          </a:ln>
        </p:spPr>
      </p:pic>
      <p:sp>
        <p:nvSpPr>
          <p:cNvPr id="357" name="Google Shape;357;p20"/>
          <p:cNvSpPr/>
          <p:nvPr/>
        </p:nvSpPr>
        <p:spPr>
          <a:xfrm>
            <a:off x="5494575" y="3794975"/>
            <a:ext cx="2976900" cy="1101600"/>
          </a:xfrm>
          <a:prstGeom prst="roundRect">
            <a:avLst>
              <a:gd fmla="val 16667" name="adj"/>
            </a:avLst>
          </a:prstGeom>
          <a:solidFill>
            <a:srgbClr val="F1C23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100" u="none" cap="none" strike="noStrike">
                <a:solidFill>
                  <a:schemeClr val="dk1"/>
                </a:solidFill>
                <a:latin typeface="Arial"/>
                <a:ea typeface="Arial"/>
                <a:cs typeface="Arial"/>
                <a:sym typeface="Arial"/>
              </a:rPr>
              <a:t> Un embebedor específico de la plataforma proporciona un punto de entrada, se coordina con el sistema operativo subyacente para acceder a servicios como superficies de representación, accesibilidad y entrada</a:t>
            </a:r>
            <a:endParaRPr b="0" i="0" sz="1100" u="none" cap="none" strike="noStrike">
              <a:solidFill>
                <a:srgbClr val="000000"/>
              </a:solidFill>
              <a:latin typeface="Arial"/>
              <a:ea typeface="Arial"/>
              <a:cs typeface="Arial"/>
              <a:sym typeface="Arial"/>
            </a:endParaRPr>
          </a:p>
        </p:txBody>
      </p:sp>
      <p:sp>
        <p:nvSpPr>
          <p:cNvPr id="358" name="Google Shape;358;p20"/>
          <p:cNvSpPr/>
          <p:nvPr/>
        </p:nvSpPr>
        <p:spPr>
          <a:xfrm>
            <a:off x="5494575" y="2651300"/>
            <a:ext cx="3018000" cy="1101600"/>
          </a:xfrm>
          <a:prstGeom prst="roundRect">
            <a:avLst>
              <a:gd fmla="val 16667" name="adj"/>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100" u="none" cap="none" strike="noStrike">
                <a:solidFill>
                  <a:schemeClr val="dk1"/>
                </a:solidFill>
                <a:latin typeface="Arial"/>
                <a:ea typeface="Arial"/>
                <a:cs typeface="Arial"/>
                <a:sym typeface="Arial"/>
              </a:rPr>
              <a:t>El motor está escrito principalmente en C ++ y admite las primitivas necesarias para admitir todas las aplicaciones de Flutter, es responsable de rasterizar escenas compuestas siempre que sea necesario pintar un nuevo marco</a:t>
            </a:r>
            <a:endParaRPr b="0" i="0" sz="1100" u="none" cap="none" strike="noStrike">
              <a:solidFill>
                <a:srgbClr val="000000"/>
              </a:solidFill>
              <a:latin typeface="Arial"/>
              <a:ea typeface="Arial"/>
              <a:cs typeface="Arial"/>
              <a:sym typeface="Arial"/>
            </a:endParaRPr>
          </a:p>
        </p:txBody>
      </p:sp>
      <p:sp>
        <p:nvSpPr>
          <p:cNvPr id="359" name="Google Shape;359;p20"/>
          <p:cNvSpPr/>
          <p:nvPr/>
        </p:nvSpPr>
        <p:spPr>
          <a:xfrm>
            <a:off x="5453325" y="1400525"/>
            <a:ext cx="3100500" cy="1208700"/>
          </a:xfrm>
          <a:prstGeom prst="roundRect">
            <a:avLst>
              <a:gd fmla="val 16667" name="adj"/>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100" u="none" cap="none" strike="noStrike">
                <a:solidFill>
                  <a:schemeClr val="dk1"/>
                </a:solidFill>
                <a:latin typeface="Arial"/>
                <a:ea typeface="Arial"/>
                <a:cs typeface="Arial"/>
                <a:sym typeface="Arial"/>
              </a:rPr>
              <a:t>Los desarrolladores interactúan con Flutter a través del marco Flutter , que proporciona un marco moderno escrito en el lenguaje Dart. Incluye un amplio conjunto de bibliotecas de plataforma y diseño, compuesto por una serie de capas.</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1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1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21"/>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Flutter</a:t>
            </a:r>
            <a:endParaRPr b="1" i="0" sz="3000" u="none" cap="none" strike="noStrike">
              <a:solidFill>
                <a:srgbClr val="E83464"/>
              </a:solidFill>
            </a:endParaRPr>
          </a:p>
        </p:txBody>
      </p:sp>
      <p:sp>
        <p:nvSpPr>
          <p:cNvPr id="365" name="Google Shape;365;p21"/>
          <p:cNvSpPr txBox="1"/>
          <p:nvPr/>
        </p:nvSpPr>
        <p:spPr>
          <a:xfrm>
            <a:off x="1043375" y="1494600"/>
            <a:ext cx="5876700" cy="2635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700"/>
              <a:buFont typeface="Arial"/>
              <a:buNone/>
            </a:pPr>
            <a:r>
              <a:rPr b="1" i="0" lang="es" sz="1700" u="none" cap="none" strike="noStrike">
                <a:solidFill>
                  <a:srgbClr val="375FA9"/>
                </a:solidFill>
                <a:latin typeface="Arial"/>
                <a:ea typeface="Arial"/>
                <a:cs typeface="Arial"/>
                <a:sym typeface="Arial"/>
              </a:rPr>
              <a:t>Framework</a:t>
            </a:r>
            <a:endParaRPr b="1" i="0" sz="17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23850" lvl="0" marL="457200" marR="0" rtl="0" algn="l">
              <a:lnSpc>
                <a:spcPct val="90000"/>
              </a:lnSpc>
              <a:spcBef>
                <a:spcPts val="0"/>
              </a:spcBef>
              <a:spcAft>
                <a:spcPts val="0"/>
              </a:spcAft>
              <a:buClr>
                <a:srgbClr val="3C63AB"/>
              </a:buClr>
              <a:buSzPts val="1500"/>
              <a:buFont typeface="Arial"/>
              <a:buChar char="●"/>
            </a:pPr>
            <a:r>
              <a:rPr b="0" i="0" lang="es" sz="1500" u="none" cap="none" strike="noStrike">
                <a:solidFill>
                  <a:srgbClr val="3C63AB"/>
                </a:solidFill>
                <a:latin typeface="Arial"/>
                <a:ea typeface="Arial"/>
                <a:cs typeface="Arial"/>
                <a:sym typeface="Arial"/>
              </a:rPr>
              <a:t>Clases </a:t>
            </a:r>
            <a:r>
              <a:rPr b="1" i="0" lang="es" sz="1500" u="none" cap="none" strike="noStrike">
                <a:solidFill>
                  <a:srgbClr val="3C63AB"/>
                </a:solidFill>
                <a:latin typeface="Arial"/>
                <a:ea typeface="Arial"/>
                <a:cs typeface="Arial"/>
                <a:sym typeface="Arial"/>
              </a:rPr>
              <a:t>fundamentales </a:t>
            </a:r>
            <a:r>
              <a:rPr b="0" i="0" lang="es" sz="1500" u="none" cap="none" strike="noStrike">
                <a:solidFill>
                  <a:srgbClr val="3C63AB"/>
                </a:solidFill>
                <a:latin typeface="Arial"/>
                <a:ea typeface="Arial"/>
                <a:cs typeface="Arial"/>
                <a:sym typeface="Arial"/>
              </a:rPr>
              <a:t>básicas y servicios de bloques de construcción como animación , pintura y gestos que ofrecen abstracciones de uso común sobre la base subyacente.</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323850" lvl="0" marL="457200" marR="0" rtl="0" algn="l">
              <a:lnSpc>
                <a:spcPct val="90000"/>
              </a:lnSpc>
              <a:spcBef>
                <a:spcPts val="0"/>
              </a:spcBef>
              <a:spcAft>
                <a:spcPts val="0"/>
              </a:spcAft>
              <a:buClr>
                <a:srgbClr val="3C63AB"/>
              </a:buClr>
              <a:buSzPts val="1500"/>
              <a:buFont typeface="Arial"/>
              <a:buChar char="●"/>
            </a:pPr>
            <a:r>
              <a:rPr b="0" i="0" lang="es" sz="1500" u="none" cap="none" strike="noStrike">
                <a:solidFill>
                  <a:srgbClr val="3C63AB"/>
                </a:solidFill>
                <a:latin typeface="Arial"/>
                <a:ea typeface="Arial"/>
                <a:cs typeface="Arial"/>
                <a:sym typeface="Arial"/>
              </a:rPr>
              <a:t>La capa de </a:t>
            </a:r>
            <a:r>
              <a:rPr b="1" i="0" lang="es" sz="1500" u="none" cap="none" strike="noStrike">
                <a:solidFill>
                  <a:srgbClr val="3C63AB"/>
                </a:solidFill>
                <a:latin typeface="Arial"/>
                <a:ea typeface="Arial"/>
                <a:cs typeface="Arial"/>
                <a:sym typeface="Arial"/>
              </a:rPr>
              <a:t>renderizado </a:t>
            </a:r>
            <a:r>
              <a:rPr b="0" i="0" lang="es" sz="1500" u="none" cap="none" strike="noStrike">
                <a:solidFill>
                  <a:srgbClr val="3C63AB"/>
                </a:solidFill>
                <a:latin typeface="Arial"/>
                <a:ea typeface="Arial"/>
                <a:cs typeface="Arial"/>
                <a:sym typeface="Arial"/>
              </a:rPr>
              <a:t>proporciona una abstracción para lidiar con el diseño. Con esta capa, puede construir un árbol de objetos renderizables. Puede manipular estos objetos dinámicamente, con el árbol actualizando automáticamente el diseño para reflejar sus cambios.</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0"/>
              </a:spcBef>
              <a:spcAft>
                <a:spcPts val="0"/>
              </a:spcAft>
              <a:buClr>
                <a:srgbClr val="000000"/>
              </a:buClr>
              <a:buSzPts val="1400"/>
              <a:buFont typeface="Arial"/>
              <a:buNone/>
            </a:pPr>
            <a:r>
              <a:t/>
            </a:r>
            <a:endParaRPr b="0" i="0" sz="14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22"/>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Flutter</a:t>
            </a:r>
            <a:endParaRPr b="1" i="0" sz="3000" u="none" cap="none" strike="noStrike">
              <a:solidFill>
                <a:srgbClr val="E83464"/>
              </a:solidFill>
            </a:endParaRPr>
          </a:p>
        </p:txBody>
      </p:sp>
      <p:sp>
        <p:nvSpPr>
          <p:cNvPr id="371" name="Google Shape;371;p22"/>
          <p:cNvSpPr txBox="1"/>
          <p:nvPr/>
        </p:nvSpPr>
        <p:spPr>
          <a:xfrm>
            <a:off x="1028025" y="1494600"/>
            <a:ext cx="5892000" cy="2635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700"/>
              <a:buFont typeface="Arial"/>
              <a:buNone/>
            </a:pPr>
            <a:r>
              <a:rPr b="1" i="0" lang="es" sz="1700" u="none" cap="none" strike="noStrike">
                <a:solidFill>
                  <a:srgbClr val="375FA9"/>
                </a:solidFill>
                <a:latin typeface="Arial"/>
                <a:ea typeface="Arial"/>
                <a:cs typeface="Arial"/>
                <a:sym typeface="Arial"/>
              </a:rPr>
              <a:t>Framework</a:t>
            </a:r>
            <a:endParaRPr b="1" i="0" sz="17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317500" lvl="0" marL="457200" marR="0" rtl="0" algn="l">
              <a:lnSpc>
                <a:spcPct val="90000"/>
              </a:lnSpc>
              <a:spcBef>
                <a:spcPts val="0"/>
              </a:spcBef>
              <a:spcAft>
                <a:spcPts val="0"/>
              </a:spcAft>
              <a:buClr>
                <a:srgbClr val="3C63AB"/>
              </a:buClr>
              <a:buSzPts val="1400"/>
              <a:buFont typeface="Arial"/>
              <a:buChar char="●"/>
            </a:pPr>
            <a:r>
              <a:rPr b="0" i="0" lang="es" sz="1400" u="none" cap="none" strike="noStrike">
                <a:solidFill>
                  <a:srgbClr val="3C63AB"/>
                </a:solidFill>
                <a:latin typeface="Arial"/>
                <a:ea typeface="Arial"/>
                <a:cs typeface="Arial"/>
                <a:sym typeface="Arial"/>
              </a:rPr>
              <a:t>La capa de </a:t>
            </a:r>
            <a:r>
              <a:rPr b="1" i="0" lang="es" sz="1400" u="none" cap="none" strike="noStrike">
                <a:solidFill>
                  <a:srgbClr val="3C63AB"/>
                </a:solidFill>
                <a:latin typeface="Arial"/>
                <a:ea typeface="Arial"/>
                <a:cs typeface="Arial"/>
                <a:sym typeface="Arial"/>
              </a:rPr>
              <a:t>widgets </a:t>
            </a:r>
            <a:r>
              <a:rPr b="0" i="0" lang="es" sz="1400" u="none" cap="none" strike="noStrike">
                <a:solidFill>
                  <a:srgbClr val="3C63AB"/>
                </a:solidFill>
                <a:latin typeface="Arial"/>
                <a:ea typeface="Arial"/>
                <a:cs typeface="Arial"/>
                <a:sym typeface="Arial"/>
              </a:rPr>
              <a:t>es una abstracción de composición. Cada objeto de renderizado en la capa de renderizado tiene una clase correspondiente en la capa de widgets. Además, la capa de widgets te permite definir combinaciones de clases que puedes reutilizar. Esta es la capa en la que se introduce el modelo de programación reactiva.</a:t>
            </a:r>
            <a:endParaRPr b="0" i="0" sz="1400" u="none" cap="none" strike="noStrike">
              <a:solidFill>
                <a:srgbClr val="3C63AB"/>
              </a:solidFill>
              <a:latin typeface="Arial"/>
              <a:ea typeface="Arial"/>
              <a:cs typeface="Arial"/>
              <a:sym typeface="Arial"/>
            </a:endParaRPr>
          </a:p>
          <a:p>
            <a:pPr indent="0" lvl="0" marL="457200" marR="0" rtl="0" algn="l">
              <a:lnSpc>
                <a:spcPct val="90000"/>
              </a:lnSpc>
              <a:spcBef>
                <a:spcPts val="0"/>
              </a:spcBef>
              <a:spcAft>
                <a:spcPts val="0"/>
              </a:spcAft>
              <a:buClr>
                <a:srgbClr val="000000"/>
              </a:buClr>
              <a:buSzPts val="1400"/>
              <a:buFont typeface="Arial"/>
              <a:buNone/>
            </a:pPr>
            <a:r>
              <a:t/>
            </a:r>
            <a:endParaRPr b="0" i="0" sz="1400" u="none" cap="none" strike="noStrike">
              <a:solidFill>
                <a:srgbClr val="3C63AB"/>
              </a:solidFill>
              <a:latin typeface="Arial"/>
              <a:ea typeface="Arial"/>
              <a:cs typeface="Arial"/>
              <a:sym typeface="Arial"/>
            </a:endParaRPr>
          </a:p>
          <a:p>
            <a:pPr indent="-317500" lvl="0" marL="457200" marR="0" rtl="0" algn="l">
              <a:lnSpc>
                <a:spcPct val="90000"/>
              </a:lnSpc>
              <a:spcBef>
                <a:spcPts val="0"/>
              </a:spcBef>
              <a:spcAft>
                <a:spcPts val="0"/>
              </a:spcAft>
              <a:buClr>
                <a:srgbClr val="3C63AB"/>
              </a:buClr>
              <a:buSzPts val="1400"/>
              <a:buFont typeface="Arial"/>
              <a:buChar char="●"/>
            </a:pPr>
            <a:r>
              <a:rPr b="0" i="0" lang="es" sz="1400" u="none" cap="none" strike="noStrike">
                <a:solidFill>
                  <a:srgbClr val="3C63AB"/>
                </a:solidFill>
                <a:latin typeface="Arial"/>
                <a:ea typeface="Arial"/>
                <a:cs typeface="Arial"/>
                <a:sym typeface="Arial"/>
              </a:rPr>
              <a:t>Las bibliotecas </a:t>
            </a:r>
            <a:r>
              <a:rPr b="1" i="0" lang="es" sz="1400" u="none" cap="none" strike="noStrike">
                <a:solidFill>
                  <a:srgbClr val="3C63AB"/>
                </a:solidFill>
                <a:latin typeface="Arial"/>
                <a:ea typeface="Arial"/>
                <a:cs typeface="Arial"/>
                <a:sym typeface="Arial"/>
              </a:rPr>
              <a:t>Material </a:t>
            </a:r>
            <a:r>
              <a:rPr b="0" i="0" lang="es" sz="1400" u="none" cap="none" strike="noStrike">
                <a:solidFill>
                  <a:srgbClr val="3C63AB"/>
                </a:solidFill>
                <a:latin typeface="Arial"/>
                <a:ea typeface="Arial"/>
                <a:cs typeface="Arial"/>
                <a:sym typeface="Arial"/>
              </a:rPr>
              <a:t>y </a:t>
            </a:r>
            <a:r>
              <a:rPr b="1" i="0" lang="es" sz="1400" u="none" cap="none" strike="noStrike">
                <a:solidFill>
                  <a:srgbClr val="3C63AB"/>
                </a:solidFill>
                <a:latin typeface="Arial"/>
                <a:ea typeface="Arial"/>
                <a:cs typeface="Arial"/>
                <a:sym typeface="Arial"/>
              </a:rPr>
              <a:t>Cupertino </a:t>
            </a:r>
            <a:r>
              <a:rPr b="0" i="0" lang="es" sz="1400" u="none" cap="none" strike="noStrike">
                <a:solidFill>
                  <a:srgbClr val="3C63AB"/>
                </a:solidFill>
                <a:latin typeface="Arial"/>
                <a:ea typeface="Arial"/>
                <a:cs typeface="Arial"/>
                <a:sym typeface="Arial"/>
              </a:rPr>
              <a:t>ofrecen conjuntos completos de controles que utilizan las primitivas de composición de la capa de widgets para implementar los lenguajes de diseño Material o iOS.</a:t>
            </a:r>
            <a:endParaRPr b="0" i="0" sz="1400" u="none" cap="none" strike="noStrike">
              <a:solidFill>
                <a:srgbClr val="3C63AB"/>
              </a:solidFill>
              <a:latin typeface="Arial"/>
              <a:ea typeface="Arial"/>
              <a:cs typeface="Arial"/>
              <a:sym typeface="Arial"/>
            </a:endParaRPr>
          </a:p>
          <a:p>
            <a:pPr indent="0" lvl="0" marL="457200" marR="0" rtl="0" algn="l">
              <a:lnSpc>
                <a:spcPct val="90000"/>
              </a:lnSpc>
              <a:spcBef>
                <a:spcPts val="0"/>
              </a:spcBef>
              <a:spcAft>
                <a:spcPts val="0"/>
              </a:spcAft>
              <a:buClr>
                <a:srgbClr val="000000"/>
              </a:buClr>
              <a:buSzPts val="1400"/>
              <a:buFont typeface="Arial"/>
              <a:buNone/>
            </a:pPr>
            <a:r>
              <a:t/>
            </a:r>
            <a:endParaRPr b="0" i="0" sz="14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23"/>
          <p:cNvSpPr txBox="1"/>
          <p:nvPr/>
        </p:nvSpPr>
        <p:spPr>
          <a:xfrm>
            <a:off x="974028" y="3073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Flutter</a:t>
            </a:r>
            <a:endParaRPr b="1" i="0" sz="3000" u="none" cap="none" strike="noStrike">
              <a:solidFill>
                <a:srgbClr val="E83464"/>
              </a:solidFill>
            </a:endParaRPr>
          </a:p>
        </p:txBody>
      </p:sp>
      <p:sp>
        <p:nvSpPr>
          <p:cNvPr id="377" name="Google Shape;377;p23"/>
          <p:cNvSpPr txBox="1"/>
          <p:nvPr/>
        </p:nvSpPr>
        <p:spPr>
          <a:xfrm>
            <a:off x="1258550" y="1395450"/>
            <a:ext cx="6900600" cy="307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800"/>
              <a:buFont typeface="Arial"/>
              <a:buNone/>
            </a:pPr>
            <a:r>
              <a:rPr b="1" i="0" lang="es" sz="1800" u="none" cap="none" strike="noStrike">
                <a:solidFill>
                  <a:srgbClr val="375FA9"/>
                </a:solidFill>
                <a:latin typeface="Arial"/>
                <a:ea typeface="Arial"/>
                <a:cs typeface="Arial"/>
                <a:sym typeface="Arial"/>
              </a:rPr>
              <a:t>Requerimientos técnicos</a:t>
            </a:r>
            <a:endParaRPr b="1" i="0" sz="18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La creación de aplicaciones móviles puede ser una tarea ardua para su computadora. Su computadora debe tener lo siguiente:</a:t>
            </a:r>
            <a:endParaRPr b="0" i="0" sz="1500" u="none" cap="none" strike="noStrike">
              <a:solidFill>
                <a:srgbClr val="375FA9"/>
              </a:solidFill>
              <a:latin typeface="Arial"/>
              <a:ea typeface="Arial"/>
              <a:cs typeface="Arial"/>
              <a:sym typeface="Arial"/>
            </a:endParaRPr>
          </a:p>
          <a:p>
            <a:pPr indent="-323850" lvl="0" marL="457200" marR="0" rtl="0" algn="just">
              <a:lnSpc>
                <a:spcPct val="90000"/>
              </a:lnSpc>
              <a:spcBef>
                <a:spcPts val="90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8 GB de memoria de acceso aleatorio (RAM) (se prefieren 16 GB)</a:t>
            </a:r>
            <a:endParaRPr b="0" i="0" sz="1500" u="none" cap="none" strike="noStrike">
              <a:solidFill>
                <a:srgbClr val="375FA9"/>
              </a:solidFill>
              <a:latin typeface="Arial"/>
              <a:ea typeface="Arial"/>
              <a:cs typeface="Arial"/>
              <a:sym typeface="Arial"/>
            </a:endParaRPr>
          </a:p>
          <a:p>
            <a:pPr indent="-323850" lvl="0" marL="457200" marR="0" rtl="0" algn="just">
              <a:lnSpc>
                <a:spcPct val="90000"/>
              </a:lnSpc>
              <a:spcBef>
                <a:spcPts val="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50 GB de espacio disponible en el disco duro</a:t>
            </a:r>
            <a:endParaRPr b="0" i="0" sz="1500" u="none" cap="none" strike="noStrike">
              <a:solidFill>
                <a:srgbClr val="375FA9"/>
              </a:solidFill>
              <a:latin typeface="Arial"/>
              <a:ea typeface="Arial"/>
              <a:cs typeface="Arial"/>
              <a:sym typeface="Arial"/>
            </a:endParaRPr>
          </a:p>
          <a:p>
            <a:pPr indent="-323850" lvl="0" marL="457200" marR="0" rtl="0" algn="just">
              <a:lnSpc>
                <a:spcPct val="90000"/>
              </a:lnSpc>
              <a:spcBef>
                <a:spcPts val="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Se recomienda una unidad de disco duro de estado sólido (SSD)</a:t>
            </a:r>
            <a:endParaRPr b="0" i="0" sz="1500" u="none" cap="none" strike="noStrike">
              <a:solidFill>
                <a:srgbClr val="375FA9"/>
              </a:solidFill>
              <a:latin typeface="Arial"/>
              <a:ea typeface="Arial"/>
              <a:cs typeface="Arial"/>
              <a:sym typeface="Arial"/>
            </a:endParaRPr>
          </a:p>
          <a:p>
            <a:pPr indent="-323850" lvl="0" marL="457200" marR="0" rtl="0" algn="just">
              <a:lnSpc>
                <a:spcPct val="90000"/>
              </a:lnSpc>
              <a:spcBef>
                <a:spcPts val="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Procesador de al menos 2 GHz</a:t>
            </a:r>
            <a:endParaRPr b="0" i="0" sz="1500" u="none" cap="none" strike="noStrike">
              <a:solidFill>
                <a:srgbClr val="375FA9"/>
              </a:solidFill>
              <a:latin typeface="Arial"/>
              <a:ea typeface="Arial"/>
              <a:cs typeface="Arial"/>
              <a:sym typeface="Arial"/>
            </a:endParaRPr>
          </a:p>
          <a:p>
            <a:pPr indent="-323850" lvl="0" marL="457200" marR="0" rtl="0" algn="just">
              <a:lnSpc>
                <a:spcPct val="90000"/>
              </a:lnSpc>
              <a:spcBef>
                <a:spcPts val="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Si desea compilar para iOS, también necesitará una Mac.</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rPr b="0" i="0" lang="es" sz="1500" u="none" cap="none" strike="noStrike">
                <a:solidFill>
                  <a:srgbClr val="375FA9"/>
                </a:solidFill>
                <a:latin typeface="Arial"/>
                <a:ea typeface="Arial"/>
                <a:cs typeface="Arial"/>
                <a:sym typeface="Arial"/>
              </a:rPr>
              <a:t>Estos no son requisitos estrictos del sistema, pero algo menos que esto puede llevarlo a pasar más tiempo esperando que trabajando.</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24"/>
          <p:cNvSpPr txBox="1"/>
          <p:nvPr/>
        </p:nvSpPr>
        <p:spPr>
          <a:xfrm>
            <a:off x="974028" y="3073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2800" u="none" cap="none" strike="noStrike">
                <a:solidFill>
                  <a:srgbClr val="E83464"/>
                </a:solidFill>
              </a:rPr>
              <a:t>Programación móvil: </a:t>
            </a:r>
            <a:r>
              <a:rPr b="1" lang="es" sz="2800">
                <a:solidFill>
                  <a:srgbClr val="E83464"/>
                </a:solidFill>
              </a:rPr>
              <a:t>Ambiente de trabajo</a:t>
            </a:r>
            <a:endParaRPr b="1" i="0" sz="2800" u="none" cap="none" strike="noStrike">
              <a:solidFill>
                <a:srgbClr val="E83464"/>
              </a:solidFill>
            </a:endParaRPr>
          </a:p>
        </p:txBody>
      </p:sp>
      <p:sp>
        <p:nvSpPr>
          <p:cNvPr id="383" name="Google Shape;383;p24"/>
          <p:cNvSpPr txBox="1"/>
          <p:nvPr/>
        </p:nvSpPr>
        <p:spPr>
          <a:xfrm>
            <a:off x="3486550" y="1693050"/>
            <a:ext cx="4856700" cy="781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800"/>
              <a:buFont typeface="Arial"/>
              <a:buNone/>
            </a:pPr>
            <a:r>
              <a:rPr lang="es" sz="1600">
                <a:solidFill>
                  <a:srgbClr val="375FA9"/>
                </a:solidFill>
              </a:rPr>
              <a:t>Flutter se basa en una instalación completa de Android Studio para proporcionar sus dependencias de plataforma Android.</a:t>
            </a:r>
            <a:endParaRPr sz="1600">
              <a:solidFill>
                <a:srgbClr val="375FA9"/>
              </a:solidFill>
            </a:endParaRPr>
          </a:p>
          <a:p>
            <a:pPr indent="0" lvl="0" marL="0" marR="0" rtl="0" algn="just">
              <a:lnSpc>
                <a:spcPct val="90000"/>
              </a:lnSpc>
              <a:spcBef>
                <a:spcPts val="900"/>
              </a:spcBef>
              <a:spcAft>
                <a:spcPts val="0"/>
              </a:spcAft>
              <a:buClr>
                <a:srgbClr val="000000"/>
              </a:buClr>
              <a:buSzPts val="1800"/>
              <a:buFont typeface="Arial"/>
              <a:buNone/>
            </a:pPr>
            <a:r>
              <a:rPr lang="es" sz="1600">
                <a:solidFill>
                  <a:srgbClr val="375FA9"/>
                </a:solidFill>
              </a:rPr>
              <a:t>instalación: </a:t>
            </a:r>
            <a:r>
              <a:rPr lang="es" sz="1600" u="sng">
                <a:solidFill>
                  <a:schemeClr val="hlink"/>
                </a:solidFill>
                <a:hlinkClick r:id="rId4"/>
              </a:rPr>
              <a:t>Download Android Studio</a:t>
            </a:r>
            <a:endParaRPr sz="1600">
              <a:solidFill>
                <a:srgbClr val="375FA9"/>
              </a:solidFill>
            </a:endParaRPr>
          </a:p>
        </p:txBody>
      </p:sp>
      <p:pic>
        <p:nvPicPr>
          <p:cNvPr id="384" name="Google Shape;384;p24"/>
          <p:cNvPicPr preferRelativeResize="0"/>
          <p:nvPr/>
        </p:nvPicPr>
        <p:blipFill>
          <a:blip r:embed="rId5">
            <a:alphaModFix/>
          </a:blip>
          <a:stretch>
            <a:fillRect/>
          </a:stretch>
        </p:blipFill>
        <p:spPr>
          <a:xfrm>
            <a:off x="924425" y="1693038"/>
            <a:ext cx="2427748" cy="1221575"/>
          </a:xfrm>
          <a:prstGeom prst="rect">
            <a:avLst/>
          </a:prstGeom>
          <a:noFill/>
          <a:ln>
            <a:noFill/>
          </a:ln>
        </p:spPr>
      </p:pic>
      <p:sp>
        <p:nvSpPr>
          <p:cNvPr id="385" name="Google Shape;385;p24"/>
          <p:cNvSpPr txBox="1"/>
          <p:nvPr/>
        </p:nvSpPr>
        <p:spPr>
          <a:xfrm>
            <a:off x="974025" y="3212225"/>
            <a:ext cx="63501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rgbClr val="3C63AB"/>
                </a:solidFill>
              </a:rPr>
              <a:t>SDK de Flutter, </a:t>
            </a:r>
            <a:r>
              <a:rPr lang="es" sz="1600">
                <a:solidFill>
                  <a:srgbClr val="3C63AB"/>
                </a:solidFill>
              </a:rPr>
              <a:t> para descargar el paquete de instalación con la última versión estable del Flutter SDK:</a:t>
            </a:r>
            <a:endParaRPr sz="1600">
              <a:solidFill>
                <a:srgbClr val="3C63AB"/>
              </a:solidFill>
            </a:endParaRPr>
          </a:p>
          <a:p>
            <a:pPr indent="0" lvl="0" marL="0" rtl="0" algn="ctr">
              <a:spcBef>
                <a:spcPts val="0"/>
              </a:spcBef>
              <a:spcAft>
                <a:spcPts val="0"/>
              </a:spcAft>
              <a:buNone/>
            </a:pPr>
            <a:br>
              <a:rPr b="1" lang="es" sz="1500">
                <a:solidFill>
                  <a:srgbClr val="3C63AB"/>
                </a:solidFill>
              </a:rPr>
            </a:br>
            <a:r>
              <a:rPr b="1" lang="es" sz="1500" u="sng">
                <a:solidFill>
                  <a:schemeClr val="hlink"/>
                </a:solidFill>
                <a:hlinkClick r:id="rId6"/>
              </a:rPr>
              <a:t>flutter_windows_2.2.3-stable.zip</a:t>
            </a:r>
            <a:endParaRPr b="1" sz="1500">
              <a:solidFill>
                <a:srgbClr val="3C63A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gb85b88c02a_0_7"/>
          <p:cNvSpPr txBox="1"/>
          <p:nvPr/>
        </p:nvSpPr>
        <p:spPr>
          <a:xfrm>
            <a:off x="974028" y="3073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2700" u="none" cap="none" strike="noStrike">
                <a:solidFill>
                  <a:srgbClr val="E83464"/>
                </a:solidFill>
              </a:rPr>
              <a:t>Programación móvil: </a:t>
            </a:r>
            <a:r>
              <a:rPr b="1" lang="es" sz="2700">
                <a:solidFill>
                  <a:srgbClr val="E83464"/>
                </a:solidFill>
              </a:rPr>
              <a:t>Ambiente de trabajo</a:t>
            </a:r>
            <a:endParaRPr b="1" i="0" sz="2700" u="none" cap="none" strike="noStrike">
              <a:solidFill>
                <a:srgbClr val="E83464"/>
              </a:solidFill>
            </a:endParaRPr>
          </a:p>
        </p:txBody>
      </p:sp>
      <p:sp>
        <p:nvSpPr>
          <p:cNvPr id="391" name="Google Shape;391;gb85b88c02a_0_7"/>
          <p:cNvSpPr txBox="1"/>
          <p:nvPr/>
        </p:nvSpPr>
        <p:spPr>
          <a:xfrm>
            <a:off x="3428675" y="4343100"/>
            <a:ext cx="1943700" cy="334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800"/>
              <a:buFont typeface="Arial"/>
              <a:buNone/>
            </a:pPr>
            <a:r>
              <a:rPr b="1" lang="es" sz="1800">
                <a:solidFill>
                  <a:srgbClr val="375FA9"/>
                </a:solidFill>
              </a:rPr>
              <a:t>VSCode plugins</a:t>
            </a:r>
            <a:endParaRPr b="1" sz="1800">
              <a:solidFill>
                <a:srgbClr val="375FA9"/>
              </a:solidFill>
            </a:endParaRPr>
          </a:p>
          <a:p>
            <a:pPr indent="0" lvl="0" marL="0" marR="0" rtl="0" algn="just">
              <a:lnSpc>
                <a:spcPct val="90000"/>
              </a:lnSpc>
              <a:spcBef>
                <a:spcPts val="900"/>
              </a:spcBef>
              <a:spcAft>
                <a:spcPts val="0"/>
              </a:spcAft>
              <a:buClr>
                <a:srgbClr val="000000"/>
              </a:buClr>
              <a:buSzPts val="1800"/>
              <a:buFont typeface="Arial"/>
              <a:buNone/>
            </a:pPr>
            <a:r>
              <a:t/>
            </a:r>
            <a:endParaRPr b="1" sz="1800">
              <a:solidFill>
                <a:srgbClr val="375FA9"/>
              </a:solidFill>
            </a:endParaRPr>
          </a:p>
          <a:p>
            <a:pPr indent="0" lvl="0" marL="0" marR="0" rtl="0" algn="just">
              <a:lnSpc>
                <a:spcPct val="90000"/>
              </a:lnSpc>
              <a:spcBef>
                <a:spcPts val="900"/>
              </a:spcBef>
              <a:spcAft>
                <a:spcPts val="0"/>
              </a:spcAft>
              <a:buClr>
                <a:srgbClr val="000000"/>
              </a:buClr>
              <a:buSzPts val="1800"/>
              <a:buFont typeface="Arial"/>
              <a:buNone/>
            </a:pPr>
            <a:r>
              <a:t/>
            </a:r>
            <a:endParaRPr b="1" sz="1800">
              <a:solidFill>
                <a:srgbClr val="375FA9"/>
              </a:solidFill>
            </a:endParaRPr>
          </a:p>
        </p:txBody>
      </p:sp>
      <p:pic>
        <p:nvPicPr>
          <p:cNvPr id="392" name="Google Shape;392;gb85b88c02a_0_7"/>
          <p:cNvPicPr preferRelativeResize="0"/>
          <p:nvPr/>
        </p:nvPicPr>
        <p:blipFill>
          <a:blip r:embed="rId4">
            <a:alphaModFix/>
          </a:blip>
          <a:stretch>
            <a:fillRect/>
          </a:stretch>
        </p:blipFill>
        <p:spPr>
          <a:xfrm>
            <a:off x="1109975" y="1665912"/>
            <a:ext cx="3138751" cy="2525976"/>
          </a:xfrm>
          <a:prstGeom prst="rect">
            <a:avLst/>
          </a:prstGeom>
          <a:noFill/>
          <a:ln>
            <a:noFill/>
          </a:ln>
        </p:spPr>
      </p:pic>
      <p:pic>
        <p:nvPicPr>
          <p:cNvPr id="393" name="Google Shape;393;gb85b88c02a_0_7"/>
          <p:cNvPicPr preferRelativeResize="0"/>
          <p:nvPr/>
        </p:nvPicPr>
        <p:blipFill>
          <a:blip r:embed="rId5">
            <a:alphaModFix/>
          </a:blip>
          <a:stretch>
            <a:fillRect/>
          </a:stretch>
        </p:blipFill>
        <p:spPr>
          <a:xfrm>
            <a:off x="4593625" y="1670137"/>
            <a:ext cx="2966575" cy="2439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gb85b88c02a_0_35"/>
          <p:cNvSpPr txBox="1"/>
          <p:nvPr/>
        </p:nvSpPr>
        <p:spPr>
          <a:xfrm>
            <a:off x="1035503" y="8862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a:t>
            </a:r>
            <a:r>
              <a:rPr b="1" lang="es" sz="3000">
                <a:solidFill>
                  <a:srgbClr val="E83464"/>
                </a:solidFill>
              </a:rPr>
              <a:t>DEMO</a:t>
            </a:r>
            <a:endParaRPr b="1" i="0" sz="3000" u="none" cap="none" strike="noStrike">
              <a:solidFill>
                <a:srgbClr val="E83464"/>
              </a:solidFill>
            </a:endParaRPr>
          </a:p>
        </p:txBody>
      </p:sp>
      <p:sp>
        <p:nvSpPr>
          <p:cNvPr id="399" name="Google Shape;399;gb85b88c02a_0_35"/>
          <p:cNvSpPr txBox="1"/>
          <p:nvPr/>
        </p:nvSpPr>
        <p:spPr>
          <a:xfrm>
            <a:off x="416325" y="1433213"/>
            <a:ext cx="7819500" cy="334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800"/>
              <a:buFont typeface="Arial"/>
              <a:buNone/>
            </a:pPr>
            <a:r>
              <a:t/>
            </a:r>
            <a:endParaRPr b="1" sz="1800">
              <a:solidFill>
                <a:srgbClr val="375FA9"/>
              </a:solidFill>
            </a:endParaRPr>
          </a:p>
          <a:p>
            <a:pPr indent="0" lvl="0" marL="0" marR="0" rtl="0" algn="just">
              <a:lnSpc>
                <a:spcPct val="90000"/>
              </a:lnSpc>
              <a:spcBef>
                <a:spcPts val="900"/>
              </a:spcBef>
              <a:spcAft>
                <a:spcPts val="0"/>
              </a:spcAft>
              <a:buClr>
                <a:srgbClr val="000000"/>
              </a:buClr>
              <a:buSzPts val="1800"/>
              <a:buFont typeface="Arial"/>
              <a:buNone/>
            </a:pPr>
            <a:r>
              <a:t/>
            </a:r>
            <a:endParaRPr b="1" sz="1800">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5" name="Google Shape;155;p3"/>
          <p:cNvSpPr txBox="1"/>
          <p:nvPr>
            <p:ph idx="4294967295" type="body"/>
          </p:nvPr>
        </p:nvSpPr>
        <p:spPr>
          <a:xfrm>
            <a:off x="870550" y="1724375"/>
            <a:ext cx="70890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Entender los aspectos a tener en cuenta a la hora de enfrentar un proyecto de programación móvil.</a:t>
            </a:r>
            <a:endParaRPr>
              <a:solidFill>
                <a:srgbClr val="3D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Explicar las diferentes metodologías existentes para el desarrollo de software, en particular metodologías ágiles.Entender los conceptos básicos de Flutter.</a:t>
            </a:r>
            <a:endParaRPr>
              <a:solidFill>
                <a:srgbClr val="3D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latin typeface="Arial"/>
                <a:ea typeface="Arial"/>
                <a:cs typeface="Arial"/>
                <a:sym typeface="Arial"/>
              </a:rPr>
              <a:t>Crear un ambiente de programación para el desarrollo de aplicaciones móviles para Android en Flutter.</a:t>
            </a:r>
            <a:endParaRPr>
              <a:solidFill>
                <a:srgbClr val="3D63AB"/>
              </a:solidFill>
              <a:highlight>
                <a:srgbClr val="FFFFFF"/>
              </a:highlight>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2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2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4"/>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a:t>
            </a:r>
            <a:endParaRPr b="1" i="0" sz="3000" u="none" cap="none" strike="noStrike">
              <a:solidFill>
                <a:srgbClr val="E83464"/>
              </a:solidFill>
            </a:endParaRPr>
          </a:p>
        </p:txBody>
      </p:sp>
      <p:sp>
        <p:nvSpPr>
          <p:cNvPr id="161" name="Google Shape;161;p4"/>
          <p:cNvSpPr txBox="1"/>
          <p:nvPr/>
        </p:nvSpPr>
        <p:spPr>
          <a:xfrm>
            <a:off x="557725" y="1772350"/>
            <a:ext cx="4598400" cy="2739600"/>
          </a:xfrm>
          <a:prstGeom prst="rect">
            <a:avLst/>
          </a:prstGeom>
          <a:noFill/>
          <a:ln>
            <a:noFill/>
          </a:ln>
        </p:spPr>
        <p:txBody>
          <a:bodyPr anchorCtr="0" anchor="t" bIns="34275" lIns="0" spcFirstLastPara="1" rIns="0" wrap="square" tIns="34275">
            <a:noAutofit/>
          </a:bodyPr>
          <a:lstStyle/>
          <a:p>
            <a:pPr indent="0" lvl="0" marL="457200" marR="0" rtl="0" algn="l">
              <a:lnSpc>
                <a:spcPct val="90000"/>
              </a:lnSpc>
              <a:spcBef>
                <a:spcPts val="900"/>
              </a:spcBef>
              <a:spcAft>
                <a:spcPts val="0"/>
              </a:spcAft>
              <a:buClr>
                <a:srgbClr val="000000"/>
              </a:buClr>
              <a:buSzPts val="1500"/>
              <a:buFont typeface="Arial"/>
              <a:buNone/>
            </a:pPr>
            <a:r>
              <a:rPr b="0" i="0" lang="es" sz="1500" u="none" cap="none" strike="noStrike">
                <a:solidFill>
                  <a:srgbClr val="3C63AB"/>
                </a:solidFill>
                <a:latin typeface="Arial"/>
                <a:ea typeface="Arial"/>
                <a:cs typeface="Arial"/>
                <a:sym typeface="Arial"/>
              </a:rPr>
              <a:t>El desarrollo móvil es la actividad encaminada a la creación de aplicaciones o programas para dispositivos como los Smartphones y  Tablets. Esta actividad es llevada a cabo por programadores y diseñadores, quienes valiéndose de las herramientas </a:t>
            </a:r>
            <a:r>
              <a:rPr lang="es" sz="1500">
                <a:solidFill>
                  <a:srgbClr val="3C63AB"/>
                </a:solidFill>
              </a:rPr>
              <a:t>como</a:t>
            </a:r>
            <a:r>
              <a:rPr b="0" i="0" lang="es" sz="1500" u="none" cap="none" strike="noStrike">
                <a:solidFill>
                  <a:srgbClr val="3C63AB"/>
                </a:solidFill>
                <a:latin typeface="Arial"/>
                <a:ea typeface="Arial"/>
                <a:cs typeface="Arial"/>
                <a:sym typeface="Arial"/>
              </a:rPr>
              <a:t> lenguajes de programación, APIs y SDKs, realizan aplicaciones para una plataforma móvil o para múltiples de ellas</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62" name="Google Shape;162;p4"/>
          <p:cNvPicPr preferRelativeResize="0"/>
          <p:nvPr/>
        </p:nvPicPr>
        <p:blipFill rotWithShape="1">
          <a:blip r:embed="rId4">
            <a:alphaModFix/>
          </a:blip>
          <a:srcRect b="0" l="0" r="0" t="0"/>
          <a:stretch/>
        </p:blipFill>
        <p:spPr>
          <a:xfrm>
            <a:off x="5444850" y="1460088"/>
            <a:ext cx="3362324" cy="2223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5"/>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a:t>
            </a:r>
            <a:endParaRPr b="1" i="0" sz="3000" u="none" cap="none" strike="noStrike">
              <a:solidFill>
                <a:srgbClr val="E83464"/>
              </a:solidFill>
            </a:endParaRPr>
          </a:p>
        </p:txBody>
      </p:sp>
      <p:sp>
        <p:nvSpPr>
          <p:cNvPr id="168" name="Google Shape;168;p5"/>
          <p:cNvSpPr txBox="1"/>
          <p:nvPr/>
        </p:nvSpPr>
        <p:spPr>
          <a:xfrm>
            <a:off x="1048500" y="1494600"/>
            <a:ext cx="6962700" cy="2715000"/>
          </a:xfrm>
          <a:prstGeom prst="rect">
            <a:avLst/>
          </a:prstGeom>
          <a:noFill/>
          <a:ln>
            <a:noFill/>
          </a:ln>
        </p:spPr>
        <p:txBody>
          <a:bodyPr anchorCtr="0" anchor="t" bIns="34275" lIns="0" spcFirstLastPara="1" rIns="0" wrap="square" tIns="34275">
            <a:noAutofit/>
          </a:bodyPr>
          <a:lstStyle/>
          <a:p>
            <a:pPr indent="0" lvl="0" marL="0" marR="0" rtl="0" algn="l">
              <a:lnSpc>
                <a:spcPct val="115000"/>
              </a:lnSpc>
              <a:spcBef>
                <a:spcPts val="900"/>
              </a:spcBef>
              <a:spcAft>
                <a:spcPts val="0"/>
              </a:spcAft>
              <a:buClr>
                <a:srgbClr val="000000"/>
              </a:buClr>
              <a:buSzPts val="1500"/>
              <a:buFont typeface="Arial"/>
              <a:buNone/>
            </a:pPr>
            <a:r>
              <a:rPr lang="es">
                <a:solidFill>
                  <a:srgbClr val="3C63AB"/>
                </a:solidFill>
              </a:rPr>
              <a:t>A lo largo de los años han existidos sistemas operativos para plataformas </a:t>
            </a:r>
            <a:r>
              <a:rPr lang="es">
                <a:solidFill>
                  <a:srgbClr val="3C63AB"/>
                </a:solidFill>
              </a:rPr>
              <a:t>móviles</a:t>
            </a:r>
            <a:r>
              <a:rPr lang="es">
                <a:solidFill>
                  <a:srgbClr val="3C63AB"/>
                </a:solidFill>
              </a:rPr>
              <a:t> tales como:</a:t>
            </a:r>
            <a:endParaRPr>
              <a:solidFill>
                <a:srgbClr val="3C63AB"/>
              </a:solidFill>
            </a:endParaRPr>
          </a:p>
          <a:p>
            <a:pPr indent="-317500" lvl="0" marL="457200" rtl="0" algn="l">
              <a:lnSpc>
                <a:spcPct val="115000"/>
              </a:lnSpc>
              <a:spcBef>
                <a:spcPts val="0"/>
              </a:spcBef>
              <a:spcAft>
                <a:spcPts val="0"/>
              </a:spcAft>
              <a:buClr>
                <a:srgbClr val="3C63AB"/>
              </a:buClr>
              <a:buSzPts val="1400"/>
              <a:buChar char="●"/>
            </a:pPr>
            <a:r>
              <a:rPr lang="es">
                <a:solidFill>
                  <a:srgbClr val="3C63AB"/>
                </a:solidFill>
              </a:rPr>
              <a:t>Android de Google</a:t>
            </a:r>
            <a:endParaRPr b="0" i="0" u="none" cap="none" strike="noStrike">
              <a:solidFill>
                <a:srgbClr val="3C63AB"/>
              </a:solidFill>
              <a:latin typeface="Arial"/>
              <a:ea typeface="Arial"/>
              <a:cs typeface="Arial"/>
              <a:sym typeface="Arial"/>
            </a:endParaRPr>
          </a:p>
          <a:p>
            <a:pPr indent="-317500" lvl="0" marL="457200" marR="0" rtl="0" algn="l">
              <a:lnSpc>
                <a:spcPct val="115000"/>
              </a:lnSpc>
              <a:spcBef>
                <a:spcPts val="0"/>
              </a:spcBef>
              <a:spcAft>
                <a:spcPts val="0"/>
              </a:spcAft>
              <a:buClr>
                <a:srgbClr val="3C63AB"/>
              </a:buClr>
              <a:buSzPts val="1400"/>
              <a:buFont typeface="Arial"/>
              <a:buChar char="●"/>
            </a:pPr>
            <a:r>
              <a:rPr b="0" i="0" lang="es" u="none" cap="none" strike="noStrike">
                <a:solidFill>
                  <a:srgbClr val="3C63AB"/>
                </a:solidFill>
                <a:latin typeface="Arial"/>
                <a:ea typeface="Arial"/>
                <a:cs typeface="Arial"/>
                <a:sym typeface="Arial"/>
              </a:rPr>
              <a:t>Windows Phone de Microsoft,</a:t>
            </a:r>
            <a:endParaRPr b="0" i="0" u="none" cap="none" strike="noStrike">
              <a:solidFill>
                <a:srgbClr val="3C63AB"/>
              </a:solidFill>
              <a:latin typeface="Arial"/>
              <a:ea typeface="Arial"/>
              <a:cs typeface="Arial"/>
              <a:sym typeface="Arial"/>
            </a:endParaRPr>
          </a:p>
          <a:p>
            <a:pPr indent="-317500" lvl="0" marL="457200" marR="0" rtl="0" algn="l">
              <a:lnSpc>
                <a:spcPct val="115000"/>
              </a:lnSpc>
              <a:spcBef>
                <a:spcPts val="0"/>
              </a:spcBef>
              <a:spcAft>
                <a:spcPts val="0"/>
              </a:spcAft>
              <a:buClr>
                <a:srgbClr val="3C63AB"/>
              </a:buClr>
              <a:buSzPts val="1400"/>
              <a:buFont typeface="Arial"/>
              <a:buChar char="●"/>
            </a:pPr>
            <a:r>
              <a:rPr b="0" i="0" lang="es" u="none" cap="none" strike="noStrike">
                <a:solidFill>
                  <a:srgbClr val="3C63AB"/>
                </a:solidFill>
                <a:latin typeface="Arial"/>
                <a:ea typeface="Arial"/>
                <a:cs typeface="Arial"/>
                <a:sym typeface="Arial"/>
              </a:rPr>
              <a:t> iOS de </a:t>
            </a:r>
            <a:r>
              <a:rPr b="0" i="0" lang="es" u="none" cap="none" strike="noStrike">
                <a:solidFill>
                  <a:srgbClr val="3C63AB"/>
                </a:solidFill>
                <a:latin typeface="Arial"/>
                <a:ea typeface="Arial"/>
                <a:cs typeface="Arial"/>
                <a:sym typeface="Arial"/>
              </a:rPr>
              <a:t>Apple</a:t>
            </a:r>
            <a:r>
              <a:rPr b="0" i="0" lang="es" u="none" cap="none" strike="noStrike">
                <a:solidFill>
                  <a:srgbClr val="3C63AB"/>
                </a:solidFill>
                <a:latin typeface="Arial"/>
                <a:ea typeface="Arial"/>
                <a:cs typeface="Arial"/>
                <a:sym typeface="Arial"/>
              </a:rPr>
              <a:t>, </a:t>
            </a:r>
            <a:endParaRPr b="0" i="0" u="none" cap="none" strike="noStrike">
              <a:solidFill>
                <a:srgbClr val="3C63AB"/>
              </a:solidFill>
              <a:latin typeface="Arial"/>
              <a:ea typeface="Arial"/>
              <a:cs typeface="Arial"/>
              <a:sym typeface="Arial"/>
            </a:endParaRPr>
          </a:p>
          <a:p>
            <a:pPr indent="-317500" lvl="0" marL="457200" marR="0" rtl="0" algn="l">
              <a:lnSpc>
                <a:spcPct val="115000"/>
              </a:lnSpc>
              <a:spcBef>
                <a:spcPts val="0"/>
              </a:spcBef>
              <a:spcAft>
                <a:spcPts val="0"/>
              </a:spcAft>
              <a:buClr>
                <a:srgbClr val="3C63AB"/>
              </a:buClr>
              <a:buSzPts val="1400"/>
              <a:buFont typeface="Arial"/>
              <a:buChar char="●"/>
            </a:pPr>
            <a:r>
              <a:rPr b="0" i="0" lang="es" u="none" cap="none" strike="noStrike">
                <a:solidFill>
                  <a:srgbClr val="3C63AB"/>
                </a:solidFill>
                <a:latin typeface="Arial"/>
                <a:ea typeface="Arial"/>
                <a:cs typeface="Arial"/>
                <a:sym typeface="Arial"/>
              </a:rPr>
              <a:t>Blackberry OS de RIM, entre otr</a:t>
            </a:r>
            <a:r>
              <a:rPr lang="es">
                <a:solidFill>
                  <a:srgbClr val="3C63AB"/>
                </a:solidFill>
              </a:rPr>
              <a:t>os</a:t>
            </a:r>
            <a:endParaRPr>
              <a:solidFill>
                <a:srgbClr val="3C63AB"/>
              </a:solidFill>
            </a:endParaRPr>
          </a:p>
          <a:p>
            <a:pPr indent="0" lvl="0" marL="0" marR="0" rtl="0" algn="l">
              <a:lnSpc>
                <a:spcPct val="115000"/>
              </a:lnSpc>
              <a:spcBef>
                <a:spcPts val="0"/>
              </a:spcBef>
              <a:spcAft>
                <a:spcPts val="0"/>
              </a:spcAft>
              <a:buNone/>
            </a:pPr>
            <a:r>
              <a:t/>
            </a:r>
            <a:endParaRPr>
              <a:solidFill>
                <a:srgbClr val="3C63AB"/>
              </a:solidFill>
            </a:endParaRPr>
          </a:p>
          <a:p>
            <a:pPr indent="0" lvl="0" marL="0" marR="0" rtl="0" algn="l">
              <a:lnSpc>
                <a:spcPct val="115000"/>
              </a:lnSpc>
              <a:spcBef>
                <a:spcPts val="0"/>
              </a:spcBef>
              <a:spcAft>
                <a:spcPts val="0"/>
              </a:spcAft>
              <a:buNone/>
            </a:pPr>
            <a:r>
              <a:rPr lang="es">
                <a:solidFill>
                  <a:srgbClr val="3C63AB"/>
                </a:solidFill>
              </a:rPr>
              <a:t>Pero cabe resaltar que hay muchas de estas que han sido descontinuadas, actualmente solo hay dos plataformas que dominan totalmente el mercado: Android y iOS.</a:t>
            </a:r>
            <a:endParaRPr>
              <a:solidFill>
                <a:srgbClr val="3C63AB"/>
              </a:solidFill>
            </a:endParaRPr>
          </a:p>
          <a:p>
            <a:pPr indent="0" lvl="0" marL="0" marR="0" rtl="0" algn="l">
              <a:lnSpc>
                <a:spcPct val="115000"/>
              </a:lnSpc>
              <a:spcBef>
                <a:spcPts val="0"/>
              </a:spcBef>
              <a:spcAft>
                <a:spcPts val="0"/>
              </a:spcAft>
              <a:buNone/>
            </a:pPr>
            <a:r>
              <a:t/>
            </a:r>
            <a:endParaRPr>
              <a:solidFill>
                <a:srgbClr val="3C63AB"/>
              </a:solidFill>
            </a:endParaRPr>
          </a:p>
          <a:p>
            <a:pPr indent="0" lvl="0" marL="0" marR="0" rtl="0" algn="l">
              <a:lnSpc>
                <a:spcPct val="115000"/>
              </a:lnSpc>
              <a:spcBef>
                <a:spcPts val="0"/>
              </a:spcBef>
              <a:spcAft>
                <a:spcPts val="0"/>
              </a:spcAft>
              <a:buNone/>
            </a:pPr>
            <a:r>
              <a:rPr lang="es">
                <a:solidFill>
                  <a:srgbClr val="3C63AB"/>
                </a:solidFill>
              </a:rPr>
              <a:t>Para desarrollar aplicaciones </a:t>
            </a:r>
            <a:r>
              <a:rPr lang="es">
                <a:solidFill>
                  <a:srgbClr val="3C63AB"/>
                </a:solidFill>
              </a:rPr>
              <a:t>específica</a:t>
            </a:r>
            <a:r>
              <a:rPr lang="es">
                <a:solidFill>
                  <a:srgbClr val="3C63AB"/>
                </a:solidFill>
              </a:rPr>
              <a:t> para cada plataforma se pueden usar las herramientas publicadas por el equipo de la misma o se puede hacer uso de </a:t>
            </a:r>
            <a:r>
              <a:rPr lang="es">
                <a:solidFill>
                  <a:srgbClr val="3C63AB"/>
                </a:solidFill>
              </a:rPr>
              <a:t>tecnologías</a:t>
            </a:r>
            <a:r>
              <a:rPr lang="es">
                <a:solidFill>
                  <a:srgbClr val="3C63AB"/>
                </a:solidFill>
              </a:rPr>
              <a:t> multiplataforma.</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6"/>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Android</a:t>
            </a:r>
            <a:endParaRPr b="1" i="0" sz="3000" u="none" cap="none" strike="noStrike">
              <a:solidFill>
                <a:srgbClr val="E83464"/>
              </a:solidFill>
            </a:endParaRPr>
          </a:p>
        </p:txBody>
      </p:sp>
      <p:sp>
        <p:nvSpPr>
          <p:cNvPr id="174" name="Google Shape;174;p6"/>
          <p:cNvSpPr txBox="1"/>
          <p:nvPr/>
        </p:nvSpPr>
        <p:spPr>
          <a:xfrm>
            <a:off x="686525" y="1494600"/>
            <a:ext cx="7324800" cy="2715000"/>
          </a:xfrm>
          <a:prstGeom prst="rect">
            <a:avLst/>
          </a:prstGeom>
          <a:noFill/>
          <a:ln>
            <a:noFill/>
          </a:ln>
        </p:spPr>
        <p:txBody>
          <a:bodyPr anchorCtr="0" anchor="t" bIns="34275" lIns="0" spcFirstLastPara="1" rIns="0" wrap="square" tIns="34275">
            <a:noAutofit/>
          </a:bodyPr>
          <a:lstStyle/>
          <a:p>
            <a:pPr indent="-330200" lvl="0" marL="457200" marR="0" rtl="0" algn="just">
              <a:lnSpc>
                <a:spcPct val="90000"/>
              </a:lnSpc>
              <a:spcBef>
                <a:spcPts val="90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Android es el sistema operativo (OS) libre desarrollada por Google basado en el núcleo del sistema operativo Linux, es ampliamente utilizad</a:t>
            </a:r>
            <a:r>
              <a:rPr lang="es" sz="1600">
                <a:solidFill>
                  <a:srgbClr val="375FA9"/>
                </a:solidFill>
              </a:rPr>
              <a:t>o</a:t>
            </a:r>
            <a:r>
              <a:rPr b="0" i="0" lang="es" sz="1600" u="none" cap="none" strike="noStrike">
                <a:solidFill>
                  <a:srgbClr val="375FA9"/>
                </a:solidFill>
                <a:latin typeface="Arial"/>
                <a:ea typeface="Arial"/>
                <a:cs typeface="Arial"/>
                <a:sym typeface="Arial"/>
              </a:rPr>
              <a:t> en multitud de dispositivos como móviles, tabletas, TV, wearables e I</a:t>
            </a:r>
            <a:r>
              <a:rPr lang="es" sz="1600">
                <a:solidFill>
                  <a:srgbClr val="375FA9"/>
                </a:solidFill>
              </a:rPr>
              <a:t>oT</a:t>
            </a:r>
            <a:r>
              <a:rPr b="0" i="0" lang="es" sz="1600" u="none" cap="none" strike="noStrike">
                <a:solidFill>
                  <a:srgbClr val="375FA9"/>
                </a:solidFill>
                <a:latin typeface="Arial"/>
                <a:ea typeface="Arial"/>
                <a:cs typeface="Arial"/>
                <a:sym typeface="Arial"/>
              </a:rPr>
              <a:t>.</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330200" lvl="0" marL="457200" marR="0" rtl="0" algn="just">
              <a:lnSpc>
                <a:spcPct val="90000"/>
              </a:lnSpc>
              <a:spcBef>
                <a:spcPts val="90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Las aplicaciones se </a:t>
            </a:r>
            <a:r>
              <a:rPr lang="es" sz="1600">
                <a:solidFill>
                  <a:srgbClr val="375FA9"/>
                </a:solidFill>
              </a:rPr>
              <a:t>pueden ser desarrolladas haciendo uso de Java o de Kotlin, pero en los </a:t>
            </a:r>
            <a:r>
              <a:rPr lang="es" sz="1600">
                <a:solidFill>
                  <a:srgbClr val="375FA9"/>
                </a:solidFill>
              </a:rPr>
              <a:t>últimos</a:t>
            </a:r>
            <a:r>
              <a:rPr lang="es" sz="1600">
                <a:solidFill>
                  <a:srgbClr val="375FA9"/>
                </a:solidFill>
              </a:rPr>
              <a:t> años se recomienda oficialmente usar</a:t>
            </a:r>
            <a:r>
              <a:rPr b="0" i="0" lang="es" sz="1600" u="none" cap="none" strike="noStrike">
                <a:solidFill>
                  <a:srgbClr val="375FA9"/>
                </a:solidFill>
                <a:latin typeface="Arial"/>
                <a:ea typeface="Arial"/>
                <a:cs typeface="Arial"/>
                <a:sym typeface="Arial"/>
              </a:rPr>
              <a:t> Android Software Development Kit (Android SDK) con K</a:t>
            </a:r>
            <a:r>
              <a:rPr lang="es" sz="1600">
                <a:solidFill>
                  <a:srgbClr val="375FA9"/>
                </a:solidFill>
              </a:rPr>
              <a:t>otlin</a:t>
            </a:r>
            <a:r>
              <a:rPr b="0" i="0" lang="es" sz="1600" u="none" cap="none" strike="noStrike">
                <a:solidFill>
                  <a:srgbClr val="375FA9"/>
                </a:solidFill>
                <a:latin typeface="Arial"/>
                <a:ea typeface="Arial"/>
                <a:cs typeface="Arial"/>
                <a:sym typeface="Arial"/>
              </a:rPr>
              <a:t>, </a:t>
            </a:r>
            <a:r>
              <a:rPr lang="es" sz="1600">
                <a:solidFill>
                  <a:srgbClr val="375FA9"/>
                </a:solidFill>
              </a:rPr>
              <a:t>por otro lado se pueden hacer uso de SDKs que no </a:t>
            </a:r>
            <a:r>
              <a:rPr lang="es" sz="1600">
                <a:solidFill>
                  <a:srgbClr val="375FA9"/>
                </a:solidFill>
              </a:rPr>
              <a:t>están</a:t>
            </a:r>
            <a:r>
              <a:rPr lang="es" sz="1600">
                <a:solidFill>
                  <a:srgbClr val="375FA9"/>
                </a:solidFill>
              </a:rPr>
              <a:t> sujetos a una plataforma </a:t>
            </a:r>
            <a:r>
              <a:rPr lang="es" sz="1600">
                <a:solidFill>
                  <a:srgbClr val="375FA9"/>
                </a:solidFill>
              </a:rPr>
              <a:t>específica</a:t>
            </a:r>
            <a:r>
              <a:rPr lang="es" sz="1600">
                <a:solidFill>
                  <a:srgbClr val="375FA9"/>
                </a:solidFill>
              </a:rPr>
              <a:t> como lo es Flutter.</a:t>
            </a:r>
            <a:r>
              <a:rPr b="0" i="0" lang="es" sz="1600" u="none" cap="none" strike="noStrike">
                <a:solidFill>
                  <a:srgbClr val="375FA9"/>
                </a:solidFill>
                <a:latin typeface="Arial"/>
                <a:ea typeface="Arial"/>
                <a:cs typeface="Arial"/>
                <a:sym typeface="Arial"/>
              </a:rPr>
              <a:t>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7"/>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Android</a:t>
            </a:r>
            <a:endParaRPr b="1" i="0" sz="3000" u="none" cap="none" strike="noStrike">
              <a:solidFill>
                <a:srgbClr val="E83464"/>
              </a:solidFill>
            </a:endParaRPr>
          </a:p>
        </p:txBody>
      </p:sp>
      <p:sp>
        <p:nvSpPr>
          <p:cNvPr id="180" name="Google Shape;180;p7"/>
          <p:cNvSpPr txBox="1"/>
          <p:nvPr/>
        </p:nvSpPr>
        <p:spPr>
          <a:xfrm>
            <a:off x="971675" y="1581350"/>
            <a:ext cx="7101600" cy="27150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600"/>
              <a:buFont typeface="Arial"/>
              <a:buNone/>
            </a:pPr>
            <a:r>
              <a:rPr b="0" i="0" lang="es" sz="1600" u="none" cap="none" strike="noStrike">
                <a:solidFill>
                  <a:srgbClr val="375FA9"/>
                </a:solidFill>
                <a:latin typeface="Arial"/>
                <a:ea typeface="Arial"/>
                <a:cs typeface="Arial"/>
                <a:sym typeface="Arial"/>
              </a:rPr>
              <a:t>Componentes de las aplicaciones Android:</a:t>
            </a:r>
            <a:endParaRPr b="0" i="0" sz="1600" u="none" cap="none" strike="noStrike">
              <a:solidFill>
                <a:srgbClr val="375FA9"/>
              </a:solidFill>
              <a:latin typeface="Arial"/>
              <a:ea typeface="Arial"/>
              <a:cs typeface="Arial"/>
              <a:sym typeface="Arial"/>
            </a:endParaRPr>
          </a:p>
          <a:p>
            <a:pPr indent="-330200" lvl="0" marL="457200" marR="0" rtl="0" algn="just">
              <a:lnSpc>
                <a:spcPct val="115000"/>
              </a:lnSpc>
              <a:spcBef>
                <a:spcPts val="90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Activity</a:t>
            </a:r>
            <a:endParaRPr b="0" i="0" sz="1600" u="none" cap="none" strike="noStrike">
              <a:solidFill>
                <a:srgbClr val="375FA9"/>
              </a:solidFill>
              <a:latin typeface="Arial"/>
              <a:ea typeface="Arial"/>
              <a:cs typeface="Arial"/>
              <a:sym typeface="Arial"/>
            </a:endParaRPr>
          </a:p>
          <a:p>
            <a:pPr indent="-330200" lvl="0" marL="457200" marR="0" rtl="0" algn="just">
              <a:lnSpc>
                <a:spcPct val="115000"/>
              </a:lnSpc>
              <a:spcBef>
                <a:spcPts val="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Intent.</a:t>
            </a:r>
            <a:endParaRPr b="0" i="0" sz="1600" u="none" cap="none" strike="noStrike">
              <a:solidFill>
                <a:srgbClr val="375FA9"/>
              </a:solidFill>
              <a:latin typeface="Arial"/>
              <a:ea typeface="Arial"/>
              <a:cs typeface="Arial"/>
              <a:sym typeface="Arial"/>
            </a:endParaRPr>
          </a:p>
          <a:p>
            <a:pPr indent="-330200" lvl="0" marL="457200" marR="0" rtl="0" algn="just">
              <a:lnSpc>
                <a:spcPct val="115000"/>
              </a:lnSpc>
              <a:spcBef>
                <a:spcPts val="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Service</a:t>
            </a:r>
            <a:endParaRPr b="0" i="0" sz="1600" u="none" cap="none" strike="noStrike">
              <a:solidFill>
                <a:srgbClr val="375FA9"/>
              </a:solidFill>
              <a:latin typeface="Arial"/>
              <a:ea typeface="Arial"/>
              <a:cs typeface="Arial"/>
              <a:sym typeface="Arial"/>
            </a:endParaRPr>
          </a:p>
          <a:p>
            <a:pPr indent="-330200" lvl="0" marL="457200" marR="0" rtl="0" algn="just">
              <a:lnSpc>
                <a:spcPct val="115000"/>
              </a:lnSpc>
              <a:spcBef>
                <a:spcPts val="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Broadcast Receiver.</a:t>
            </a:r>
            <a:endParaRPr b="0" i="0" sz="1600" u="none" cap="none" strike="noStrike">
              <a:solidFill>
                <a:srgbClr val="375FA9"/>
              </a:solidFill>
              <a:latin typeface="Arial"/>
              <a:ea typeface="Arial"/>
              <a:cs typeface="Arial"/>
              <a:sym typeface="Arial"/>
            </a:endParaRPr>
          </a:p>
          <a:p>
            <a:pPr indent="-330200" lvl="0" marL="457200" marR="0" rtl="0" algn="just">
              <a:lnSpc>
                <a:spcPct val="115000"/>
              </a:lnSpc>
              <a:spcBef>
                <a:spcPts val="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Content Provider. </a:t>
            </a:r>
            <a:endParaRPr b="0" i="0" sz="1600" u="none" cap="none" strike="noStrike">
              <a:solidFill>
                <a:srgbClr val="375FA9"/>
              </a:solidFill>
              <a:latin typeface="Arial"/>
              <a:ea typeface="Arial"/>
              <a:cs typeface="Arial"/>
              <a:sym typeface="Arial"/>
            </a:endParaRPr>
          </a:p>
          <a:p>
            <a:pPr indent="-330200" lvl="0" marL="457200" marR="0" rtl="0" algn="just">
              <a:lnSpc>
                <a:spcPct val="115000"/>
              </a:lnSpc>
              <a:spcBef>
                <a:spcPts val="0"/>
              </a:spcBef>
              <a:spcAft>
                <a:spcPts val="0"/>
              </a:spcAft>
              <a:buClr>
                <a:srgbClr val="375FA9"/>
              </a:buClr>
              <a:buSzPts val="1600"/>
              <a:buFont typeface="Arial"/>
              <a:buChar char="●"/>
            </a:pPr>
            <a:r>
              <a:rPr b="0" i="0" lang="es" sz="1600" u="none" cap="none" strike="noStrike">
                <a:solidFill>
                  <a:srgbClr val="375FA9"/>
                </a:solidFill>
                <a:latin typeface="Arial"/>
                <a:ea typeface="Arial"/>
                <a:cs typeface="Arial"/>
                <a:sym typeface="Arial"/>
              </a:rPr>
              <a:t>ANDROID MANIFEST</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Recursos</a:t>
            </a:r>
            <a:endParaRPr b="1" i="0" sz="3000" u="none" cap="none" strike="noStrike">
              <a:solidFill>
                <a:srgbClr val="E83464"/>
              </a:solidFill>
            </a:endParaRPr>
          </a:p>
        </p:txBody>
      </p:sp>
      <p:pic>
        <p:nvPicPr>
          <p:cNvPr id="186" name="Google Shape;186;p8"/>
          <p:cNvPicPr preferRelativeResize="0"/>
          <p:nvPr/>
        </p:nvPicPr>
        <p:blipFill rotWithShape="1">
          <a:blip r:embed="rId4">
            <a:alphaModFix/>
          </a:blip>
          <a:srcRect b="0" l="0" r="0" t="0"/>
          <a:stretch/>
        </p:blipFill>
        <p:spPr>
          <a:xfrm>
            <a:off x="4222625" y="1651624"/>
            <a:ext cx="4359000" cy="2210400"/>
          </a:xfrm>
          <a:prstGeom prst="rect">
            <a:avLst/>
          </a:prstGeom>
          <a:noFill/>
          <a:ln>
            <a:noFill/>
          </a:ln>
        </p:spPr>
      </p:pic>
      <p:sp>
        <p:nvSpPr>
          <p:cNvPr id="187" name="Google Shape;187;p8"/>
          <p:cNvSpPr txBox="1"/>
          <p:nvPr/>
        </p:nvSpPr>
        <p:spPr>
          <a:xfrm>
            <a:off x="686525" y="1581350"/>
            <a:ext cx="3840600" cy="2715000"/>
          </a:xfrm>
          <a:prstGeom prst="rect">
            <a:avLst/>
          </a:prstGeom>
          <a:noFill/>
          <a:ln>
            <a:noFill/>
          </a:ln>
        </p:spPr>
        <p:txBody>
          <a:bodyPr anchorCtr="0" anchor="t" bIns="34275" lIns="0" spcFirstLastPara="1" rIns="0" wrap="square" tIns="34275">
            <a:noAutofit/>
          </a:bodyPr>
          <a:lstStyle/>
          <a:p>
            <a:pPr indent="0" lvl="0" marL="0" marR="0" rtl="0" algn="just">
              <a:lnSpc>
                <a:spcPct val="115000"/>
              </a:lnSpc>
              <a:spcBef>
                <a:spcPts val="900"/>
              </a:spcBef>
              <a:spcAft>
                <a:spcPts val="0"/>
              </a:spcAft>
              <a:buClr>
                <a:srgbClr val="000000"/>
              </a:buClr>
              <a:buSzPts val="1500"/>
              <a:buFont typeface="Arial"/>
              <a:buNone/>
            </a:pPr>
            <a:r>
              <a:rPr b="0" i="0" lang="es" u="none" cap="none" strike="noStrike">
                <a:solidFill>
                  <a:srgbClr val="375FA9"/>
                </a:solidFill>
                <a:latin typeface="Arial"/>
                <a:ea typeface="Arial"/>
                <a:cs typeface="Arial"/>
                <a:sym typeface="Arial"/>
              </a:rPr>
              <a:t> </a:t>
            </a:r>
            <a:r>
              <a:rPr b="1" i="0" lang="es" u="none" cap="none" strike="noStrike">
                <a:solidFill>
                  <a:srgbClr val="375FA9"/>
                </a:solidFill>
                <a:latin typeface="Arial"/>
                <a:ea typeface="Arial"/>
                <a:cs typeface="Arial"/>
                <a:sym typeface="Arial"/>
              </a:rPr>
              <a:t>RAM </a:t>
            </a:r>
            <a:r>
              <a:rPr b="0" i="0" lang="es" u="none" cap="none" strike="noStrike">
                <a:solidFill>
                  <a:srgbClr val="375FA9"/>
                </a:solidFill>
                <a:latin typeface="Arial"/>
                <a:ea typeface="Arial"/>
                <a:cs typeface="Arial"/>
                <a:sym typeface="Arial"/>
              </a:rPr>
              <a:t>significa memoria de acceso aleatorio. En definitiva, es un tipo de memoria que te permite almacenar aplicaciones que se ejecutan en segundo plano para que puedas acceder a ellas más rápido. Cuando abres aplicaciones, aún se almacenan en RAM y se ejecutan en segundo plano, lo que eventualmente reducirá la velocidad y la </a:t>
            </a:r>
            <a:r>
              <a:rPr b="1" i="0" lang="es" u="none" cap="none" strike="noStrike">
                <a:solidFill>
                  <a:srgbClr val="375FA9"/>
                </a:solidFill>
                <a:latin typeface="Arial"/>
                <a:ea typeface="Arial"/>
                <a:cs typeface="Arial"/>
                <a:sym typeface="Arial"/>
              </a:rPr>
              <a:t>batería </a:t>
            </a:r>
            <a:r>
              <a:rPr b="0" i="0" lang="es" u="none" cap="none" strike="noStrike">
                <a:solidFill>
                  <a:srgbClr val="375FA9"/>
                </a:solidFill>
                <a:latin typeface="Arial"/>
                <a:ea typeface="Arial"/>
                <a:cs typeface="Arial"/>
                <a:sym typeface="Arial"/>
              </a:rPr>
              <a:t> del teléfono, pero no solo las aplicaciones, sino que también el sistema operativo consumirá estos recursos en memoria.</a:t>
            </a:r>
            <a:endParaRPr b="0" i="0" u="none" cap="none" strike="noStrike">
              <a:solidFill>
                <a:srgbClr val="375FA9"/>
              </a:solidFill>
              <a:latin typeface="Arial"/>
              <a:ea typeface="Arial"/>
              <a:cs typeface="Arial"/>
              <a:sym typeface="Arial"/>
            </a:endParaRPr>
          </a:p>
          <a:p>
            <a:pPr indent="0" lvl="0" marL="0" marR="0" rtl="0" algn="just">
              <a:lnSpc>
                <a:spcPct val="115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457200" marR="0" rtl="0" algn="just">
              <a:lnSpc>
                <a:spcPct val="115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9"/>
          <p:cNvSpPr txBox="1"/>
          <p:nvPr/>
        </p:nvSpPr>
        <p:spPr>
          <a:xfrm>
            <a:off x="889528" y="4340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i="0" lang="es" sz="3000" u="none" cap="none" strike="noStrike">
                <a:solidFill>
                  <a:srgbClr val="E83464"/>
                </a:solidFill>
              </a:rPr>
              <a:t>Programación móvil: Permisos</a:t>
            </a:r>
            <a:endParaRPr b="1" i="0" sz="3000" u="none" cap="none" strike="noStrike">
              <a:solidFill>
                <a:srgbClr val="E83464"/>
              </a:solidFill>
            </a:endParaRPr>
          </a:p>
        </p:txBody>
      </p:sp>
      <p:sp>
        <p:nvSpPr>
          <p:cNvPr id="193" name="Google Shape;193;p9"/>
          <p:cNvSpPr txBox="1"/>
          <p:nvPr/>
        </p:nvSpPr>
        <p:spPr>
          <a:xfrm>
            <a:off x="488250" y="1544175"/>
            <a:ext cx="7245600" cy="30291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Los permisos de la app ayudan a admitir la privacidad del usuario, ya que protegen el acceso a los datos restringidos, como el estado del sistema y la información de contacto del usuario y acciones restringidas, como conectarte a un dispositivo vinculado, acceder a la cámara y grabar audio.</a:t>
            </a:r>
            <a:endParaRPr b="0" i="0" sz="15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323850" lvl="0" marL="457200" marR="0" rtl="0" algn="just">
              <a:lnSpc>
                <a:spcPct val="90000"/>
              </a:lnSpc>
              <a:spcBef>
                <a:spcPts val="900"/>
              </a:spcBef>
              <a:spcAft>
                <a:spcPts val="0"/>
              </a:spcAft>
              <a:buClr>
                <a:srgbClr val="375FA9"/>
              </a:buClr>
              <a:buSzPts val="1500"/>
              <a:buFont typeface="Arial"/>
              <a:buChar char="●"/>
            </a:pPr>
            <a:r>
              <a:rPr b="0" i="0" lang="es" sz="1500" u="none" cap="none" strike="noStrike">
                <a:solidFill>
                  <a:srgbClr val="375FA9"/>
                </a:solidFill>
                <a:latin typeface="Arial"/>
                <a:ea typeface="Arial"/>
                <a:cs typeface="Arial"/>
                <a:sym typeface="Arial"/>
              </a:rPr>
              <a:t>Android categoriza los permisos en diferentes tipos, incluidos los del momento de la instalación, los permisos de tiempo de ejecución y los permisos especiales. Cada tipo de permiso indica el alcance de los datos restringidos a los que las apps pueden acceder.</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