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i7wbgaOHUphTutWugR/GEOStK1o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0" name="Carlos Andres Conrado Amarant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19T20:08:03.237">
    <p:pos x="6000" y="0"/>
    <p:text>import 'dart: io';
Run Debug void main() {
stdout.writeln("What is your name");
String name = stdin.readLineSync();
print("Your name is $name");
}</p:text>
    <p:extLst>
      <p:ext uri="{C676402C-5697-4E1C-873F-D02D1690AC5C}">
        <p15:threadingInfo timeZoneBias="0"/>
      </p:ext>
      <p:ext uri="http://customooxmlschemas.google.com/">
        <go:slidesCustomData xmlns:go="http://customooxmlschemas.google.com/" commentPostId="AAAAPLT5F88"/>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1-09-22T14:06:59.301">
    <p:pos x="6000" y="0"/>
    <p:text>output:
Fetching user order...
Large Latte</p:text>
    <p:extLst>
      <p:ext uri="{C676402C-5697-4E1C-873F-D02D1690AC5C}">
        <p15:threadingInfo timeZoneBias="0"/>
      </p:ext>
      <p:ext uri="http://customooxmlschemas.google.com/">
        <go:slidesCustomData xmlns:go="http://customooxmlschemas.google.com/" commentPostId="AAAAPtMJLSw"/>
      </p:ext>
    </p:extLs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1-09-22T14:08:16.720">
    <p:pos x="6000" y="0"/>
    <p:text>Output:
Fetching user order...
Uncaught Error: Exception: Logout failed: user ID is invalid</p:text>
    <p:extLst>
      <p:ext uri="{C676402C-5697-4E1C-873F-D02D1690AC5C}">
        <p15:threadingInfo timeZoneBias="0"/>
      </p:ext>
      <p:ext uri="http://customooxmlschemas.google.com/">
        <go:slidesCustomData xmlns:go="http://customooxmlschemas.google.com/" commentPostId="AAAAPtMJLS0"/>
      </p:ext>
    </p:extLs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1-09-22T14:10:04.860">
    <p:pos x="6000" y="0"/>
    <p:text>output:
Caught error: Cannot locate user order</p:text>
    <p:extLst>
      <p:ext uri="{C676402C-5697-4E1C-873F-D02D1690AC5C}">
        <p15:threadingInfo timeZoneBias="0"/>
      </p:ext>
      <p:ext uri="http://customooxmlschemas.google.com/">
        <go:slidesCustomData xmlns:go="http://customooxmlschemas.google.com/" commentPostId="AAAAPtMJLS4"/>
      </p:ext>
    </p:extLs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1-09-22T14:18:07.340">
    <p:pos x="6000" y="0"/>
    <p:text>output:
Large Latte
Fetching user order...</p:text>
    <p:extLst>
      <p:ext uri="{C676402C-5697-4E1C-873F-D02D1690AC5C}">
        <p15:threadingInfo timeZoneBias="0"/>
      </p:ext>
      <p:ext uri="http://customooxmlschemas.google.com/">
        <go:slidesCustomData xmlns:go="http://customooxmlschemas.google.com/" commentPostId="AAAAPtMJLS8"/>
      </p:ext>
    </p:extLs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1-09-20T07:17:29.505">
    <p:pos x="6000" y="0"/>
    <p:text>Future&lt;int&gt; sumStream(Stream&lt;int&gt; stream) async {
var sum = 0;
await for (var value in stream) {
sum+= value;
}
return sum;
}
Stream&lt;int&gt; countStream(int to) async* {
for (int i = 1; i &lt;= to; i++) {
yieldi;
}
}
Future&lt;void&gt; main() async {
var stream = countStream(10);
var sum = await sumStream(stream);
print(sum); // 55
}</p:text>
    <p:extLst>
      <p:ext uri="{C676402C-5697-4E1C-873F-D02D1690AC5C}">
        <p15:threadingInfo timeZoneBias="0"/>
      </p:ext>
      <p:ext uri="http://customooxmlschemas.google.com/">
        <go:slidesCustomData xmlns:go="http://customooxmlschemas.google.com/" commentPostId="AAAAPpkYUR8"/>
      </p:ext>
    </p:extLs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9" dt="2021-09-20T07:16:43.596">
    <p:pos x="6000" y="0"/>
    <p:text>abstract class ExampleStateBase {
@protected
String initialText;
@protected
String stateText;
String get currentText =&gt; stateText;
void setStateText(String text) {
stateText = text;
}
void reset() {
stateText = initialText;
}
}</p:text>
    <p:extLst>
      <p:ext uri="{C676402C-5697-4E1C-873F-D02D1690AC5C}">
        <p15:threadingInfo timeZoneBias="0"/>
      </p:ext>
      <p:ext uri="http://customooxmlschemas.google.com/">
        <go:slidesCustomData xmlns:go="http://customooxmlschemas.google.com/" commentPostId="AAAAPpkYUR4"/>
      </p:ext>
    </p:extLs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1-09-20T07:15:54.232">
    <p:pos x="6000" y="0"/>
    <p:text>class ExampleStateByDefinition extends ExampleStateBase {
static ExampleStateByDefinition _instance;
ExampleStateByDefinition _internal() {
initialText = “A new ‘ExampleStateByDefinition’ instance hash been created.”
stateText = initialText;
print(stateText);
}
static ExampleStateByDefinition getState() {
if (_instance == null) {
instance = ExampleStateByDefinition._internal();
}
return _instance;
}
}</p:text>
    <p:extLst>
      <p:ext uri="{C676402C-5697-4E1C-873F-D02D1690AC5C}">
        <p15:threadingInfo timeZoneBias="0"/>
      </p:ext>
      <p:ext uri="http://customooxmlschemas.google.com/">
        <go:slidesCustomData xmlns:go="http://customooxmlschemas.google.com/" commentPostId="AAAAPpkYUR0"/>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9-21T16:31:54.700">
    <p:pos x="1155" y="925"/>
    <p:text>output:
10
10</p:text>
    <p:extLst>
      <p:ext uri="{C676402C-5697-4E1C-873F-D02D1690AC5C}">
        <p15:threadingInfo timeZoneBias="0"/>
      </p:ext>
      <p:ext uri="http://customooxmlschemas.google.com/">
        <go:slidesCustomData xmlns:go="http://customooxmlschemas.google.com/" commentPostId="AAAAPsdLazU"/>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9-22T13:46:18.758">
    <p:pos x="6000" y="0"/>
    <p:text>output:
null
100
100</p:text>
    <p:extLst>
      <p:ext uri="{C676402C-5697-4E1C-873F-D02D1690AC5C}">
        <p15:threadingInfo timeZoneBias="0"/>
      </p:ext>
      <p:ext uri="http://customooxmlschemas.google.com/">
        <go:slidesCustomData xmlns:go="http://customooxmlschemas.google.com/" commentPostId="AAAAPtMJLSs"/>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9-20T07:55:09.797">
    <p:pos x="6000" y="0"/>
    <p:text>class Coffe {
late String _temperature;
void heat() {_temperature = ‘hot’;}
void chill {_temperature = ‘iced’;}
String serve() =&gt; _temperature + ‘ coffe’;
}</p:text>
    <p:extLst>
      <p:ext uri="{C676402C-5697-4E1C-873F-D02D1690AC5C}">
        <p15:threadingInfo timeZoneBias="0"/>
      </p:ext>
      <p:ext uri="http://customooxmlschemas.google.com/">
        <go:slidesCustomData xmlns:go="http://customooxmlschemas.google.com/" commentPostId="AAAAPpnkzpA"/>
      </p:ext>
    </p:extLst>
  </p:cm>
  <p:cm authorId="0" idx="5" dt="2021-09-20T07:54:43.055">
    <p:pos x="6000" y="100"/>
    <p:text>class Coffe {
String _temperature;
void heat() {_ temperature = ‘hot’}
void chill() {_temperature = ‘iced’}
String serve() =&gt; _temperature + ‘ coffe’;
}
main() {
var coffe = Coffe();
coffe.heat();
coffe.serve();
}</p:text>
    <p:extLst>
      <p:ext uri="{C676402C-5697-4E1C-873F-D02D1690AC5C}">
        <p15:threadingInfo timeZoneBias="0"/>
      </p:ext>
      <p:ext uri="http://customooxmlschemas.google.com/">
        <go:slidesCustomData xmlns:go="http://customooxmlschemas.google.com/" commentPostId="AAAAPpkYUSA"/>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9-20T07:55:37.018">
    <p:pos x="6000" y="0"/>
    <p:text>// Define a funcion.
Void printInteger(int aNumber){
print(‘The number is $aNumber.’);// Print to console
}
// This is where the app starts executing
void main(){
var number = 42; // Declare and initialize a variable
printInteger(number); // Call a function
}</p:text>
    <p:extLst>
      <p:ext uri="{C676402C-5697-4E1C-873F-D02D1690AC5C}">
        <p15:threadingInfo timeZoneBias="0"/>
      </p:ext>
      <p:ext uri="http://customooxmlschemas.google.com/">
        <go:slidesCustomData xmlns:go="http://customooxmlschemas.google.com/" commentPostId="AAAAPpnkzpE"/>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9-20T07:57:20.344">
    <p:pos x="6000" y="0"/>
    <p:text>// hereda de Empleado
class Chofer extends Empleado{
String vehiculoAsignado;
void manejar(){
print(‘Manejar vehiculo’);
}
}</p:text>
    <p:extLst>
      <p:ext uri="{C676402C-5697-4E1C-873F-D02D1690AC5C}">
        <p15:threadingInfo timeZoneBias="0"/>
      </p:ext>
      <p:ext uri="http://customooxmlschemas.google.com/">
        <go:slidesCustomData xmlns:go="http://customooxmlschemas.google.com/" commentPostId="AAAAPpnkzpM"/>
      </p:ext>
    </p:extLst>
  </p:cm>
  <p:cm authorId="0" idx="8" dt="2021-09-20T07:57:07.494">
    <p:pos x="6000" y="100"/>
    <p:text>class Empleado{
var id;
var name;
double salario;
void calcularSalario(){
print(‘El salario de $name es $salario’);
}
}</p:text>
    <p:extLst>
      <p:ext uri="{C676402C-5697-4E1C-873F-D02D1690AC5C}">
        <p15:threadingInfo timeZoneBias="0"/>
      </p:ext>
      <p:ext uri="http://customooxmlschemas.google.com/">
        <go:slidesCustomData xmlns:go="http://customooxmlschemas.google.com/" commentPostId="AAAAPpnkzpI"/>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9-20T07:57:52.725">
    <p:pos x="6000" y="0"/>
    <p:text>class Cuadrado extends Forma {
@override
void calcularPerimetro(){
// TODO: implement calcularPerimetro
}
}</p:text>
    <p:extLst>
      <p:ext uri="{C676402C-5697-4E1C-873F-D02D1690AC5C}">
        <p15:threadingInfo timeZoneBias="0"/>
      </p:ext>
      <p:ext uri="http://customooxmlschemas.google.com/">
        <go:slidesCustomData xmlns:go="http://customooxmlschemas.google.com/" commentPostId="AAAAPpnkzpU"/>
      </p:ext>
    </p:extLst>
  </p:cm>
  <p:cm authorId="0" idx="10" dt="2021-09-20T07:57:40.377">
    <p:pos x="6000" y="100"/>
    <p:text>abstract class Forma{
var id;
var permetro;
var area;
void calcularArea(){
print(‘Calculo por defcto’);
}
void calcularPerimetro();
}</p:text>
    <p:extLst>
      <p:ext uri="{C676402C-5697-4E1C-873F-D02D1690AC5C}">
        <p15:threadingInfo timeZoneBias="0"/>
      </p:ext>
      <p:ext uri="http://customooxmlschemas.google.com/">
        <go:slidesCustomData xmlns:go="http://customooxmlschemas.google.com/" commentPostId="AAAAPpnkzpQ"/>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09-20T07:58:10.537">
    <p:pos x="6000" y="0"/>
    <p:text>void main() async {
print(‘Estamos a punto de pedir datos’);
String data = await httpGet(‘http://api.nada.com/aliens’);
print(data);
print(‘Ultima linea’);
}</p:text>
    <p:extLst>
      <p:ext uri="{C676402C-5697-4E1C-873F-D02D1690AC5C}">
        <p15:threadingInfo timeZoneBias="0"/>
      </p:ext>
      <p:ext uri="http://customooxmlschemas.google.com/">
        <go:slidesCustomData xmlns:go="http://customooxmlschemas.google.com/" commentPostId="AAAAPpnkzpY"/>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1-09-20T07:58:51.780">
    <p:pos x="6000" y="0"/>
    <p:text>try {
version = await lookUpVersion();
} catch (e) {
// React to inability to look up version
}</p:text>
    <p:extLst>
      <p:ext uri="{C676402C-5697-4E1C-873F-D02D1690AC5C}">
        <p15:threadingInfo timeZoneBias="0"/>
      </p:ext>
      <p:ext uri="http://customooxmlschemas.google.com/">
        <go:slidesCustomData xmlns:go="http://customooxmlschemas.google.com/" commentPostId="AAAAPpnkzpg"/>
      </p:ext>
    </p:extLst>
  </p:cm>
  <p:cm authorId="0" idx="13" dt="2021-09-20T07:58:31.536">
    <p:pos x="6000" y="100"/>
    <p:text>Future&lt;void&gt; checkVersion() async {
var version = await lookUpVersion();
// Do something with version
}</p:text>
    <p:extLst>
      <p:ext uri="{C676402C-5697-4E1C-873F-D02D1690AC5C}">
        <p15:threadingInfo timeZoneBias="0"/>
      </p:ext>
      <p:ext uri="http://customooxmlschemas.google.com/">
        <go:slidesCustomData xmlns:go="http://customooxmlschemas.google.com/" commentPostId="AAAAPpnkzp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7f918ef1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e7f918ef15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7f918ef1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7f918ef15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7f918ef1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e7f918ef15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7f918ef1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e7f918ef15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7f918ef1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e7f918ef15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f918ef1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e7f918ef15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7f918ef1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e7f918ef1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cfb408ce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ecfb408ce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cfb408ce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ecfb408ce7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cfb408ce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ecfb408ce7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937d6a7e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e937d6a7e4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937d6a7e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e937d6a7e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937d6a7e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ge937d6a7e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7" name="Google Shape;44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937d6a7e4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3" name="Google Shape;453;ge937d6a7e4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cfb408ce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5" name="Google Shape;475;gecfb408ce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cfb408ce7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2" name="Google Shape;482;gecfb408ce7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9" name="Google Shape;48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7f86e593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7f86e593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7f86e593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7f86e593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7f918ef1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7f918ef1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7f918ef1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7f918ef1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7f918ef1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7f918ef1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3" y="1243"/>
            <a:ext cx="3257453"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hyperlink" Target="https://dart.dev/guides/language/language-tou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0.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5.jp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3.xml"/><Relationship Id="rId4" Type="http://schemas.openxmlformats.org/officeDocument/2006/relationships/image" Target="../media/image5.jp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27.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4.xml"/><Relationship Id="rId4" Type="http://schemas.openxmlformats.org/officeDocument/2006/relationships/image" Target="../media/image5.jpg"/><Relationship Id="rId5" Type="http://schemas.openxmlformats.org/officeDocument/2006/relationships/image" Target="../media/image12.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28.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5.xml"/><Relationship Id="rId4" Type="http://schemas.openxmlformats.org/officeDocument/2006/relationships/image" Target="../media/image5.jp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6.xml"/><Relationship Id="rId4" Type="http://schemas.openxmlformats.org/officeDocument/2006/relationships/image" Target="../media/image5.jpg"/><Relationship Id="rId5" Type="http://schemas.openxmlformats.org/officeDocument/2006/relationships/image" Target="../media/image22.png"/><Relationship Id="rId6"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7.xml"/><Relationship Id="rId4" Type="http://schemas.openxmlformats.org/officeDocument/2006/relationships/image" Target="../media/image5.jpg"/><Relationship Id="rId5" Type="http://schemas.openxmlformats.org/officeDocument/2006/relationships/image" Target="../media/image14.png"/><Relationship Id="rId6"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8.xml"/><Relationship Id="rId4" Type="http://schemas.openxmlformats.org/officeDocument/2006/relationships/image" Target="../media/image5.jpg"/><Relationship Id="rId5"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omments" Target="../comments/comment9.xml"/><Relationship Id="rId4" Type="http://schemas.openxmlformats.org/officeDocument/2006/relationships/image" Target="../media/image5.jpg"/><Relationship Id="rId5" Type="http://schemas.openxmlformats.org/officeDocument/2006/relationships/image" Target="../media/image30.png"/><Relationship Id="rId6"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omments" Target="../comments/comment10.xml"/><Relationship Id="rId4" Type="http://schemas.openxmlformats.org/officeDocument/2006/relationships/image" Target="../media/image5.jpg"/><Relationship Id="rId5"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omments" Target="../comments/comment11.xml"/><Relationship Id="rId4" Type="http://schemas.openxmlformats.org/officeDocument/2006/relationships/image" Target="../media/image5.jp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omments" Target="../comments/comment12.xml"/><Relationship Id="rId4" Type="http://schemas.openxmlformats.org/officeDocument/2006/relationships/image" Target="../media/image5.jpg"/><Relationship Id="rId5"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13.xml"/><Relationship Id="rId4" Type="http://schemas.openxmlformats.org/officeDocument/2006/relationships/image" Target="../media/image5.jpg"/><Relationship Id="rId5"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comments" Target="../comments/comment14.xml"/><Relationship Id="rId4" Type="http://schemas.openxmlformats.org/officeDocument/2006/relationships/image" Target="../media/image5.jpg"/><Relationship Id="rId5"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jp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15.xml"/><Relationship Id="rId4" Type="http://schemas.openxmlformats.org/officeDocument/2006/relationships/image" Target="../media/image5.jpg"/><Relationship Id="rId5"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comments" Target="../comments/comment16.xml"/><Relationship Id="rId4" Type="http://schemas.openxmlformats.org/officeDocument/2006/relationships/image" Target="../media/image5.jpg"/><Relationship Id="rId5"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jp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jp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4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5.jp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6"/>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Sintaxis</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212" name="Google Shape;212;p6"/>
          <p:cNvSpPr txBox="1"/>
          <p:nvPr/>
        </p:nvSpPr>
        <p:spPr>
          <a:xfrm>
            <a:off x="1022900" y="1499675"/>
            <a:ext cx="6885300" cy="1226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Declaración de variables: En Dart todo es un objeto, por lo que la declaración de variables como enteros, de punto flotante, booleanos y cadenas de texto</a:t>
            </a:r>
            <a:r>
              <a:rPr b="0" i="0" lang="es" u="none" cap="none" strike="noStrike">
                <a:solidFill>
                  <a:srgbClr val="3C63AB"/>
                </a:solidFill>
                <a:latin typeface="Arial"/>
                <a:ea typeface="Arial"/>
                <a:cs typeface="Arial"/>
                <a:sym typeface="Arial"/>
              </a:rPr>
              <a:t>, son una instancia de objetos de determinado tipo, tan es así que null, también es un objeto.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Otra característica importante es que se permite la inferencia de tipos utilizando la palabra reservada var.  Ej:</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457200" marR="0" rtl="0" algn="just">
              <a:lnSpc>
                <a:spcPct val="115000"/>
              </a:lnSpc>
              <a:spcBef>
                <a:spcPts val="0"/>
              </a:spcBef>
              <a:spcAft>
                <a:spcPts val="0"/>
              </a:spcAft>
              <a:buClr>
                <a:srgbClr val="000000"/>
              </a:buClr>
              <a:buSzPts val="1500"/>
              <a:buFont typeface="Arial"/>
              <a:buNone/>
            </a:pPr>
            <a:r>
              <a:t/>
            </a:r>
            <a:endParaRPr>
              <a:solidFill>
                <a:srgbClr val="3C63AB"/>
              </a:solidFill>
            </a:endParaRPr>
          </a:p>
          <a:p>
            <a:pPr indent="0" lvl="0" marL="457200" marR="0" rtl="0" algn="just">
              <a:lnSpc>
                <a:spcPct val="90000"/>
              </a:lnSpc>
              <a:spcBef>
                <a:spcPts val="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rtl="0" algn="just">
              <a:lnSpc>
                <a:spcPct val="115000"/>
              </a:lnSpc>
              <a:spcBef>
                <a:spcPts val="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Más información en: </a:t>
            </a:r>
            <a:r>
              <a:rPr lang="es" u="sng">
                <a:solidFill>
                  <a:schemeClr val="hlink"/>
                </a:solidFill>
                <a:hlinkClick r:id="rId4"/>
              </a:rPr>
              <a:t>https://dart.dev/guides/language/language-tour</a:t>
            </a:r>
            <a:endParaRPr b="0" i="0" u="none" cap="none" strike="noStrike">
              <a:solidFill>
                <a:srgbClr val="3C63AB"/>
              </a:solidFill>
              <a:latin typeface="Arial"/>
              <a:ea typeface="Arial"/>
              <a:cs typeface="Arial"/>
              <a:sym typeface="Arial"/>
            </a:endParaRPr>
          </a:p>
          <a:p>
            <a:pPr indent="0" lvl="0" marL="457200" rtl="0" algn="just">
              <a:lnSpc>
                <a:spcPct val="90000"/>
              </a:lnSpc>
              <a:spcBef>
                <a:spcPts val="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
        <p:nvSpPr>
          <p:cNvPr id="213" name="Google Shape;213;p6"/>
          <p:cNvSpPr txBox="1"/>
          <p:nvPr/>
        </p:nvSpPr>
        <p:spPr>
          <a:xfrm>
            <a:off x="4572000" y="2944975"/>
            <a:ext cx="3000000" cy="1015800"/>
          </a:xfrm>
          <a:prstGeom prst="rect">
            <a:avLst/>
          </a:prstGeom>
          <a:noFill/>
          <a:ln>
            <a:noFill/>
          </a:ln>
        </p:spPr>
        <p:txBody>
          <a:bodyPr anchorCtr="0" anchor="t" bIns="91425" lIns="91425" spcFirstLastPara="1" rIns="91425" wrap="square" tIns="91425">
            <a:spAutoFit/>
          </a:bodyPr>
          <a:lstStyle/>
          <a:p>
            <a:pPr indent="-323850" lvl="0" marL="457200" rtl="0" algn="just">
              <a:lnSpc>
                <a:spcPct val="90000"/>
              </a:lnSpc>
              <a:spcBef>
                <a:spcPts val="0"/>
              </a:spcBef>
              <a:spcAft>
                <a:spcPts val="0"/>
              </a:spcAft>
              <a:buClr>
                <a:srgbClr val="3C63AB"/>
              </a:buClr>
              <a:buSzPts val="1500"/>
              <a:buChar char="●"/>
            </a:pPr>
            <a:r>
              <a:rPr lang="es" sz="1500">
                <a:solidFill>
                  <a:srgbClr val="3C63AB"/>
                </a:solidFill>
              </a:rPr>
              <a:t>dynamic valor = 12;</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"Cadena de texto";</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3.1416;</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true;</a:t>
            </a:r>
            <a:endParaRPr/>
          </a:p>
        </p:txBody>
      </p:sp>
      <p:sp>
        <p:nvSpPr>
          <p:cNvPr id="214" name="Google Shape;214;p6"/>
          <p:cNvSpPr txBox="1"/>
          <p:nvPr/>
        </p:nvSpPr>
        <p:spPr>
          <a:xfrm>
            <a:off x="751750" y="2979625"/>
            <a:ext cx="3295500" cy="946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3C63AB"/>
              </a:buClr>
              <a:buSzPts val="1500"/>
              <a:buChar char="●"/>
            </a:pPr>
            <a:r>
              <a:rPr lang="es" sz="1500">
                <a:solidFill>
                  <a:srgbClr val="3C63AB"/>
                </a:solidFill>
              </a:rPr>
              <a:t>var numero; // Objeto en null</a:t>
            </a:r>
            <a:endParaRPr sz="1500">
              <a:solidFill>
                <a:srgbClr val="3C63AB"/>
              </a:solidFill>
            </a:endParaRPr>
          </a:p>
          <a:p>
            <a:pPr indent="0" lvl="0" marL="457200" rtl="0" algn="just">
              <a:lnSpc>
                <a:spcPct val="115000"/>
              </a:lnSpc>
              <a:spcBef>
                <a:spcPts val="0"/>
              </a:spcBef>
              <a:spcAft>
                <a:spcPts val="0"/>
              </a:spcAft>
              <a:buNone/>
            </a:pPr>
            <a:r>
              <a:rPr lang="es" sz="1500">
                <a:solidFill>
                  <a:srgbClr val="3C63AB"/>
                </a:solidFill>
              </a:rPr>
              <a:t>var numero2 = 2;</a:t>
            </a:r>
            <a:endParaRPr sz="1500">
              <a:solidFill>
                <a:srgbClr val="3C63AB"/>
              </a:solidFill>
            </a:endParaRPr>
          </a:p>
          <a:p>
            <a:pPr indent="0" lvl="0" marL="457200" rtl="0" algn="just">
              <a:lnSpc>
                <a:spcPct val="115000"/>
              </a:lnSpc>
              <a:spcBef>
                <a:spcPts val="0"/>
              </a:spcBef>
              <a:spcAft>
                <a:spcPts val="0"/>
              </a:spcAft>
              <a:buNone/>
            </a:pPr>
            <a:r>
              <a:rPr lang="es" sz="1500">
                <a:solidFill>
                  <a:srgbClr val="3C63AB"/>
                </a:solidFill>
              </a:rPr>
              <a:t>int numero3 =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Null safety</a:t>
            </a:r>
            <a:endParaRPr b="1" i="0" sz="3000" u="none" cap="none" strike="noStrike">
              <a:solidFill>
                <a:srgbClr val="E83464"/>
              </a:solidFill>
            </a:endParaRPr>
          </a:p>
        </p:txBody>
      </p:sp>
      <p:sp>
        <p:nvSpPr>
          <p:cNvPr id="220" name="Google Shape;220;p7"/>
          <p:cNvSpPr txBox="1"/>
          <p:nvPr/>
        </p:nvSpPr>
        <p:spPr>
          <a:xfrm>
            <a:off x="1048500" y="1575175"/>
            <a:ext cx="69519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Null Safety(verificación de valores nulos en español) te ayuda a evitar toda una clase de problemas y permite algunas mejoras de rendimiento ya que no admiten valores nulos de forma predeterminada, lo que significa que las variables no pueden contener a null.</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En este ejemplo, es bastante fácil detectar el problema. Pero en bases de código grandes es difícil hacer un seguimiento de lo que puede y no puede ser null.</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221" name="Google Shape;221;p7"/>
          <p:cNvPicPr preferRelativeResize="0"/>
          <p:nvPr/>
        </p:nvPicPr>
        <p:blipFill>
          <a:blip r:embed="rId4">
            <a:alphaModFix/>
          </a:blip>
          <a:stretch>
            <a:fillRect/>
          </a:stretch>
        </p:blipFill>
        <p:spPr>
          <a:xfrm>
            <a:off x="1740263" y="2396123"/>
            <a:ext cx="5612277" cy="79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ge7f918ef15_0_3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Null safety</a:t>
            </a:r>
            <a:endParaRPr b="1" i="0" sz="3000" u="none" cap="none" strike="noStrike">
              <a:solidFill>
                <a:srgbClr val="E83464"/>
              </a:solidFill>
            </a:endParaRPr>
          </a:p>
        </p:txBody>
      </p:sp>
      <p:pic>
        <p:nvPicPr>
          <p:cNvPr id="227" name="Google Shape;227;ge7f918ef15_0_38"/>
          <p:cNvPicPr preferRelativeResize="0"/>
          <p:nvPr/>
        </p:nvPicPr>
        <p:blipFill>
          <a:blip r:embed="rId4">
            <a:alphaModFix/>
          </a:blip>
          <a:stretch>
            <a:fillRect/>
          </a:stretch>
        </p:blipFill>
        <p:spPr>
          <a:xfrm>
            <a:off x="877375" y="1664000"/>
            <a:ext cx="2753300" cy="2166900"/>
          </a:xfrm>
          <a:prstGeom prst="rect">
            <a:avLst/>
          </a:prstGeom>
          <a:noFill/>
          <a:ln>
            <a:noFill/>
          </a:ln>
        </p:spPr>
      </p:pic>
      <p:cxnSp>
        <p:nvCxnSpPr>
          <p:cNvPr id="228" name="Google Shape;228;ge7f918ef15_0_38"/>
          <p:cNvCxnSpPr/>
          <p:nvPr/>
        </p:nvCxnSpPr>
        <p:spPr>
          <a:xfrm>
            <a:off x="3769425" y="2676688"/>
            <a:ext cx="807300" cy="7200"/>
          </a:xfrm>
          <a:prstGeom prst="straightConnector1">
            <a:avLst/>
          </a:prstGeom>
          <a:noFill/>
          <a:ln cap="flat" cmpd="sng" w="19050">
            <a:solidFill>
              <a:srgbClr val="5E696C"/>
            </a:solidFill>
            <a:prstDash val="solid"/>
            <a:round/>
            <a:headEnd len="med" w="med" type="none"/>
            <a:tailEnd len="med" w="med" type="triangle"/>
          </a:ln>
        </p:spPr>
      </p:cxnSp>
      <p:pic>
        <p:nvPicPr>
          <p:cNvPr id="229" name="Google Shape;229;ge7f918ef15_0_38"/>
          <p:cNvPicPr preferRelativeResize="0"/>
          <p:nvPr/>
        </p:nvPicPr>
        <p:blipFill>
          <a:blip r:embed="rId5">
            <a:alphaModFix/>
          </a:blip>
          <a:stretch>
            <a:fillRect/>
          </a:stretch>
        </p:blipFill>
        <p:spPr>
          <a:xfrm>
            <a:off x="4650825" y="1822423"/>
            <a:ext cx="2925175" cy="1756750"/>
          </a:xfrm>
          <a:prstGeom prst="rect">
            <a:avLst/>
          </a:prstGeom>
          <a:noFill/>
          <a:ln>
            <a:noFill/>
          </a:ln>
        </p:spPr>
      </p:pic>
      <p:sp>
        <p:nvSpPr>
          <p:cNvPr id="230" name="Google Shape;230;ge7f918ef15_0_38"/>
          <p:cNvSpPr txBox="1"/>
          <p:nvPr/>
        </p:nvSpPr>
        <p:spPr>
          <a:xfrm>
            <a:off x="572675" y="4020800"/>
            <a:ext cx="33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75FA9"/>
                </a:solidFill>
              </a:rPr>
              <a:t>El tipo nulo se trató como un subtipo de todos los tipos</a:t>
            </a:r>
            <a:endParaRPr>
              <a:solidFill>
                <a:srgbClr val="375FA9"/>
              </a:solidFill>
            </a:endParaRPr>
          </a:p>
        </p:txBody>
      </p:sp>
      <p:sp>
        <p:nvSpPr>
          <p:cNvPr id="231" name="Google Shape;231;ge7f918ef15_0_38"/>
          <p:cNvSpPr txBox="1"/>
          <p:nvPr/>
        </p:nvSpPr>
        <p:spPr>
          <a:xfrm>
            <a:off x="4485451" y="3639375"/>
            <a:ext cx="34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Dado que Null ya no es un subtipo, ningún tipo excepto la clase especial Null permite el valor null</a:t>
            </a:r>
            <a:endParaRPr>
              <a:solidFill>
                <a:srgbClr val="3D63A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35" name="Shape 235"/>
        <p:cNvGrpSpPr/>
        <p:nvPr/>
      </p:nvGrpSpPr>
      <p:grpSpPr>
        <a:xfrm>
          <a:off x="0" y="0"/>
          <a:ext cx="0" cy="0"/>
          <a:chOff x="0" y="0"/>
          <a:chExt cx="0" cy="0"/>
        </a:xfrm>
      </p:grpSpPr>
      <p:sp>
        <p:nvSpPr>
          <p:cNvPr id="236" name="Google Shape;236;ge7f918ef15_0_22"/>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Null Safety </a:t>
            </a:r>
            <a:endParaRPr b="1" i="0" sz="3000" u="none" cap="none" strike="noStrike">
              <a:solidFill>
                <a:srgbClr val="E83464"/>
              </a:solidFill>
            </a:endParaRPr>
          </a:p>
        </p:txBody>
      </p:sp>
      <p:pic>
        <p:nvPicPr>
          <p:cNvPr id="237" name="Google Shape;237;ge7f918ef15_0_22"/>
          <p:cNvPicPr preferRelativeResize="0"/>
          <p:nvPr/>
        </p:nvPicPr>
        <p:blipFill>
          <a:blip r:embed="rId5">
            <a:alphaModFix/>
          </a:blip>
          <a:stretch>
            <a:fillRect/>
          </a:stretch>
        </p:blipFill>
        <p:spPr>
          <a:xfrm>
            <a:off x="1834500" y="1469650"/>
            <a:ext cx="4976983" cy="333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41" name="Shape 241"/>
        <p:cNvGrpSpPr/>
        <p:nvPr/>
      </p:nvGrpSpPr>
      <p:grpSpPr>
        <a:xfrm>
          <a:off x="0" y="0"/>
          <a:ext cx="0" cy="0"/>
          <a:chOff x="0" y="0"/>
          <a:chExt cx="0" cy="0"/>
        </a:xfrm>
      </p:grpSpPr>
      <p:sp>
        <p:nvSpPr>
          <p:cNvPr id="242" name="Google Shape;242;ge7f918ef15_0_70"/>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Null Safety </a:t>
            </a:r>
            <a:endParaRPr b="1" i="0" sz="3000" u="none" cap="none" strike="noStrike">
              <a:solidFill>
                <a:srgbClr val="E83464"/>
              </a:solidFill>
            </a:endParaRPr>
          </a:p>
        </p:txBody>
      </p:sp>
      <p:pic>
        <p:nvPicPr>
          <p:cNvPr id="243" name="Google Shape;243;ge7f918ef15_0_70"/>
          <p:cNvPicPr preferRelativeResize="0"/>
          <p:nvPr/>
        </p:nvPicPr>
        <p:blipFill>
          <a:blip r:embed="rId5">
            <a:alphaModFix/>
          </a:blip>
          <a:stretch>
            <a:fillRect/>
          </a:stretch>
        </p:blipFill>
        <p:spPr>
          <a:xfrm>
            <a:off x="1188150" y="1980798"/>
            <a:ext cx="6457951" cy="166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ge7f918ef15_0_76"/>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Null Safety </a:t>
            </a:r>
            <a:endParaRPr b="1" i="0" sz="3000" u="none" cap="none" strike="noStrike">
              <a:solidFill>
                <a:srgbClr val="E83464"/>
              </a:solidFill>
            </a:endParaRPr>
          </a:p>
        </p:txBody>
      </p:sp>
      <p:sp>
        <p:nvSpPr>
          <p:cNvPr id="249" name="Google Shape;249;ge7f918ef15_0_76"/>
          <p:cNvSpPr txBox="1"/>
          <p:nvPr/>
        </p:nvSpPr>
        <p:spPr>
          <a:xfrm>
            <a:off x="5624725" y="2661525"/>
            <a:ext cx="29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Cuando la variable se vuelve nula</a:t>
            </a:r>
            <a:endParaRPr>
              <a:solidFill>
                <a:srgbClr val="3D63AB"/>
              </a:solidFill>
            </a:endParaRPr>
          </a:p>
        </p:txBody>
      </p:sp>
      <p:pic>
        <p:nvPicPr>
          <p:cNvPr id="250" name="Google Shape;250;ge7f918ef15_0_76"/>
          <p:cNvPicPr preferRelativeResize="0"/>
          <p:nvPr/>
        </p:nvPicPr>
        <p:blipFill>
          <a:blip r:embed="rId4">
            <a:alphaModFix/>
          </a:blip>
          <a:stretch>
            <a:fillRect/>
          </a:stretch>
        </p:blipFill>
        <p:spPr>
          <a:xfrm>
            <a:off x="755000" y="1698500"/>
            <a:ext cx="4353369" cy="2629599"/>
          </a:xfrm>
          <a:prstGeom prst="rect">
            <a:avLst/>
          </a:prstGeom>
          <a:noFill/>
          <a:ln>
            <a:noFill/>
          </a:ln>
        </p:spPr>
      </p:pic>
      <p:pic>
        <p:nvPicPr>
          <p:cNvPr id="251" name="Google Shape;251;ge7f918ef15_0_76"/>
          <p:cNvPicPr preferRelativeResize="0"/>
          <p:nvPr/>
        </p:nvPicPr>
        <p:blipFill>
          <a:blip r:embed="rId5">
            <a:alphaModFix/>
          </a:blip>
          <a:stretch>
            <a:fillRect/>
          </a:stretch>
        </p:blipFill>
        <p:spPr>
          <a:xfrm>
            <a:off x="5431637" y="1698499"/>
            <a:ext cx="3354074" cy="891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55" name="Shape 255"/>
        <p:cNvGrpSpPr/>
        <p:nvPr/>
      </p:nvGrpSpPr>
      <p:grpSpPr>
        <a:xfrm>
          <a:off x="0" y="0"/>
          <a:ext cx="0" cy="0"/>
          <a:chOff x="0" y="0"/>
          <a:chExt cx="0" cy="0"/>
        </a:xfrm>
      </p:grpSpPr>
      <p:sp>
        <p:nvSpPr>
          <p:cNvPr id="256" name="Google Shape;256;ge7f918ef15_0_84"/>
          <p:cNvSpPr txBox="1"/>
          <p:nvPr/>
        </p:nvSpPr>
        <p:spPr>
          <a:xfrm>
            <a:off x="927525" y="55990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Null Safety (Late variables) </a:t>
            </a:r>
            <a:endParaRPr b="1" i="0" sz="3000" u="none" cap="none" strike="noStrike">
              <a:solidFill>
                <a:srgbClr val="E83464"/>
              </a:solidFill>
            </a:endParaRPr>
          </a:p>
        </p:txBody>
      </p:sp>
      <p:sp>
        <p:nvSpPr>
          <p:cNvPr id="257" name="Google Shape;257;ge7f918ef15_0_84"/>
          <p:cNvSpPr txBox="1"/>
          <p:nvPr/>
        </p:nvSpPr>
        <p:spPr>
          <a:xfrm>
            <a:off x="673450" y="4179225"/>
            <a:ext cx="6137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D63AB"/>
                </a:solidFill>
              </a:rPr>
              <a:t>_temperature</a:t>
            </a:r>
            <a:r>
              <a:rPr lang="es" sz="1300">
                <a:solidFill>
                  <a:srgbClr val="3D63AB"/>
                </a:solidFill>
              </a:rPr>
              <a:t> no va a ser nulo ya que sabemos que se llama a heat antes de serve,  para ayudar al compilador a saber que podemos usar la palabra clave late.</a:t>
            </a:r>
            <a:endParaRPr sz="1300">
              <a:solidFill>
                <a:srgbClr val="3D63AB"/>
              </a:solidFill>
            </a:endParaRPr>
          </a:p>
        </p:txBody>
      </p:sp>
      <p:cxnSp>
        <p:nvCxnSpPr>
          <p:cNvPr id="258" name="Google Shape;258;ge7f918ef15_0_84"/>
          <p:cNvCxnSpPr/>
          <p:nvPr/>
        </p:nvCxnSpPr>
        <p:spPr>
          <a:xfrm>
            <a:off x="4161650" y="2816225"/>
            <a:ext cx="794100" cy="0"/>
          </a:xfrm>
          <a:prstGeom prst="straightConnector1">
            <a:avLst/>
          </a:prstGeom>
          <a:noFill/>
          <a:ln cap="flat" cmpd="sng" w="19050">
            <a:solidFill>
              <a:srgbClr val="5E696C"/>
            </a:solidFill>
            <a:prstDash val="solid"/>
            <a:round/>
            <a:headEnd len="med" w="med" type="none"/>
            <a:tailEnd len="med" w="med" type="triangle"/>
          </a:ln>
        </p:spPr>
      </p:cxnSp>
      <p:pic>
        <p:nvPicPr>
          <p:cNvPr id="259" name="Google Shape;259;ge7f918ef15_0_84"/>
          <p:cNvPicPr preferRelativeResize="0"/>
          <p:nvPr/>
        </p:nvPicPr>
        <p:blipFill>
          <a:blip r:embed="rId5">
            <a:alphaModFix/>
          </a:blip>
          <a:stretch>
            <a:fillRect/>
          </a:stretch>
        </p:blipFill>
        <p:spPr>
          <a:xfrm>
            <a:off x="5033450" y="1727300"/>
            <a:ext cx="3673950" cy="2177850"/>
          </a:xfrm>
          <a:prstGeom prst="rect">
            <a:avLst/>
          </a:prstGeom>
          <a:noFill/>
          <a:ln>
            <a:noFill/>
          </a:ln>
        </p:spPr>
      </p:pic>
      <p:pic>
        <p:nvPicPr>
          <p:cNvPr id="260" name="Google Shape;260;ge7f918ef15_0_84"/>
          <p:cNvPicPr preferRelativeResize="0"/>
          <p:nvPr/>
        </p:nvPicPr>
        <p:blipFill>
          <a:blip r:embed="rId6">
            <a:alphaModFix/>
          </a:blip>
          <a:stretch>
            <a:fillRect/>
          </a:stretch>
        </p:blipFill>
        <p:spPr>
          <a:xfrm>
            <a:off x="594625" y="1329848"/>
            <a:ext cx="3363276" cy="2902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ge7f918ef15_0_59"/>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Funciones</a:t>
            </a:r>
            <a:endParaRPr b="1" i="0" sz="3000" u="none" cap="none" strike="noStrike">
              <a:solidFill>
                <a:srgbClr val="E83464"/>
              </a:solidFill>
            </a:endParaRPr>
          </a:p>
        </p:txBody>
      </p:sp>
      <p:sp>
        <p:nvSpPr>
          <p:cNvPr id="266" name="Google Shape;266;ge7f918ef15_0_59"/>
          <p:cNvSpPr txBox="1"/>
          <p:nvPr/>
        </p:nvSpPr>
        <p:spPr>
          <a:xfrm>
            <a:off x="992150" y="1499675"/>
            <a:ext cx="7069800" cy="702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Una declaración de función le dice al compilador sobre el nombre de una función, el tipo de retorno y los parámetros. Una definición de función proporciona el cuerpo real de la función.</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67" name="Google Shape;267;ge7f918ef15_0_59"/>
          <p:cNvSpPr txBox="1"/>
          <p:nvPr/>
        </p:nvSpPr>
        <p:spPr>
          <a:xfrm>
            <a:off x="4423300" y="2377288"/>
            <a:ext cx="375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Si</a:t>
            </a:r>
            <a:r>
              <a:rPr lang="es">
                <a:solidFill>
                  <a:srgbClr val="3D63AB"/>
                </a:solidFill>
              </a:rPr>
              <a:t> la función no retorna ningún valor se debe utilizar la palabra reservada void.</a:t>
            </a:r>
            <a:endParaRPr>
              <a:solidFill>
                <a:srgbClr val="3D63AB"/>
              </a:solidFill>
            </a:endParaRPr>
          </a:p>
        </p:txBody>
      </p:sp>
      <p:sp>
        <p:nvSpPr>
          <p:cNvPr id="268" name="Google Shape;268;ge7f918ef15_0_59"/>
          <p:cNvSpPr txBox="1"/>
          <p:nvPr/>
        </p:nvSpPr>
        <p:spPr>
          <a:xfrm>
            <a:off x="4423300" y="3658400"/>
            <a:ext cx="329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Esta función devuelve un valor el cual tiene que ser igual al tipo de dato que retorna.</a:t>
            </a:r>
            <a:endParaRPr>
              <a:solidFill>
                <a:srgbClr val="3D63AB"/>
              </a:solidFill>
            </a:endParaRPr>
          </a:p>
        </p:txBody>
      </p:sp>
      <p:pic>
        <p:nvPicPr>
          <p:cNvPr id="269" name="Google Shape;269;ge7f918ef15_0_59"/>
          <p:cNvPicPr preferRelativeResize="0"/>
          <p:nvPr/>
        </p:nvPicPr>
        <p:blipFill>
          <a:blip r:embed="rId4">
            <a:alphaModFix/>
          </a:blip>
          <a:stretch>
            <a:fillRect/>
          </a:stretch>
        </p:blipFill>
        <p:spPr>
          <a:xfrm>
            <a:off x="1171025" y="2153075"/>
            <a:ext cx="2771652" cy="1432900"/>
          </a:xfrm>
          <a:prstGeom prst="rect">
            <a:avLst/>
          </a:prstGeom>
          <a:noFill/>
          <a:ln>
            <a:noFill/>
          </a:ln>
        </p:spPr>
      </p:pic>
      <p:pic>
        <p:nvPicPr>
          <p:cNvPr id="270" name="Google Shape;270;ge7f918ef15_0_59"/>
          <p:cNvPicPr preferRelativeResize="0"/>
          <p:nvPr/>
        </p:nvPicPr>
        <p:blipFill>
          <a:blip r:embed="rId5">
            <a:alphaModFix/>
          </a:blip>
          <a:stretch>
            <a:fillRect/>
          </a:stretch>
        </p:blipFill>
        <p:spPr>
          <a:xfrm>
            <a:off x="1171033" y="3467575"/>
            <a:ext cx="2796267" cy="155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74" name="Shape 274"/>
        <p:cNvGrpSpPr/>
        <p:nvPr/>
      </p:nvGrpSpPr>
      <p:grpSpPr>
        <a:xfrm>
          <a:off x="0" y="0"/>
          <a:ext cx="0" cy="0"/>
          <a:chOff x="0" y="0"/>
          <a:chExt cx="0" cy="0"/>
        </a:xfrm>
      </p:grpSpPr>
      <p:sp>
        <p:nvSpPr>
          <p:cNvPr id="275" name="Google Shape;275;ge7f918ef15_0_64"/>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Funciones</a:t>
            </a:r>
            <a:endParaRPr b="1" i="0" sz="3000" u="none" cap="none" strike="noStrike">
              <a:solidFill>
                <a:srgbClr val="E83464"/>
              </a:solidFill>
            </a:endParaRPr>
          </a:p>
        </p:txBody>
      </p:sp>
      <p:sp>
        <p:nvSpPr>
          <p:cNvPr id="276" name="Google Shape;276;ge7f918ef15_0_64"/>
          <p:cNvSpPr txBox="1"/>
          <p:nvPr/>
        </p:nvSpPr>
        <p:spPr>
          <a:xfrm>
            <a:off x="988050" y="1540650"/>
            <a:ext cx="6663900" cy="320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Función con </a:t>
            </a:r>
            <a:r>
              <a:rPr b="1" lang="es" sz="1600">
                <a:solidFill>
                  <a:srgbClr val="3C63AB"/>
                </a:solidFill>
              </a:rPr>
              <a:t>parámetro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77" name="Google Shape;277;ge7f918ef15_0_64"/>
          <p:cNvPicPr preferRelativeResize="0"/>
          <p:nvPr/>
        </p:nvPicPr>
        <p:blipFill>
          <a:blip r:embed="rId5">
            <a:alphaModFix/>
          </a:blip>
          <a:stretch>
            <a:fillRect/>
          </a:stretch>
        </p:blipFill>
        <p:spPr>
          <a:xfrm>
            <a:off x="1168675" y="1828600"/>
            <a:ext cx="5512713" cy="3012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9"/>
          <p:cNvSpPr txBox="1"/>
          <p:nvPr/>
        </p:nvSpPr>
        <p:spPr>
          <a:xfrm>
            <a:off x="942878" y="3655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POO</a:t>
            </a:r>
            <a:endParaRPr b="1" i="0" sz="3000" u="none" cap="none" strike="noStrike">
              <a:solidFill>
                <a:srgbClr val="E83464"/>
              </a:solidFill>
            </a:endParaRPr>
          </a:p>
        </p:txBody>
      </p:sp>
      <p:sp>
        <p:nvSpPr>
          <p:cNvPr id="283" name="Google Shape;283;p9"/>
          <p:cNvSpPr txBox="1"/>
          <p:nvPr/>
        </p:nvSpPr>
        <p:spPr>
          <a:xfrm>
            <a:off x="1033150" y="1370675"/>
            <a:ext cx="6880200" cy="8442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600"/>
              <a:buFont typeface="Arial"/>
              <a:buNone/>
            </a:pPr>
            <a:r>
              <a:rPr b="0" i="0" lang="es" sz="1500" u="none" cap="none" strike="noStrike">
                <a:solidFill>
                  <a:srgbClr val="375FA9"/>
                </a:solidFill>
                <a:latin typeface="Arial"/>
                <a:ea typeface="Arial"/>
                <a:cs typeface="Arial"/>
                <a:sym typeface="Arial"/>
              </a:rPr>
              <a:t>Es un lenguaje de programación orientado a objetos. Guarda cierta similitud con javascript en su sintaxis.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rPr b="1" i="0" lang="es" sz="1500" u="none" cap="none" strike="noStrike">
                <a:solidFill>
                  <a:srgbClr val="375FA9"/>
                </a:solidFill>
                <a:latin typeface="Arial"/>
                <a:ea typeface="Arial"/>
                <a:cs typeface="Arial"/>
                <a:sym typeface="Arial"/>
              </a:rPr>
              <a:t>Clases</a:t>
            </a:r>
            <a:endParaRPr b="1"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1"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
        <p:nvSpPr>
          <p:cNvPr id="284" name="Google Shape;284;p9"/>
          <p:cNvSpPr txBox="1"/>
          <p:nvPr/>
        </p:nvSpPr>
        <p:spPr>
          <a:xfrm>
            <a:off x="4727175" y="2571750"/>
            <a:ext cx="3329700" cy="1550100"/>
          </a:xfrm>
          <a:prstGeom prst="rect">
            <a:avLst/>
          </a:prstGeom>
          <a:noFill/>
          <a:ln>
            <a:noFill/>
          </a:ln>
        </p:spPr>
        <p:txBody>
          <a:bodyPr anchorCtr="0" anchor="t" bIns="91425" lIns="91425" spcFirstLastPara="1" rIns="91425" wrap="square" tIns="91425">
            <a:spAutoFit/>
          </a:bodyPr>
          <a:lstStyle/>
          <a:p>
            <a:pPr indent="0" lvl="0" marL="457200" marR="0" rtl="0" algn="just">
              <a:lnSpc>
                <a:spcPct val="90000"/>
              </a:lnSpc>
              <a:spcBef>
                <a:spcPts val="900"/>
              </a:spcBef>
              <a:spcAft>
                <a:spcPts val="0"/>
              </a:spcAft>
              <a:buNone/>
            </a:pPr>
            <a:r>
              <a:rPr b="0" i="0" lang="es" sz="1300" u="none" cap="none" strike="noStrike">
                <a:solidFill>
                  <a:srgbClr val="375FA9"/>
                </a:solidFill>
                <a:latin typeface="Arial"/>
                <a:ea typeface="Arial"/>
                <a:cs typeface="Arial"/>
                <a:sym typeface="Arial"/>
              </a:rPr>
              <a:t>Para crear un objeto en Dart no es necesario usar la palabra clave new. Esta palabra es opcional. Así que podemos crear objetos a partir de clases de la siguiente manera.</a:t>
            </a:r>
            <a:endParaRPr b="0" i="0" sz="13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300" u="none" cap="none" strike="noStrike">
              <a:solidFill>
                <a:srgbClr val="375FA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285" name="Google Shape;285;p9"/>
          <p:cNvPicPr preferRelativeResize="0"/>
          <p:nvPr/>
        </p:nvPicPr>
        <p:blipFill>
          <a:blip r:embed="rId4">
            <a:alphaModFix/>
          </a:blip>
          <a:stretch>
            <a:fillRect/>
          </a:stretch>
        </p:blipFill>
        <p:spPr>
          <a:xfrm>
            <a:off x="879451" y="2187725"/>
            <a:ext cx="4349876" cy="271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latin typeface="Arial"/>
                <a:ea typeface="Arial"/>
                <a:cs typeface="Arial"/>
                <a:sym typeface="Arial"/>
              </a:rPr>
              <a:t>Lenguaje de programación Dart</a:t>
            </a:r>
            <a:endParaRPr b="1" sz="3600">
              <a:solidFill>
                <a:srgbClr val="E8346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1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POO</a:t>
            </a:r>
            <a:endParaRPr b="1" i="0" sz="3000" u="none" cap="none" strike="noStrike">
              <a:solidFill>
                <a:srgbClr val="E83464"/>
              </a:solidFill>
            </a:endParaRPr>
          </a:p>
        </p:txBody>
      </p:sp>
      <p:sp>
        <p:nvSpPr>
          <p:cNvPr id="291" name="Google Shape;291;p10"/>
          <p:cNvSpPr txBox="1"/>
          <p:nvPr/>
        </p:nvSpPr>
        <p:spPr>
          <a:xfrm>
            <a:off x="1033150" y="1581350"/>
            <a:ext cx="7040100" cy="2715000"/>
          </a:xfrm>
          <a:prstGeom prst="rect">
            <a:avLst/>
          </a:prstGeom>
          <a:noFill/>
          <a:ln>
            <a:noFill/>
          </a:ln>
        </p:spPr>
        <p:txBody>
          <a:bodyPr anchorCtr="0" anchor="t" bIns="34275" lIns="0" spcFirstLastPara="1" rIns="0" wrap="square" tIns="34275">
            <a:noAutofit/>
          </a:bodyPr>
          <a:lstStyle/>
          <a:p>
            <a:pPr indent="0" lvl="0" marL="0" marR="0" rtl="0" algn="just">
              <a:lnSpc>
                <a:spcPct val="115000"/>
              </a:lnSpc>
              <a:spcBef>
                <a:spcPts val="900"/>
              </a:spcBef>
              <a:spcAft>
                <a:spcPts val="0"/>
              </a:spcAft>
              <a:buClr>
                <a:srgbClr val="000000"/>
              </a:buClr>
              <a:buSzPts val="1600"/>
              <a:buFont typeface="Arial"/>
              <a:buNone/>
            </a:pPr>
            <a:r>
              <a:rPr b="1" i="0" lang="es" sz="1600" u="none" cap="none" strike="noStrike">
                <a:solidFill>
                  <a:srgbClr val="375FA9"/>
                </a:solidFill>
                <a:latin typeface="Arial"/>
                <a:ea typeface="Arial"/>
                <a:cs typeface="Arial"/>
                <a:sym typeface="Arial"/>
              </a:rPr>
              <a:t>Getter y setter en una clase</a:t>
            </a:r>
            <a:endParaRPr b="1" i="0" sz="1600" u="none" cap="none" strike="noStrike">
              <a:solidFill>
                <a:srgbClr val="375FA9"/>
              </a:solidFill>
              <a:latin typeface="Arial"/>
              <a:ea typeface="Arial"/>
              <a:cs typeface="Arial"/>
              <a:sym typeface="Arial"/>
            </a:endParaRPr>
          </a:p>
          <a:p>
            <a:pPr indent="0" lvl="0" marL="0" marR="0" rtl="0" algn="just">
              <a:lnSpc>
                <a:spcPct val="115000"/>
              </a:lnSpc>
              <a:spcBef>
                <a:spcPts val="90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Las variables públicas en Dart se acceden mediante el punto al igual que lo hicimos en los sesiones anteriores. Sin embargo para hacer una variable privada en Dart solo basta con colocar el guión bajo _ al inicio del nombre de la variable.</a:t>
            </a:r>
            <a:endParaRPr b="0" i="0" sz="1600" u="none" cap="none" strike="noStrike">
              <a:solidFill>
                <a:srgbClr val="375FA9"/>
              </a:solidFill>
              <a:latin typeface="Arial"/>
              <a:ea typeface="Arial"/>
              <a:cs typeface="Arial"/>
              <a:sym typeface="Arial"/>
            </a:endParaRPr>
          </a:p>
          <a:p>
            <a:pPr indent="0" lvl="0" marL="0" marR="0" rtl="0" algn="just">
              <a:lnSpc>
                <a:spcPct val="115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92" name="Google Shape;292;p10"/>
          <p:cNvPicPr preferRelativeResize="0"/>
          <p:nvPr/>
        </p:nvPicPr>
        <p:blipFill>
          <a:blip r:embed="rId4">
            <a:alphaModFix/>
          </a:blip>
          <a:stretch>
            <a:fillRect/>
          </a:stretch>
        </p:blipFill>
        <p:spPr>
          <a:xfrm>
            <a:off x="2467825" y="2990725"/>
            <a:ext cx="3764075" cy="181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Dart: POO</a:t>
            </a:r>
            <a:endParaRPr b="0" i="0" sz="3000" u="none" cap="none" strike="noStrike">
              <a:solidFill>
                <a:srgbClr val="E83464"/>
              </a:solidFill>
              <a:latin typeface="Arial"/>
              <a:ea typeface="Arial"/>
              <a:cs typeface="Arial"/>
              <a:sym typeface="Arial"/>
            </a:endParaRPr>
          </a:p>
        </p:txBody>
      </p:sp>
      <p:sp>
        <p:nvSpPr>
          <p:cNvPr id="298" name="Google Shape;298;p11"/>
          <p:cNvSpPr txBox="1"/>
          <p:nvPr/>
        </p:nvSpPr>
        <p:spPr>
          <a:xfrm>
            <a:off x="748475" y="1581350"/>
            <a:ext cx="7324800" cy="876300"/>
          </a:xfrm>
          <a:prstGeom prst="rect">
            <a:avLst/>
          </a:prstGeom>
          <a:noFill/>
          <a:ln>
            <a:noFill/>
          </a:ln>
        </p:spPr>
        <p:txBody>
          <a:bodyPr anchorCtr="0" anchor="t" bIns="34275" lIns="0" spcFirstLastPara="1" rIns="0" wrap="square" tIns="34275">
            <a:noAutofit/>
          </a:bodyPr>
          <a:lstStyle/>
          <a:p>
            <a:pPr indent="0" lvl="0" marL="0" marR="0" rtl="0" algn="just">
              <a:lnSpc>
                <a:spcPct val="115000"/>
              </a:lnSpc>
              <a:spcBef>
                <a:spcPts val="900"/>
              </a:spcBef>
              <a:spcAft>
                <a:spcPts val="0"/>
              </a:spcAft>
              <a:buClr>
                <a:srgbClr val="000000"/>
              </a:buClr>
              <a:buSzPts val="1600"/>
              <a:buFont typeface="Arial"/>
              <a:buNone/>
            </a:pPr>
            <a:r>
              <a:rPr b="1" i="0" lang="es" sz="1600" u="none" cap="none" strike="noStrike">
                <a:solidFill>
                  <a:srgbClr val="375FA9"/>
                </a:solidFill>
                <a:latin typeface="Arial"/>
                <a:ea typeface="Arial"/>
                <a:cs typeface="Arial"/>
                <a:sym typeface="Arial"/>
              </a:rPr>
              <a:t>Getter y setter en una clase</a:t>
            </a:r>
            <a:endParaRPr b="1"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Para crear los setter y getter para estas variables usamos el set y get que nos proporciona Dart de la siguiente forma.</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p:txBody>
      </p:sp>
      <p:pic>
        <p:nvPicPr>
          <p:cNvPr id="299" name="Google Shape;299;p11"/>
          <p:cNvPicPr preferRelativeResize="0"/>
          <p:nvPr/>
        </p:nvPicPr>
        <p:blipFill>
          <a:blip r:embed="rId4">
            <a:alphaModFix/>
          </a:blip>
          <a:stretch>
            <a:fillRect/>
          </a:stretch>
        </p:blipFill>
        <p:spPr>
          <a:xfrm>
            <a:off x="3076575" y="2397100"/>
            <a:ext cx="2847975" cy="269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03" name="Shape 303"/>
        <p:cNvGrpSpPr/>
        <p:nvPr/>
      </p:nvGrpSpPr>
      <p:grpSpPr>
        <a:xfrm>
          <a:off x="0" y="0"/>
          <a:ext cx="0" cy="0"/>
          <a:chOff x="0" y="0"/>
          <a:chExt cx="0" cy="0"/>
        </a:xfrm>
      </p:grpSpPr>
      <p:sp>
        <p:nvSpPr>
          <p:cNvPr id="304" name="Google Shape;304;p1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Dart: POO</a:t>
            </a:r>
            <a:endParaRPr b="0" i="0" sz="3000" u="none" cap="none" strike="noStrike">
              <a:solidFill>
                <a:srgbClr val="E83464"/>
              </a:solidFill>
              <a:latin typeface="Arial"/>
              <a:ea typeface="Arial"/>
              <a:cs typeface="Arial"/>
              <a:sym typeface="Arial"/>
            </a:endParaRPr>
          </a:p>
        </p:txBody>
      </p:sp>
      <p:sp>
        <p:nvSpPr>
          <p:cNvPr id="305" name="Google Shape;305;p12"/>
          <p:cNvSpPr txBox="1"/>
          <p:nvPr/>
        </p:nvSpPr>
        <p:spPr>
          <a:xfrm>
            <a:off x="679650" y="1581350"/>
            <a:ext cx="7784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i="0" lang="es" sz="1500" u="none" cap="none" strike="noStrike">
                <a:solidFill>
                  <a:srgbClr val="375FA9"/>
                </a:solidFill>
                <a:latin typeface="Arial"/>
                <a:ea typeface="Arial"/>
                <a:cs typeface="Arial"/>
                <a:sym typeface="Arial"/>
              </a:rPr>
              <a:t>La herencia</a:t>
            </a:r>
            <a:endParaRPr b="1"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Para que una clase herede los atributos y métodos de otra clase usamos la palabra reservada extend de la siguiente forma.</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06" name="Google Shape;306;p12"/>
          <p:cNvPicPr preferRelativeResize="0"/>
          <p:nvPr/>
        </p:nvPicPr>
        <p:blipFill>
          <a:blip r:embed="rId5">
            <a:alphaModFix/>
          </a:blip>
          <a:stretch>
            <a:fillRect/>
          </a:stretch>
        </p:blipFill>
        <p:spPr>
          <a:xfrm>
            <a:off x="679650" y="2552775"/>
            <a:ext cx="3833975" cy="2162100"/>
          </a:xfrm>
          <a:prstGeom prst="rect">
            <a:avLst/>
          </a:prstGeom>
          <a:noFill/>
          <a:ln>
            <a:noFill/>
          </a:ln>
        </p:spPr>
      </p:pic>
      <p:pic>
        <p:nvPicPr>
          <p:cNvPr id="307" name="Google Shape;307;p12"/>
          <p:cNvPicPr preferRelativeResize="0"/>
          <p:nvPr/>
        </p:nvPicPr>
        <p:blipFill>
          <a:blip r:embed="rId6">
            <a:alphaModFix/>
          </a:blip>
          <a:stretch>
            <a:fillRect/>
          </a:stretch>
        </p:blipFill>
        <p:spPr>
          <a:xfrm>
            <a:off x="4867274" y="2552771"/>
            <a:ext cx="3162100" cy="199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11" name="Shape 311"/>
        <p:cNvGrpSpPr/>
        <p:nvPr/>
      </p:nvGrpSpPr>
      <p:grpSpPr>
        <a:xfrm>
          <a:off x="0" y="0"/>
          <a:ext cx="0" cy="0"/>
          <a:chOff x="0" y="0"/>
          <a:chExt cx="0" cy="0"/>
        </a:xfrm>
      </p:grpSpPr>
      <p:sp>
        <p:nvSpPr>
          <p:cNvPr id="312" name="Google Shape;312;p13"/>
          <p:cNvSpPr txBox="1"/>
          <p:nvPr/>
        </p:nvSpPr>
        <p:spPr>
          <a:xfrm>
            <a:off x="915128" y="2701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Dart: POO</a:t>
            </a:r>
            <a:endParaRPr b="0" i="0" sz="3000" u="none" cap="none" strike="noStrike">
              <a:solidFill>
                <a:srgbClr val="E83464"/>
              </a:solidFill>
              <a:latin typeface="Arial"/>
              <a:ea typeface="Arial"/>
              <a:cs typeface="Arial"/>
              <a:sym typeface="Arial"/>
            </a:endParaRPr>
          </a:p>
        </p:txBody>
      </p:sp>
      <p:sp>
        <p:nvSpPr>
          <p:cNvPr id="313" name="Google Shape;313;p13"/>
          <p:cNvSpPr txBox="1"/>
          <p:nvPr/>
        </p:nvSpPr>
        <p:spPr>
          <a:xfrm>
            <a:off x="843475" y="1358250"/>
            <a:ext cx="7245600" cy="3473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i="0" lang="es" sz="1500" u="none" cap="none" strike="noStrike">
                <a:solidFill>
                  <a:srgbClr val="375FA9"/>
                </a:solidFill>
                <a:latin typeface="Arial"/>
                <a:ea typeface="Arial"/>
                <a:cs typeface="Arial"/>
                <a:sym typeface="Arial"/>
              </a:rPr>
              <a:t>Clases abstractas</a:t>
            </a:r>
            <a:endParaRPr b="1"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Las clases abstractas tienen la </a:t>
            </a:r>
            <a:r>
              <a:rPr lang="es" sz="1500">
                <a:solidFill>
                  <a:srgbClr val="375FA9"/>
                </a:solidFill>
              </a:rPr>
              <a:t>característica</a:t>
            </a:r>
            <a:r>
              <a:rPr b="0" i="0" lang="es" sz="1500" u="none" cap="none" strike="noStrike">
                <a:solidFill>
                  <a:srgbClr val="375FA9"/>
                </a:solidFill>
                <a:latin typeface="Arial"/>
                <a:ea typeface="Arial"/>
                <a:cs typeface="Arial"/>
                <a:sym typeface="Arial"/>
              </a:rPr>
              <a:t> de que no pueden ser instanciados además los métodos que solo están nombrados deben ser definidas necesariamente en las clases hijas.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14" name="Google Shape;314;p13"/>
          <p:cNvPicPr preferRelativeResize="0"/>
          <p:nvPr/>
        </p:nvPicPr>
        <p:blipFill>
          <a:blip r:embed="rId5">
            <a:alphaModFix/>
          </a:blip>
          <a:stretch>
            <a:fillRect/>
          </a:stretch>
        </p:blipFill>
        <p:spPr>
          <a:xfrm>
            <a:off x="843475" y="2390775"/>
            <a:ext cx="3338001" cy="2657649"/>
          </a:xfrm>
          <a:prstGeom prst="rect">
            <a:avLst/>
          </a:prstGeom>
          <a:noFill/>
          <a:ln>
            <a:noFill/>
          </a:ln>
        </p:spPr>
      </p:pic>
      <p:pic>
        <p:nvPicPr>
          <p:cNvPr id="315" name="Google Shape;315;p13"/>
          <p:cNvPicPr preferRelativeResize="0"/>
          <p:nvPr/>
        </p:nvPicPr>
        <p:blipFill>
          <a:blip r:embed="rId6">
            <a:alphaModFix/>
          </a:blip>
          <a:stretch>
            <a:fillRect/>
          </a:stretch>
        </p:blipFill>
        <p:spPr>
          <a:xfrm>
            <a:off x="4486275" y="2465250"/>
            <a:ext cx="3800474" cy="171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1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Tareas asíncronas</a:t>
            </a:r>
            <a:endParaRPr b="1" i="0" sz="3000" u="none" cap="none" strike="noStrike">
              <a:solidFill>
                <a:srgbClr val="E83464"/>
              </a:solidFill>
            </a:endParaRPr>
          </a:p>
        </p:txBody>
      </p:sp>
      <p:sp>
        <p:nvSpPr>
          <p:cNvPr id="321" name="Google Shape;321;p14"/>
          <p:cNvSpPr txBox="1"/>
          <p:nvPr/>
        </p:nvSpPr>
        <p:spPr>
          <a:xfrm>
            <a:off x="1043375" y="1657750"/>
            <a:ext cx="6641100" cy="2551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500">
                <a:solidFill>
                  <a:srgbClr val="3C63AB"/>
                </a:solidFill>
              </a:rPr>
              <a:t>Las operaciones asincrónicas permiten que su programa complete una tarea de forma paralela mientras espera que termine otra operación. A continuación, se muestran algunas operaciones asincrónicas comunes:</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Obtener datos a </a:t>
            </a:r>
            <a:r>
              <a:rPr lang="es" sz="1500">
                <a:solidFill>
                  <a:srgbClr val="3C63AB"/>
                </a:solidFill>
              </a:rPr>
              <a:t>través</a:t>
            </a:r>
            <a:r>
              <a:rPr lang="es" sz="1500">
                <a:solidFill>
                  <a:srgbClr val="3C63AB"/>
                </a:solidFill>
              </a:rPr>
              <a:t> de una red.</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Escribir en un base de datos.</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Leer datos de un archivo.</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rPr lang="es" sz="1500">
                <a:solidFill>
                  <a:srgbClr val="3C63AB"/>
                </a:solidFill>
              </a:rPr>
              <a:t>En Dart contamos con los futuros (Future, async, await) para trabajar con </a:t>
            </a:r>
            <a:r>
              <a:rPr lang="es" sz="1500">
                <a:solidFill>
                  <a:srgbClr val="3C63AB"/>
                </a:solidFill>
              </a:rPr>
              <a:t>código</a:t>
            </a:r>
            <a:r>
              <a:rPr lang="es" sz="1500">
                <a:solidFill>
                  <a:srgbClr val="3C63AB"/>
                </a:solidFill>
              </a:rPr>
              <a:t> </a:t>
            </a:r>
            <a:r>
              <a:rPr lang="es" sz="1500">
                <a:solidFill>
                  <a:srgbClr val="3C63AB"/>
                </a:solidFill>
              </a:rPr>
              <a:t>asíncrono</a:t>
            </a:r>
            <a:r>
              <a:rPr lang="es" sz="1500">
                <a:solidFill>
                  <a:srgbClr val="3C63AB"/>
                </a:solidFill>
              </a:rPr>
              <a:t>.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gecfb408ce7_0_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Tareas asíncronas</a:t>
            </a:r>
            <a:endParaRPr b="1" i="0" sz="3000" u="none" cap="none" strike="noStrike">
              <a:solidFill>
                <a:srgbClr val="E83464"/>
              </a:solidFill>
            </a:endParaRPr>
          </a:p>
        </p:txBody>
      </p:sp>
      <p:sp>
        <p:nvSpPr>
          <p:cNvPr id="327" name="Google Shape;327;gecfb408ce7_0_0"/>
          <p:cNvSpPr txBox="1"/>
          <p:nvPr/>
        </p:nvSpPr>
        <p:spPr>
          <a:xfrm>
            <a:off x="1043375" y="1657750"/>
            <a:ext cx="6641100" cy="2551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 Los futuros representan los resultados de cualquier operación asincrónica que requieras realizar en tu código. Un futuro puede contar con los siguientes estados:</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323850" lvl="0" marL="457200" rtl="0" algn="just">
              <a:lnSpc>
                <a:spcPct val="115000"/>
              </a:lnSpc>
              <a:spcBef>
                <a:spcPts val="900"/>
              </a:spcBef>
              <a:spcAft>
                <a:spcPts val="0"/>
              </a:spcAft>
              <a:buClr>
                <a:srgbClr val="3C63AB"/>
              </a:buClr>
              <a:buSzPts val="1500"/>
              <a:buChar char="●"/>
            </a:pPr>
            <a:r>
              <a:rPr lang="es" sz="1500">
                <a:solidFill>
                  <a:srgbClr val="3C63AB"/>
                </a:solidFill>
              </a:rPr>
              <a:t>Uncompleted: El futuro está esperando que la operación finalice.</a:t>
            </a:r>
            <a:endParaRPr sz="1500">
              <a:solidFill>
                <a:srgbClr val="3C63AB"/>
              </a:solidFill>
            </a:endParaRPr>
          </a:p>
          <a:p>
            <a:pPr indent="-323850" lvl="0" marL="457200" rtl="0" algn="just">
              <a:lnSpc>
                <a:spcPct val="115000"/>
              </a:lnSpc>
              <a:spcBef>
                <a:spcPts val="0"/>
              </a:spcBef>
              <a:spcAft>
                <a:spcPts val="0"/>
              </a:spcAft>
              <a:buClr>
                <a:srgbClr val="3C63AB"/>
              </a:buClr>
              <a:buSzPts val="1500"/>
              <a:buChar char="●"/>
            </a:pPr>
            <a:r>
              <a:rPr lang="es" sz="1500">
                <a:solidFill>
                  <a:srgbClr val="3C63AB"/>
                </a:solidFill>
              </a:rPr>
              <a:t>Completed with a value: El futuro finalizó la operación y se completa con un valor.</a:t>
            </a:r>
            <a:endParaRPr sz="1500">
              <a:solidFill>
                <a:srgbClr val="3C63AB"/>
              </a:solidFill>
            </a:endParaRPr>
          </a:p>
          <a:p>
            <a:pPr indent="-323850" lvl="0" marL="457200" rtl="0" algn="just">
              <a:lnSpc>
                <a:spcPct val="90000"/>
              </a:lnSpc>
              <a:spcBef>
                <a:spcPts val="0"/>
              </a:spcBef>
              <a:spcAft>
                <a:spcPts val="0"/>
              </a:spcAft>
              <a:buClr>
                <a:srgbClr val="3C63AB"/>
              </a:buClr>
              <a:buSzPts val="1500"/>
              <a:buChar char="●"/>
            </a:pPr>
            <a:r>
              <a:rPr lang="es" sz="1500">
                <a:solidFill>
                  <a:srgbClr val="3C63AB"/>
                </a:solidFill>
              </a:rPr>
              <a:t>Completed with an error: El futuro se completará con un error si por alguna razón la operación falló.</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gecfb408ce7_0_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Tareas asíncronas</a:t>
            </a:r>
            <a:endParaRPr b="1" i="0" sz="3000" u="none" cap="none" strike="noStrike">
              <a:solidFill>
                <a:srgbClr val="E83464"/>
              </a:solidFill>
            </a:endParaRPr>
          </a:p>
        </p:txBody>
      </p:sp>
      <p:sp>
        <p:nvSpPr>
          <p:cNvPr id="333" name="Google Shape;333;gecfb408ce7_0_11"/>
          <p:cNvSpPr txBox="1"/>
          <p:nvPr/>
        </p:nvSpPr>
        <p:spPr>
          <a:xfrm>
            <a:off x="1022900" y="1657750"/>
            <a:ext cx="6661500" cy="2857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Las palabras clave async y await proporcionan una forma sencilla de definir funciones asincrónicas y utilizar sus resultados. Recuerde estas dos pautas básicas al usar async y await</a:t>
            </a:r>
            <a:endParaRPr sz="1500">
              <a:solidFill>
                <a:srgbClr val="3C63AB"/>
              </a:solidFill>
            </a:endParaRPr>
          </a:p>
          <a:p>
            <a:pPr indent="-323850" lvl="0" marL="457200" rtl="0" algn="just">
              <a:lnSpc>
                <a:spcPct val="115000"/>
              </a:lnSpc>
              <a:spcBef>
                <a:spcPts val="900"/>
              </a:spcBef>
              <a:spcAft>
                <a:spcPts val="0"/>
              </a:spcAft>
              <a:buClr>
                <a:srgbClr val="3C63AB"/>
              </a:buClr>
              <a:buSzPts val="1500"/>
              <a:buChar char="●"/>
            </a:pPr>
            <a:r>
              <a:rPr b="1" lang="es" sz="1500">
                <a:solidFill>
                  <a:srgbClr val="3C63AB"/>
                </a:solidFill>
              </a:rPr>
              <a:t>Para definir una función asincrónica, agregue </a:t>
            </a:r>
            <a:r>
              <a:rPr b="1" i="1" lang="es" sz="1500">
                <a:solidFill>
                  <a:srgbClr val="3C63AB"/>
                </a:solidFill>
              </a:rPr>
              <a:t>async </a:t>
            </a:r>
            <a:r>
              <a:rPr b="1" lang="es" sz="1500">
                <a:solidFill>
                  <a:srgbClr val="3C63AB"/>
                </a:solidFill>
              </a:rPr>
              <a:t>antes del cuerpo de la función.</a:t>
            </a:r>
            <a:endParaRPr b="1" sz="1500">
              <a:solidFill>
                <a:srgbClr val="3C63AB"/>
              </a:solidFill>
            </a:endParaRPr>
          </a:p>
          <a:p>
            <a:pPr indent="-323850" lvl="0" marL="457200" rtl="0" algn="just">
              <a:lnSpc>
                <a:spcPct val="115000"/>
              </a:lnSpc>
              <a:spcBef>
                <a:spcPts val="0"/>
              </a:spcBef>
              <a:spcAft>
                <a:spcPts val="0"/>
              </a:spcAft>
              <a:buClr>
                <a:srgbClr val="3C63AB"/>
              </a:buClr>
              <a:buSzPts val="1500"/>
              <a:buChar char="●"/>
            </a:pPr>
            <a:r>
              <a:rPr b="1" lang="es" sz="1500">
                <a:solidFill>
                  <a:srgbClr val="3C63AB"/>
                </a:solidFill>
              </a:rPr>
              <a:t>La palabra clave </a:t>
            </a:r>
            <a:r>
              <a:rPr b="1" i="1" lang="es" sz="1500">
                <a:solidFill>
                  <a:srgbClr val="3C63AB"/>
                </a:solidFill>
              </a:rPr>
              <a:t>await </a:t>
            </a:r>
            <a:r>
              <a:rPr b="1" lang="es" sz="1500">
                <a:solidFill>
                  <a:srgbClr val="3C63AB"/>
                </a:solidFill>
              </a:rPr>
              <a:t>solo funciona en funciones asíncronas.</a:t>
            </a:r>
            <a:endParaRPr b="1"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ecfb408ce7_0_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Tareas asíncronas</a:t>
            </a:r>
            <a:endParaRPr b="1" i="0" sz="3000" u="none" cap="none" strike="noStrike">
              <a:solidFill>
                <a:srgbClr val="E83464"/>
              </a:solidFill>
            </a:endParaRPr>
          </a:p>
        </p:txBody>
      </p:sp>
      <p:sp>
        <p:nvSpPr>
          <p:cNvPr id="339" name="Google Shape;339;gecfb408ce7_0_19"/>
          <p:cNvSpPr txBox="1"/>
          <p:nvPr/>
        </p:nvSpPr>
        <p:spPr>
          <a:xfrm>
            <a:off x="1028025" y="1657750"/>
            <a:ext cx="6656400" cy="2857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De manera más detallada:</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i="1" lang="es" sz="1500">
                <a:solidFill>
                  <a:srgbClr val="3C63AB"/>
                </a:solidFill>
              </a:rPr>
              <a:t>async </a:t>
            </a:r>
            <a:r>
              <a:rPr lang="es" sz="1500">
                <a:solidFill>
                  <a:srgbClr val="3C63AB"/>
                </a:solidFill>
              </a:rPr>
              <a:t>permite informar al compilador que la función es asíncrona, es decir que se ejecutará en paralelo con otras tareas.</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i="1" lang="es" sz="1500">
                <a:solidFill>
                  <a:srgbClr val="3C63AB"/>
                </a:solidFill>
              </a:rPr>
              <a:t>await </a:t>
            </a:r>
            <a:r>
              <a:rPr lang="es" sz="1500">
                <a:solidFill>
                  <a:srgbClr val="3C63AB"/>
                </a:solidFill>
              </a:rPr>
              <a:t>permite que la ejecución “espere” a que la ejecución de una función asíncrona finalice, para poder obtener su resultado y usarlo posteriormente.</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43" name="Shape 343"/>
        <p:cNvGrpSpPr/>
        <p:nvPr/>
      </p:nvGrpSpPr>
      <p:grpSpPr>
        <a:xfrm>
          <a:off x="0" y="0"/>
          <a:ext cx="0" cy="0"/>
          <a:chOff x="0" y="0"/>
          <a:chExt cx="0" cy="0"/>
        </a:xfrm>
      </p:grpSpPr>
      <p:sp>
        <p:nvSpPr>
          <p:cNvPr id="344" name="Google Shape;344;p15"/>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Tareas asíncronas</a:t>
            </a:r>
            <a:endParaRPr b="1" i="0" sz="3000" u="none" cap="none" strike="noStrike">
              <a:solidFill>
                <a:srgbClr val="E83464"/>
              </a:solidFill>
            </a:endParaRPr>
          </a:p>
        </p:txBody>
      </p:sp>
      <p:sp>
        <p:nvSpPr>
          <p:cNvPr id="345" name="Google Shape;345;p15"/>
          <p:cNvSpPr txBox="1"/>
          <p:nvPr/>
        </p:nvSpPr>
        <p:spPr>
          <a:xfrm>
            <a:off x="1012650" y="1494600"/>
            <a:ext cx="70698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Entonces cómo logramos la sincronía en los datos. Que haga la petición al servidor, espere obtenga los datos y recién renderice la información. Para esto usamos el </a:t>
            </a:r>
            <a:r>
              <a:rPr b="1" i="0" lang="es" sz="1500" u="none" cap="none" strike="noStrike">
                <a:solidFill>
                  <a:srgbClr val="375FA9"/>
                </a:solidFill>
                <a:latin typeface="Arial"/>
                <a:ea typeface="Arial"/>
                <a:cs typeface="Arial"/>
                <a:sym typeface="Arial"/>
              </a:rPr>
              <a:t>async </a:t>
            </a:r>
            <a:r>
              <a:rPr b="0" i="0" lang="es" sz="1500" u="none" cap="none" strike="noStrike">
                <a:solidFill>
                  <a:srgbClr val="375FA9"/>
                </a:solidFill>
                <a:latin typeface="Arial"/>
                <a:ea typeface="Arial"/>
                <a:cs typeface="Arial"/>
                <a:sym typeface="Arial"/>
              </a:rPr>
              <a:t>y el </a:t>
            </a:r>
            <a:r>
              <a:rPr b="1" i="0" lang="es" sz="1500" u="none" cap="none" strike="noStrike">
                <a:solidFill>
                  <a:srgbClr val="375FA9"/>
                </a:solidFill>
                <a:latin typeface="Arial"/>
                <a:ea typeface="Arial"/>
                <a:cs typeface="Arial"/>
                <a:sym typeface="Arial"/>
              </a:rPr>
              <a:t>await</a:t>
            </a:r>
            <a:r>
              <a:rPr b="0" i="0" lang="es" sz="1500" u="none" cap="none" strike="noStrike">
                <a:solidFill>
                  <a:srgbClr val="375FA9"/>
                </a:solidFill>
                <a:latin typeface="Arial"/>
                <a:ea typeface="Arial"/>
                <a:cs typeface="Arial"/>
                <a:sym typeface="Arial"/>
              </a:rPr>
              <a:t>.</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700"/>
              <a:buFont typeface="Arial"/>
              <a:buNone/>
            </a:pPr>
            <a:r>
              <a:t/>
            </a:r>
            <a:endParaRPr b="0" i="0" sz="17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46" name="Google Shape;346;p15"/>
          <p:cNvPicPr preferRelativeResize="0"/>
          <p:nvPr/>
        </p:nvPicPr>
        <p:blipFill>
          <a:blip r:embed="rId5">
            <a:alphaModFix/>
          </a:blip>
          <a:stretch>
            <a:fillRect/>
          </a:stretch>
        </p:blipFill>
        <p:spPr>
          <a:xfrm>
            <a:off x="1447800" y="2199100"/>
            <a:ext cx="5886451" cy="19673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50" name="Shape 350"/>
        <p:cNvGrpSpPr/>
        <p:nvPr/>
      </p:nvGrpSpPr>
      <p:grpSpPr>
        <a:xfrm>
          <a:off x="0" y="0"/>
          <a:ext cx="0" cy="0"/>
          <a:chOff x="0" y="0"/>
          <a:chExt cx="0" cy="0"/>
        </a:xfrm>
      </p:grpSpPr>
      <p:sp>
        <p:nvSpPr>
          <p:cNvPr id="351" name="Google Shape;351;p1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Future</a:t>
            </a:r>
            <a:endParaRPr b="1" i="0" sz="3000" u="none" cap="none" strike="noStrike">
              <a:solidFill>
                <a:srgbClr val="E83464"/>
              </a:solidFill>
            </a:endParaRPr>
          </a:p>
        </p:txBody>
      </p:sp>
      <p:sp>
        <p:nvSpPr>
          <p:cNvPr id="352" name="Google Shape;352;p16"/>
          <p:cNvSpPr txBox="1"/>
          <p:nvPr/>
        </p:nvSpPr>
        <p:spPr>
          <a:xfrm>
            <a:off x="1033150" y="1494600"/>
            <a:ext cx="6978300" cy="811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Clr>
                <a:srgbClr val="000000"/>
              </a:buClr>
              <a:buSzPts val="1600"/>
              <a:buFont typeface="Arial"/>
              <a:buNone/>
            </a:pPr>
            <a:r>
              <a:rPr lang="es" sz="1500">
                <a:solidFill>
                  <a:srgbClr val="375FA9"/>
                </a:solidFill>
              </a:rPr>
              <a:t>Future se usa para representar un valor potencial, o error, que estará disponible en algún momento en el futuro.</a:t>
            </a:r>
            <a:endParaRPr sz="1500">
              <a:solidFill>
                <a:srgbClr val="375FA9"/>
              </a:solidFill>
            </a:endParaRPr>
          </a:p>
          <a:p>
            <a:pPr indent="0" lvl="0" marL="0" rtl="0" algn="just">
              <a:lnSpc>
                <a:spcPct val="90000"/>
              </a:lnSpc>
              <a:spcBef>
                <a:spcPts val="900"/>
              </a:spcBef>
              <a:spcAft>
                <a:spcPts val="0"/>
              </a:spcAft>
              <a:buClr>
                <a:srgbClr val="000000"/>
              </a:buClr>
              <a:buSzPts val="1600"/>
              <a:buFont typeface="Arial"/>
              <a:buNone/>
            </a:pPr>
            <a:r>
              <a:rPr lang="es" sz="1500">
                <a:solidFill>
                  <a:srgbClr val="375FA9"/>
                </a:solidFill>
              </a:rPr>
              <a:t>se puede manejar con async / await o con estructuras then</a:t>
            </a:r>
            <a:endParaRPr sz="1500">
              <a:solidFill>
                <a:srgbClr val="375FA9"/>
              </a:solidFill>
            </a:endParaRPr>
          </a:p>
          <a:p>
            <a:pPr indent="0" lvl="0" marL="0" marR="0" rtl="0" algn="just">
              <a:lnSpc>
                <a:spcPct val="90000"/>
              </a:lnSpc>
              <a:spcBef>
                <a:spcPts val="900"/>
              </a:spcBef>
              <a:spcAft>
                <a:spcPts val="0"/>
              </a:spcAft>
              <a:buClr>
                <a:srgbClr val="000000"/>
              </a:buClr>
              <a:buSzPts val="1600"/>
              <a:buFont typeface="Arial"/>
              <a:buNone/>
            </a:pPr>
            <a:r>
              <a:t/>
            </a:r>
            <a:endParaRPr sz="1600">
              <a:solidFill>
                <a:srgbClr val="375FA9"/>
              </a:solidFill>
            </a:endParaRPr>
          </a:p>
          <a:p>
            <a:pPr indent="0" lvl="0" marL="0" marR="0" rtl="0" algn="just">
              <a:lnSpc>
                <a:spcPct val="90000"/>
              </a:lnSpc>
              <a:spcBef>
                <a:spcPts val="900"/>
              </a:spcBef>
              <a:spcAft>
                <a:spcPts val="0"/>
              </a:spcAft>
              <a:buClr>
                <a:srgbClr val="000000"/>
              </a:buClr>
              <a:buSzPts val="1600"/>
              <a:buFont typeface="Arial"/>
              <a:buNone/>
            </a:pPr>
            <a:r>
              <a:t/>
            </a:r>
            <a:endParaRPr sz="1600">
              <a:solidFill>
                <a:srgbClr val="375FA9"/>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53" name="Google Shape;353;p16"/>
          <p:cNvSpPr txBox="1"/>
          <p:nvPr/>
        </p:nvSpPr>
        <p:spPr>
          <a:xfrm>
            <a:off x="4947125" y="2405500"/>
            <a:ext cx="31374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3C63AB"/>
                </a:solidFill>
              </a:rPr>
              <a:t>Aunque una función asíncrona puede realizar operaciones que consumen mucho tiempo, no espera a que se realicen esas operaciones.</a:t>
            </a:r>
            <a:endParaRPr sz="1100">
              <a:solidFill>
                <a:srgbClr val="3C63AB"/>
              </a:solidFill>
            </a:endParaRPr>
          </a:p>
          <a:p>
            <a:pPr indent="0" lvl="0" marL="0" rtl="0" algn="l">
              <a:spcBef>
                <a:spcPts val="0"/>
              </a:spcBef>
              <a:spcAft>
                <a:spcPts val="0"/>
              </a:spcAft>
              <a:buNone/>
            </a:pPr>
            <a:r>
              <a:t/>
            </a:r>
            <a:endParaRPr sz="1100">
              <a:solidFill>
                <a:srgbClr val="3C63AB"/>
              </a:solidFill>
            </a:endParaRPr>
          </a:p>
          <a:p>
            <a:pPr indent="0" lvl="0" marL="0" rtl="0" algn="l">
              <a:spcBef>
                <a:spcPts val="0"/>
              </a:spcBef>
              <a:spcAft>
                <a:spcPts val="0"/>
              </a:spcAft>
              <a:buNone/>
            </a:pPr>
            <a:r>
              <a:rPr lang="es" sz="1100">
                <a:solidFill>
                  <a:srgbClr val="3C63AB"/>
                </a:solidFill>
              </a:rPr>
              <a:t>En cambio, la función asíncrona se ejecuta solo hasta que encuentra su primera expresión de espera (detalles).</a:t>
            </a:r>
            <a:endParaRPr sz="1100">
              <a:solidFill>
                <a:srgbClr val="3C63AB"/>
              </a:solidFill>
            </a:endParaRPr>
          </a:p>
          <a:p>
            <a:pPr indent="0" lvl="0" marL="0" rtl="0" algn="l">
              <a:spcBef>
                <a:spcPts val="0"/>
              </a:spcBef>
              <a:spcAft>
                <a:spcPts val="0"/>
              </a:spcAft>
              <a:buNone/>
            </a:pPr>
            <a:r>
              <a:t/>
            </a:r>
            <a:endParaRPr sz="1100">
              <a:solidFill>
                <a:srgbClr val="3C63AB"/>
              </a:solidFill>
            </a:endParaRPr>
          </a:p>
          <a:p>
            <a:pPr indent="0" lvl="0" marL="0" rtl="0" algn="l">
              <a:spcBef>
                <a:spcPts val="0"/>
              </a:spcBef>
              <a:spcAft>
                <a:spcPts val="0"/>
              </a:spcAft>
              <a:buNone/>
            </a:pPr>
            <a:r>
              <a:rPr lang="es" sz="1100">
                <a:solidFill>
                  <a:srgbClr val="3C63AB"/>
                </a:solidFill>
              </a:rPr>
              <a:t>Luego devuelve un objeto Future, reanudando la ejecución solo después de que se complete la expresión de espera.</a:t>
            </a:r>
            <a:endParaRPr sz="1100">
              <a:solidFill>
                <a:srgbClr val="3C63AB"/>
              </a:solidFill>
            </a:endParaRPr>
          </a:p>
        </p:txBody>
      </p:sp>
      <p:pic>
        <p:nvPicPr>
          <p:cNvPr id="354" name="Google Shape;354;p16"/>
          <p:cNvPicPr preferRelativeResize="0"/>
          <p:nvPr/>
        </p:nvPicPr>
        <p:blipFill>
          <a:blip r:embed="rId5">
            <a:alphaModFix/>
          </a:blip>
          <a:stretch>
            <a:fillRect/>
          </a:stretch>
        </p:blipFill>
        <p:spPr>
          <a:xfrm>
            <a:off x="1091175" y="2355725"/>
            <a:ext cx="3137367" cy="1158113"/>
          </a:xfrm>
          <a:prstGeom prst="rect">
            <a:avLst/>
          </a:prstGeom>
          <a:noFill/>
          <a:ln>
            <a:noFill/>
          </a:ln>
        </p:spPr>
      </p:pic>
      <p:pic>
        <p:nvPicPr>
          <p:cNvPr id="355" name="Google Shape;355;p16"/>
          <p:cNvPicPr preferRelativeResize="0"/>
          <p:nvPr/>
        </p:nvPicPr>
        <p:blipFill>
          <a:blip r:embed="rId6">
            <a:alphaModFix/>
          </a:blip>
          <a:stretch>
            <a:fillRect/>
          </a:stretch>
        </p:blipFill>
        <p:spPr>
          <a:xfrm>
            <a:off x="1091175" y="3513850"/>
            <a:ext cx="3137375" cy="12414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5" name="Google Shape;155;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conceptos básicos de Dart</a:t>
            </a:r>
            <a:endParaRPr>
              <a:solidFill>
                <a:srgbClr val="3D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patrones de programación más comunes en programación móvil</a:t>
            </a:r>
            <a:endParaRPr>
              <a:solidFill>
                <a:srgbClr val="3D63AB"/>
              </a:solidFill>
              <a:latin typeface="Arial"/>
              <a:ea typeface="Arial"/>
              <a:cs typeface="Arial"/>
              <a:sym typeface="Aria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59" name="Shape 359"/>
        <p:cNvGrpSpPr/>
        <p:nvPr/>
      </p:nvGrpSpPr>
      <p:grpSpPr>
        <a:xfrm>
          <a:off x="0" y="0"/>
          <a:ext cx="0" cy="0"/>
          <a:chOff x="0" y="0"/>
          <a:chExt cx="0" cy="0"/>
        </a:xfrm>
      </p:grpSpPr>
      <p:sp>
        <p:nvSpPr>
          <p:cNvPr id="360" name="Google Shape;360;p1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Future</a:t>
            </a:r>
            <a:endParaRPr b="1" i="0" sz="3000" u="none" cap="none" strike="noStrike">
              <a:solidFill>
                <a:srgbClr val="E83464"/>
              </a:solidFill>
            </a:endParaRPr>
          </a:p>
        </p:txBody>
      </p:sp>
      <p:sp>
        <p:nvSpPr>
          <p:cNvPr id="361" name="Google Shape;361;p17"/>
          <p:cNvSpPr txBox="1"/>
          <p:nvPr/>
        </p:nvSpPr>
        <p:spPr>
          <a:xfrm>
            <a:off x="971900" y="1547100"/>
            <a:ext cx="7324800" cy="4680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Ejemplo </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62" name="Google Shape;362;p17"/>
          <p:cNvPicPr preferRelativeResize="0"/>
          <p:nvPr/>
        </p:nvPicPr>
        <p:blipFill>
          <a:blip r:embed="rId5">
            <a:alphaModFix/>
          </a:blip>
          <a:stretch>
            <a:fillRect/>
          </a:stretch>
        </p:blipFill>
        <p:spPr>
          <a:xfrm>
            <a:off x="971900" y="1913449"/>
            <a:ext cx="6705601" cy="2009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66" name="Shape 366"/>
        <p:cNvGrpSpPr/>
        <p:nvPr/>
      </p:nvGrpSpPr>
      <p:grpSpPr>
        <a:xfrm>
          <a:off x="0" y="0"/>
          <a:ext cx="0" cy="0"/>
          <a:chOff x="0" y="0"/>
          <a:chExt cx="0" cy="0"/>
        </a:xfrm>
      </p:grpSpPr>
      <p:sp>
        <p:nvSpPr>
          <p:cNvPr id="367" name="Google Shape;367;ge937d6a7e4_0_13"/>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Future</a:t>
            </a:r>
            <a:endParaRPr b="1" i="0" sz="3000" u="none" cap="none" strike="noStrike">
              <a:solidFill>
                <a:srgbClr val="E83464"/>
              </a:solidFill>
            </a:endParaRPr>
          </a:p>
        </p:txBody>
      </p:sp>
      <p:sp>
        <p:nvSpPr>
          <p:cNvPr id="368" name="Google Shape;368;ge937d6a7e4_0_13"/>
          <p:cNvSpPr txBox="1"/>
          <p:nvPr/>
        </p:nvSpPr>
        <p:spPr>
          <a:xfrm>
            <a:off x="1007525" y="1567600"/>
            <a:ext cx="6997200" cy="5295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Completado con error</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69" name="Google Shape;369;ge937d6a7e4_0_13"/>
          <p:cNvPicPr preferRelativeResize="0"/>
          <p:nvPr/>
        </p:nvPicPr>
        <p:blipFill>
          <a:blip r:embed="rId5">
            <a:alphaModFix/>
          </a:blip>
          <a:stretch>
            <a:fillRect/>
          </a:stretch>
        </p:blipFill>
        <p:spPr>
          <a:xfrm>
            <a:off x="1007525" y="1963750"/>
            <a:ext cx="6679149" cy="1868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73" name="Shape 373"/>
        <p:cNvGrpSpPr/>
        <p:nvPr/>
      </p:nvGrpSpPr>
      <p:grpSpPr>
        <a:xfrm>
          <a:off x="0" y="0"/>
          <a:ext cx="0" cy="0"/>
          <a:chOff x="0" y="0"/>
          <a:chExt cx="0" cy="0"/>
        </a:xfrm>
      </p:grpSpPr>
      <p:sp>
        <p:nvSpPr>
          <p:cNvPr id="374" name="Google Shape;374;ge937d6a7e4_0_20"/>
          <p:cNvSpPr txBox="1"/>
          <p:nvPr/>
        </p:nvSpPr>
        <p:spPr>
          <a:xfrm>
            <a:off x="934153" y="2936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Future</a:t>
            </a:r>
            <a:endParaRPr b="1" i="0" sz="3000" u="none" cap="none" strike="noStrike">
              <a:solidFill>
                <a:srgbClr val="E83464"/>
              </a:solidFill>
            </a:endParaRPr>
          </a:p>
        </p:txBody>
      </p:sp>
      <p:sp>
        <p:nvSpPr>
          <p:cNvPr id="375" name="Google Shape;375;ge937d6a7e4_0_20"/>
          <p:cNvSpPr txBox="1"/>
          <p:nvPr/>
        </p:nvSpPr>
        <p:spPr>
          <a:xfrm>
            <a:off x="1022900" y="1421575"/>
            <a:ext cx="7037100" cy="2811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Catching</a:t>
            </a:r>
            <a:r>
              <a:rPr b="1" lang="es">
                <a:solidFill>
                  <a:srgbClr val="3D63AB"/>
                </a:solidFill>
                <a:latin typeface="Lato"/>
                <a:ea typeface="Lato"/>
                <a:cs typeface="Lato"/>
                <a:sym typeface="Lato"/>
              </a:rPr>
              <a:t> </a:t>
            </a:r>
            <a:r>
              <a:rPr b="1" lang="es">
                <a:solidFill>
                  <a:srgbClr val="3D63AB"/>
                </a:solidFill>
                <a:latin typeface="Lato"/>
                <a:ea typeface="Lato"/>
                <a:cs typeface="Lato"/>
                <a:sym typeface="Lato"/>
              </a:rPr>
              <a:t>error</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76" name="Google Shape;376;ge937d6a7e4_0_20"/>
          <p:cNvPicPr preferRelativeResize="0"/>
          <p:nvPr/>
        </p:nvPicPr>
        <p:blipFill>
          <a:blip r:embed="rId5">
            <a:alphaModFix/>
          </a:blip>
          <a:stretch>
            <a:fillRect/>
          </a:stretch>
        </p:blipFill>
        <p:spPr>
          <a:xfrm>
            <a:off x="2447925" y="1742450"/>
            <a:ext cx="3911880" cy="31360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80" name="Shape 380"/>
        <p:cNvGrpSpPr/>
        <p:nvPr/>
      </p:nvGrpSpPr>
      <p:grpSpPr>
        <a:xfrm>
          <a:off x="0" y="0"/>
          <a:ext cx="0" cy="0"/>
          <a:chOff x="0" y="0"/>
          <a:chExt cx="0" cy="0"/>
        </a:xfrm>
      </p:grpSpPr>
      <p:sp>
        <p:nvSpPr>
          <p:cNvPr id="381" name="Google Shape;381;ge937d6a7e4_0_27"/>
          <p:cNvSpPr txBox="1"/>
          <p:nvPr/>
        </p:nvSpPr>
        <p:spPr>
          <a:xfrm>
            <a:off x="934153" y="2936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Dart: Future</a:t>
            </a:r>
            <a:endParaRPr b="0" i="0" sz="3000" u="none" cap="none" strike="noStrike">
              <a:solidFill>
                <a:srgbClr val="E83464"/>
              </a:solidFill>
              <a:latin typeface="Arial"/>
              <a:ea typeface="Arial"/>
              <a:cs typeface="Arial"/>
              <a:sym typeface="Arial"/>
            </a:endParaRPr>
          </a:p>
        </p:txBody>
      </p:sp>
      <p:sp>
        <p:nvSpPr>
          <p:cNvPr id="382" name="Google Shape;382;ge937d6a7e4_0_27"/>
          <p:cNvSpPr txBox="1"/>
          <p:nvPr/>
        </p:nvSpPr>
        <p:spPr>
          <a:xfrm>
            <a:off x="735225" y="1421575"/>
            <a:ext cx="7324800" cy="27150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Usando </a:t>
            </a:r>
            <a:r>
              <a:rPr b="1" lang="es">
                <a:solidFill>
                  <a:srgbClr val="3D63AB"/>
                </a:solidFill>
                <a:latin typeface="Lato"/>
                <a:ea typeface="Lato"/>
                <a:cs typeface="Lato"/>
                <a:sym typeface="Lato"/>
              </a:rPr>
              <a:t>await</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83" name="Google Shape;383;ge937d6a7e4_0_27"/>
          <p:cNvPicPr preferRelativeResize="0"/>
          <p:nvPr/>
        </p:nvPicPr>
        <p:blipFill>
          <a:blip r:embed="rId5">
            <a:alphaModFix/>
          </a:blip>
          <a:stretch>
            <a:fillRect/>
          </a:stretch>
        </p:blipFill>
        <p:spPr>
          <a:xfrm>
            <a:off x="735225" y="1757125"/>
            <a:ext cx="6694273" cy="2207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1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Streams</a:t>
            </a:r>
            <a:endParaRPr b="1" i="0" sz="3000" u="none" cap="none" strike="noStrike">
              <a:solidFill>
                <a:srgbClr val="E83464"/>
              </a:solidFill>
            </a:endParaRPr>
          </a:p>
        </p:txBody>
      </p:sp>
      <p:sp>
        <p:nvSpPr>
          <p:cNvPr id="389" name="Google Shape;389;p18"/>
          <p:cNvSpPr txBox="1"/>
          <p:nvPr/>
        </p:nvSpPr>
        <p:spPr>
          <a:xfrm>
            <a:off x="1043375" y="1574025"/>
            <a:ext cx="6992700" cy="3057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lang="es">
                <a:solidFill>
                  <a:srgbClr val="3C63AB"/>
                </a:solidFill>
              </a:rPr>
              <a:t>Un  Stream es una secuencia de eventos asincrónicos. Es como un Iterable asincrónico, donde, en lugar de obtener el siguiente evento cuando lo solicita, la transmisión le dice que hay un evento cuando está listo.</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500">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proporcionan una secuencia de datos asincrónica.que incluyen eventos generados por el usuario y datos leídos de archivos.</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Puede procesar un Stream utilizando </a:t>
            </a:r>
            <a:r>
              <a:rPr b="1" lang="es">
                <a:solidFill>
                  <a:srgbClr val="3C63AB"/>
                </a:solidFill>
              </a:rPr>
              <a:t>await for</a:t>
            </a:r>
            <a:r>
              <a:rPr lang="es">
                <a:solidFill>
                  <a:srgbClr val="3C63AB"/>
                </a:solidFill>
              </a:rPr>
              <a:t> o </a:t>
            </a:r>
            <a:r>
              <a:rPr b="1" lang="es">
                <a:solidFill>
                  <a:srgbClr val="3C63AB"/>
                </a:solidFill>
              </a:rPr>
              <a:t>listen()</a:t>
            </a:r>
            <a:r>
              <a:rPr lang="es">
                <a:solidFill>
                  <a:srgbClr val="3C63AB"/>
                </a:solidFill>
              </a:rPr>
              <a:t> desde la API de Stream.</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Los Streams proporcionan una forma de responder a los errores.</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Hay dos tipos de Streams: single subscription o broadcast.</a:t>
            </a:r>
            <a:endParaRPr>
              <a:solidFill>
                <a:srgbClr val="3C63AB"/>
              </a:solidFill>
            </a:endParaRPr>
          </a:p>
          <a:p>
            <a:pPr indent="0" lvl="0" marL="457200" marR="0" rtl="0" algn="just">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93" name="Shape 393"/>
        <p:cNvGrpSpPr/>
        <p:nvPr/>
      </p:nvGrpSpPr>
      <p:grpSpPr>
        <a:xfrm>
          <a:off x="0" y="0"/>
          <a:ext cx="0" cy="0"/>
          <a:chOff x="0" y="0"/>
          <a:chExt cx="0" cy="0"/>
        </a:xfrm>
      </p:grpSpPr>
      <p:sp>
        <p:nvSpPr>
          <p:cNvPr id="394" name="Google Shape;394;p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Streams</a:t>
            </a:r>
            <a:endParaRPr b="1" i="0" sz="3000" u="none" cap="none" strike="noStrike">
              <a:solidFill>
                <a:srgbClr val="E83464"/>
              </a:solidFill>
            </a:endParaRPr>
          </a:p>
        </p:txBody>
      </p:sp>
      <p:sp>
        <p:nvSpPr>
          <p:cNvPr id="395" name="Google Shape;395;p19"/>
          <p:cNvSpPr txBox="1"/>
          <p:nvPr/>
        </p:nvSpPr>
        <p:spPr>
          <a:xfrm>
            <a:off x="4843750" y="1657900"/>
            <a:ext cx="3218100" cy="30570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La función countStream() retorna un streams de enteros</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b="1" lang="es" sz="1500">
                <a:solidFill>
                  <a:srgbClr val="3C63AB"/>
                </a:solidFill>
              </a:rPr>
              <a:t>yield </a:t>
            </a:r>
            <a:r>
              <a:rPr lang="es" sz="1500">
                <a:solidFill>
                  <a:srgbClr val="3C63AB"/>
                </a:solidFill>
              </a:rPr>
              <a:t>agrega un valor al flujo de salida de la función asincrónica * circundante. Es como return, pero no termina la función.</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396" name="Google Shape;396;p19"/>
          <p:cNvPicPr preferRelativeResize="0"/>
          <p:nvPr/>
        </p:nvPicPr>
        <p:blipFill>
          <a:blip r:embed="rId5">
            <a:alphaModFix/>
          </a:blip>
          <a:stretch>
            <a:fillRect/>
          </a:stretch>
        </p:blipFill>
        <p:spPr>
          <a:xfrm>
            <a:off x="857250" y="1437450"/>
            <a:ext cx="3609974" cy="34978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2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Patrones de diseño: Observer</a:t>
            </a:r>
            <a:endParaRPr b="1" i="0" sz="3000" u="none" cap="none" strike="noStrike">
              <a:solidFill>
                <a:srgbClr val="E83464"/>
              </a:solidFill>
            </a:endParaRPr>
          </a:p>
        </p:txBody>
      </p:sp>
      <p:sp>
        <p:nvSpPr>
          <p:cNvPr id="402" name="Google Shape;402;p22"/>
          <p:cNvSpPr txBox="1"/>
          <p:nvPr/>
        </p:nvSpPr>
        <p:spPr>
          <a:xfrm>
            <a:off x="1033150" y="1668125"/>
            <a:ext cx="6965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El patrón de diseño Observer,</a:t>
            </a:r>
            <a:r>
              <a:rPr lang="es" sz="1600">
                <a:solidFill>
                  <a:srgbClr val="3C63AB"/>
                </a:solidFill>
              </a:rPr>
              <a:t> </a:t>
            </a:r>
            <a:r>
              <a:rPr b="0" i="0" lang="es" sz="1600" u="none" cap="none" strike="noStrike">
                <a:solidFill>
                  <a:srgbClr val="3C63AB"/>
                </a:solidFill>
                <a:latin typeface="Arial"/>
                <a:ea typeface="Arial"/>
                <a:cs typeface="Arial"/>
                <a:sym typeface="Arial"/>
              </a:rPr>
              <a:t>es uno de los patrones de diseño de software más populares</a:t>
            </a:r>
            <a:r>
              <a:rPr lang="es" sz="1600">
                <a:solidFill>
                  <a:srgbClr val="3C63AB"/>
                </a:solidFill>
              </a:rPr>
              <a:t>, </a:t>
            </a:r>
            <a:r>
              <a:rPr b="0" i="0" lang="es" sz="1600" u="none" cap="none" strike="noStrike">
                <a:solidFill>
                  <a:srgbClr val="3C63AB"/>
                </a:solidFill>
                <a:latin typeface="Arial"/>
                <a:ea typeface="Arial"/>
                <a:cs typeface="Arial"/>
                <a:sym typeface="Arial"/>
              </a:rPr>
              <a:t>ofrece la posibilidad de definir una dependencia uno a uno entre dos o más objetos para transmitir todos los cambios de un objeto concreto de la forma más sencilla y rápida posible.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Para conseguirlo, puede registrarse en un objeto (observado) cualquier otro objeto, que funcionará como observador. El primer objeto, también llamado sujeto, informa a los observadores registrados cada vez que es modificado.</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2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Patrones de diseño: Observer</a:t>
            </a:r>
            <a:endParaRPr b="1" i="0" sz="3000" u="none" cap="none" strike="noStrike">
              <a:solidFill>
                <a:srgbClr val="E83464"/>
              </a:solidFill>
            </a:endParaRPr>
          </a:p>
        </p:txBody>
      </p:sp>
      <p:sp>
        <p:nvSpPr>
          <p:cNvPr id="408" name="Google Shape;408;p24"/>
          <p:cNvSpPr txBox="1"/>
          <p:nvPr/>
        </p:nvSpPr>
        <p:spPr>
          <a:xfrm>
            <a:off x="1069000" y="1668125"/>
            <a:ext cx="69300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En el patrón de observador tenemos dos componentes importantes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Asunto</a:t>
            </a:r>
            <a:r>
              <a:rPr lang="es" sz="1600">
                <a:solidFill>
                  <a:srgbClr val="3C63AB"/>
                </a:solidFill>
              </a:rPr>
              <a:t>:</a:t>
            </a:r>
            <a:r>
              <a:rPr b="0" i="0" lang="es" sz="1600" u="none" cap="none" strike="noStrike">
                <a:solidFill>
                  <a:srgbClr val="3C63AB"/>
                </a:solidFill>
                <a:latin typeface="Arial"/>
                <a:ea typeface="Arial"/>
                <a:cs typeface="Arial"/>
                <a:sym typeface="Arial"/>
              </a:rPr>
              <a:t> Es el objeto cuyo estado quiere vigilarse a largo plazo, yema de interés (en nuestro, por ejemplo, es el objeto itemList subyacente)</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45720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Observadores</a:t>
            </a:r>
            <a:r>
              <a:rPr lang="es" sz="1600">
                <a:solidFill>
                  <a:srgbClr val="3C63AB"/>
                </a:solidFill>
              </a:rPr>
              <a:t>: </a:t>
            </a:r>
            <a:r>
              <a:rPr b="0" i="0" lang="es" sz="1600" u="none" cap="none" strike="noStrike">
                <a:solidFill>
                  <a:srgbClr val="3C63AB"/>
                </a:solidFill>
                <a:latin typeface="Arial"/>
                <a:ea typeface="Arial"/>
                <a:cs typeface="Arial"/>
                <a:sym typeface="Arial"/>
              </a:rPr>
              <a:t>Todo objeto que esté interesado en el tema cambia y se suscribe al tema y han de ser informados de cualquier cambio en el asunto.. En nuestra solución, los observadores implementan la siguiente interfaz StateListener.</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23"/>
          <p:cNvSpPr txBox="1"/>
          <p:nvPr/>
        </p:nvSpPr>
        <p:spPr>
          <a:xfrm>
            <a:off x="1166453" y="2936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Patrones de diseño: Observer</a:t>
            </a:r>
            <a:endParaRPr b="1" i="0" sz="3000" u="none" cap="none" strike="noStrike">
              <a:solidFill>
                <a:srgbClr val="E83464"/>
              </a:solidFill>
            </a:endParaRPr>
          </a:p>
        </p:txBody>
      </p:sp>
      <p:pic>
        <p:nvPicPr>
          <p:cNvPr id="414" name="Google Shape;414;p23"/>
          <p:cNvPicPr preferRelativeResize="0"/>
          <p:nvPr/>
        </p:nvPicPr>
        <p:blipFill rotWithShape="1">
          <a:blip r:embed="rId4">
            <a:alphaModFix/>
          </a:blip>
          <a:srcRect b="5510" l="0" r="0" t="10870"/>
          <a:stretch/>
        </p:blipFill>
        <p:spPr>
          <a:xfrm>
            <a:off x="563800" y="1434875"/>
            <a:ext cx="5242775" cy="3227750"/>
          </a:xfrm>
          <a:prstGeom prst="rect">
            <a:avLst/>
          </a:prstGeom>
          <a:noFill/>
          <a:ln>
            <a:noFill/>
          </a:ln>
        </p:spPr>
      </p:pic>
      <p:sp>
        <p:nvSpPr>
          <p:cNvPr id="415" name="Google Shape;415;p23"/>
          <p:cNvSpPr txBox="1"/>
          <p:nvPr/>
        </p:nvSpPr>
        <p:spPr>
          <a:xfrm>
            <a:off x="1817850" y="457635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63AB"/>
                </a:solidFill>
              </a:rPr>
              <a:t>Observador</a:t>
            </a:r>
            <a:endParaRPr sz="1200">
              <a:solidFill>
                <a:srgbClr val="3D63AB"/>
              </a:solidFill>
            </a:endParaRPr>
          </a:p>
        </p:txBody>
      </p:sp>
      <p:sp>
        <p:nvSpPr>
          <p:cNvPr id="416" name="Google Shape;416;p23"/>
          <p:cNvSpPr txBox="1"/>
          <p:nvPr/>
        </p:nvSpPr>
        <p:spPr>
          <a:xfrm>
            <a:off x="4220100" y="349430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63AB"/>
                </a:solidFill>
              </a:rPr>
              <a:t>Asunto</a:t>
            </a:r>
            <a:endParaRPr sz="1200">
              <a:solidFill>
                <a:srgbClr val="3D63AB"/>
              </a:solidFill>
            </a:endParaRPr>
          </a:p>
        </p:txBody>
      </p:sp>
      <p:sp>
        <p:nvSpPr>
          <p:cNvPr id="417" name="Google Shape;417;p23"/>
          <p:cNvSpPr txBox="1"/>
          <p:nvPr/>
        </p:nvSpPr>
        <p:spPr>
          <a:xfrm>
            <a:off x="5700400" y="1788750"/>
            <a:ext cx="2541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D63AB"/>
                </a:solidFill>
              </a:rPr>
              <a:t>La pantalla de lista es el observador que se suscribe a la pantalla de agregar nuevo elemento.</a:t>
            </a:r>
            <a:endParaRPr sz="1300">
              <a:solidFill>
                <a:srgbClr val="3D63AB"/>
              </a:solidFill>
            </a:endParaRPr>
          </a:p>
          <a:p>
            <a:pPr indent="0" lvl="0" marL="0" rtl="0" algn="l">
              <a:spcBef>
                <a:spcPts val="0"/>
              </a:spcBef>
              <a:spcAft>
                <a:spcPts val="0"/>
              </a:spcAft>
              <a:buNone/>
            </a:pPr>
            <a:r>
              <a:t/>
            </a:r>
            <a:endParaRPr sz="1300">
              <a:solidFill>
                <a:srgbClr val="3D63AB"/>
              </a:solidFill>
            </a:endParaRPr>
          </a:p>
          <a:p>
            <a:pPr indent="0" lvl="0" marL="0" rtl="0" algn="l">
              <a:spcBef>
                <a:spcPts val="0"/>
              </a:spcBef>
              <a:spcAft>
                <a:spcPts val="0"/>
              </a:spcAft>
              <a:buNone/>
            </a:pPr>
            <a:r>
              <a:t/>
            </a:r>
            <a:endParaRPr sz="1300">
              <a:solidFill>
                <a:srgbClr val="3D63AB"/>
              </a:solidFill>
            </a:endParaRPr>
          </a:p>
          <a:p>
            <a:pPr indent="0" lvl="0" marL="0" rtl="0" algn="l">
              <a:spcBef>
                <a:spcPts val="0"/>
              </a:spcBef>
              <a:spcAft>
                <a:spcPts val="0"/>
              </a:spcAft>
              <a:buNone/>
            </a:pPr>
            <a:r>
              <a:rPr lang="es" sz="1300">
                <a:solidFill>
                  <a:srgbClr val="3D63AB"/>
                </a:solidFill>
              </a:rPr>
              <a:t>De modo que cuando el estado de un objeto cambia, se les notifica el cambio a todos los que dependen de él.</a:t>
            </a:r>
            <a:endParaRPr sz="1300">
              <a:solidFill>
                <a:srgbClr val="3D63AB"/>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21" name="Shape 421"/>
        <p:cNvGrpSpPr/>
        <p:nvPr/>
      </p:nvGrpSpPr>
      <p:grpSpPr>
        <a:xfrm>
          <a:off x="0" y="0"/>
          <a:ext cx="0" cy="0"/>
          <a:chOff x="0" y="0"/>
          <a:chExt cx="0" cy="0"/>
        </a:xfrm>
      </p:grpSpPr>
      <p:sp>
        <p:nvSpPr>
          <p:cNvPr id="422" name="Google Shape;422;p2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Patrones de diseño: Singleton</a:t>
            </a:r>
            <a:endParaRPr b="1" i="0" sz="3000" u="none" cap="none" strike="noStrike">
              <a:solidFill>
                <a:srgbClr val="E83464"/>
              </a:solidFill>
            </a:endParaRPr>
          </a:p>
        </p:txBody>
      </p:sp>
      <p:sp>
        <p:nvSpPr>
          <p:cNvPr id="423" name="Google Shape;423;p26"/>
          <p:cNvSpPr txBox="1"/>
          <p:nvPr/>
        </p:nvSpPr>
        <p:spPr>
          <a:xfrm>
            <a:off x="634300" y="1820775"/>
            <a:ext cx="73248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Singleton es un patrón de diseño de creación que garantiza que una clase tenga solo una instancia y también proporciona un punto global de acceso a ella.</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La idea principal de este patrón es hacer que una clase sea responsable de realizar un seguimiento de su única instancia.</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Singleton se considera uno de los patrones de diseño más simples, pero también es fácil equivocarse si no se tiene cuidado.</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4"/>
          <p:cNvSpPr txBox="1"/>
          <p:nvPr/>
        </p:nvSpPr>
        <p:spPr>
          <a:xfrm>
            <a:off x="948025" y="790675"/>
            <a:ext cx="7543800" cy="7818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Sintaxis</a:t>
            </a:r>
            <a:endParaRPr b="0" i="0" sz="3000" u="none" cap="none" strike="noStrike">
              <a:solidFill>
                <a:srgbClr val="E83464"/>
              </a:solidFill>
              <a:latin typeface="Arial"/>
              <a:ea typeface="Arial"/>
              <a:cs typeface="Arial"/>
              <a:sym typeface="Arial"/>
            </a:endParaRPr>
          </a:p>
        </p:txBody>
      </p:sp>
      <p:sp>
        <p:nvSpPr>
          <p:cNvPr id="161" name="Google Shape;161;p4"/>
          <p:cNvSpPr txBox="1"/>
          <p:nvPr/>
        </p:nvSpPr>
        <p:spPr>
          <a:xfrm>
            <a:off x="1043375" y="1499675"/>
            <a:ext cx="37707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C63AB"/>
                </a:solidFill>
                <a:latin typeface="Arial"/>
                <a:ea typeface="Arial"/>
                <a:cs typeface="Arial"/>
                <a:sym typeface="Arial"/>
              </a:rPr>
              <a:t>Dart es un lenguaje de código abierto, estructurado y flexible, orientado a objetos, basado en clases, con herencia simple y soporte de interfaces, clases abstractas y tipado opcional de datos.</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None/>
            </a:pPr>
            <a:r>
              <a:rPr lang="es" sz="1500">
                <a:solidFill>
                  <a:srgbClr val="3C63AB"/>
                </a:solidFill>
              </a:rPr>
              <a:t>El lenguaje Dart es seguro para los tipos; utiliza la verificación de tipo estático para garantizar que el valor de una variable siempre coincida con el tipo estático de la variable.</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62" name="Google Shape;162;p4"/>
          <p:cNvPicPr preferRelativeResize="0"/>
          <p:nvPr/>
        </p:nvPicPr>
        <p:blipFill>
          <a:blip r:embed="rId4">
            <a:alphaModFix/>
          </a:blip>
          <a:stretch>
            <a:fillRect/>
          </a:stretch>
        </p:blipFill>
        <p:spPr>
          <a:xfrm>
            <a:off x="5155776" y="1852250"/>
            <a:ext cx="3100826" cy="1741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27"/>
          <p:cNvSpPr txBox="1"/>
          <p:nvPr/>
        </p:nvSpPr>
        <p:spPr>
          <a:xfrm>
            <a:off x="973978" y="2936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Patrones de diseño: Singleton</a:t>
            </a:r>
            <a:endParaRPr b="1" i="0" sz="3000" u="none" cap="none" strike="noStrike">
              <a:solidFill>
                <a:srgbClr val="E83464"/>
              </a:solidFill>
            </a:endParaRPr>
          </a:p>
        </p:txBody>
      </p:sp>
      <p:sp>
        <p:nvSpPr>
          <p:cNvPr id="429" name="Google Shape;429;p27"/>
          <p:cNvSpPr txBox="1"/>
          <p:nvPr/>
        </p:nvSpPr>
        <p:spPr>
          <a:xfrm>
            <a:off x="674125" y="1494600"/>
            <a:ext cx="7687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i="0" lang="es" sz="1600" u="none" cap="none" strike="noStrike">
                <a:solidFill>
                  <a:srgbClr val="3C63AB"/>
                </a:solidFill>
                <a:latin typeface="Arial"/>
                <a:ea typeface="Arial"/>
                <a:cs typeface="Arial"/>
                <a:sym typeface="Arial"/>
              </a:rPr>
              <a:t>Diagrama de clases y estructura básica</a:t>
            </a:r>
            <a:endParaRPr b="1"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En el siguiente diagrama de clases se representa un enfoque general para la implementación de Singleton:</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30" name="Google Shape;430;p27"/>
          <p:cNvPicPr preferRelativeResize="0"/>
          <p:nvPr/>
        </p:nvPicPr>
        <p:blipFill rotWithShape="1">
          <a:blip r:embed="rId4">
            <a:alphaModFix/>
          </a:blip>
          <a:srcRect b="0" l="0" r="0" t="0"/>
          <a:stretch/>
        </p:blipFill>
        <p:spPr>
          <a:xfrm>
            <a:off x="710750" y="2368600"/>
            <a:ext cx="2130675" cy="1726400"/>
          </a:xfrm>
          <a:prstGeom prst="rect">
            <a:avLst/>
          </a:prstGeom>
          <a:noFill/>
          <a:ln>
            <a:noFill/>
          </a:ln>
        </p:spPr>
      </p:pic>
      <p:sp>
        <p:nvSpPr>
          <p:cNvPr id="431" name="Google Shape;431;p27"/>
          <p:cNvSpPr txBox="1"/>
          <p:nvPr/>
        </p:nvSpPr>
        <p:spPr>
          <a:xfrm>
            <a:off x="2699925" y="2437725"/>
            <a:ext cx="5771400" cy="1985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La clase Singleton contiene la instancia de propiedad estática que es una referencia a la instancia de la clase en sí</a:t>
            </a:r>
            <a:r>
              <a:rPr lang="es" sz="1300">
                <a:solidFill>
                  <a:srgbClr val="375FA9"/>
                </a:solidFill>
              </a:rPr>
              <a:t>.</a:t>
            </a:r>
            <a:endParaRPr sz="1300">
              <a:solidFill>
                <a:srgbClr val="375FA9"/>
              </a:solidFill>
            </a:endParaRPr>
          </a:p>
          <a:p>
            <a:pPr indent="0" lvl="0" marL="457200" marR="0" rtl="0" algn="l">
              <a:lnSpc>
                <a:spcPct val="100000"/>
              </a:lnSpc>
              <a:spcBef>
                <a:spcPts val="0"/>
              </a:spcBef>
              <a:spcAft>
                <a:spcPts val="0"/>
              </a:spcAft>
              <a:buNone/>
            </a:pPr>
            <a:r>
              <a:t/>
            </a:r>
            <a:endParaRPr sz="1300">
              <a:solidFill>
                <a:srgbClr val="375FA9"/>
              </a:solidFill>
            </a:endParaRPr>
          </a:p>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Esta instancia sólo es accesible a través del método estático getInstance () ;</a:t>
            </a:r>
            <a:endParaRPr b="0" i="0" sz="1300" u="none" cap="none" strike="noStrike">
              <a:solidFill>
                <a:srgbClr val="375FA9"/>
              </a:solidFill>
              <a:latin typeface="Arial"/>
              <a:ea typeface="Arial"/>
              <a:cs typeface="Arial"/>
              <a:sym typeface="Arial"/>
            </a:endParaRPr>
          </a:p>
          <a:p>
            <a:pPr indent="0" lvl="0" marL="457200" marR="0" rtl="0" algn="l">
              <a:lnSpc>
                <a:spcPct val="100000"/>
              </a:lnSpc>
              <a:spcBef>
                <a:spcPts val="0"/>
              </a:spcBef>
              <a:spcAft>
                <a:spcPts val="0"/>
              </a:spcAft>
              <a:buNone/>
            </a:pPr>
            <a:r>
              <a:t/>
            </a:r>
            <a:endParaRPr sz="1300">
              <a:solidFill>
                <a:srgbClr val="375FA9"/>
              </a:solidFill>
            </a:endParaRPr>
          </a:p>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El constructor de la clase está marcado como privado para garantizar que la clase no se pueda instanciar desde fuera de la clase.</a:t>
            </a:r>
            <a:endParaRPr b="0" i="0" sz="1300" u="none" cap="none" strike="noStrike">
              <a:solidFill>
                <a:srgbClr val="375FA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435" name="Shape 435"/>
        <p:cNvGrpSpPr/>
        <p:nvPr/>
      </p:nvGrpSpPr>
      <p:grpSpPr>
        <a:xfrm>
          <a:off x="0" y="0"/>
          <a:ext cx="0" cy="0"/>
          <a:chOff x="0" y="0"/>
          <a:chExt cx="0" cy="0"/>
        </a:xfrm>
      </p:grpSpPr>
      <p:sp>
        <p:nvSpPr>
          <p:cNvPr id="436" name="Google Shape;436;p2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Patrones de diseño: Singleton</a:t>
            </a:r>
            <a:endParaRPr b="1" i="0" sz="3000" u="none" cap="none" strike="noStrike">
              <a:solidFill>
                <a:srgbClr val="E83464"/>
              </a:solidFill>
            </a:endParaRPr>
          </a:p>
        </p:txBody>
      </p:sp>
      <p:sp>
        <p:nvSpPr>
          <p:cNvPr id="437" name="Google Shape;437;p29"/>
          <p:cNvSpPr txBox="1"/>
          <p:nvPr/>
        </p:nvSpPr>
        <p:spPr>
          <a:xfrm>
            <a:off x="4648200" y="1820575"/>
            <a:ext cx="3657600" cy="25626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i="0" lang="es" sz="1600" u="none" cap="none" strike="noStrike">
                <a:solidFill>
                  <a:srgbClr val="3C63AB"/>
                </a:solidFill>
              </a:rPr>
              <a:t>ExampleStateBase</a:t>
            </a:r>
            <a:endParaRPr b="1" i="0" sz="1600" u="none" cap="none" strike="noStrike">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1"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Dado que el estado del ejemplo se implementa de varias formas diferentes, se creó su abstracción para poder </a:t>
            </a:r>
            <a:r>
              <a:rPr lang="es" sz="1600">
                <a:solidFill>
                  <a:srgbClr val="3C63AB"/>
                </a:solidFill>
              </a:rPr>
              <a:t>utilizarlo</a:t>
            </a:r>
            <a:r>
              <a:rPr b="0" i="0" lang="es" sz="1600" u="none" cap="none" strike="noStrike">
                <a:solidFill>
                  <a:srgbClr val="3C63AB"/>
                </a:solidFill>
                <a:latin typeface="Arial"/>
                <a:ea typeface="Arial"/>
                <a:cs typeface="Arial"/>
                <a:sym typeface="Arial"/>
              </a:rPr>
              <a:t> en todas las implementaciones.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Por lo tanto, la clase ExampleStateBase proporciona este estado abstraído:</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38" name="Google Shape;438;p29"/>
          <p:cNvPicPr preferRelativeResize="0"/>
          <p:nvPr/>
        </p:nvPicPr>
        <p:blipFill>
          <a:blip r:embed="rId5">
            <a:alphaModFix/>
          </a:blip>
          <a:stretch>
            <a:fillRect/>
          </a:stretch>
        </p:blipFill>
        <p:spPr>
          <a:xfrm>
            <a:off x="819150" y="1429825"/>
            <a:ext cx="3505201" cy="3565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442" name="Shape 442"/>
        <p:cNvGrpSpPr/>
        <p:nvPr/>
      </p:nvGrpSpPr>
      <p:grpSpPr>
        <a:xfrm>
          <a:off x="0" y="0"/>
          <a:ext cx="0" cy="0"/>
          <a:chOff x="0" y="0"/>
          <a:chExt cx="0" cy="0"/>
        </a:xfrm>
      </p:grpSpPr>
      <p:sp>
        <p:nvSpPr>
          <p:cNvPr id="443" name="Google Shape;443;p3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Patrones de diseño: Singleton</a:t>
            </a:r>
            <a:endParaRPr b="1" i="0" sz="3000" u="none" cap="none" strike="noStrike">
              <a:solidFill>
                <a:srgbClr val="E83464"/>
              </a:solidFill>
            </a:endParaRPr>
          </a:p>
        </p:txBody>
      </p:sp>
      <p:pic>
        <p:nvPicPr>
          <p:cNvPr id="444" name="Google Shape;444;p30"/>
          <p:cNvPicPr preferRelativeResize="0"/>
          <p:nvPr/>
        </p:nvPicPr>
        <p:blipFill>
          <a:blip r:embed="rId5">
            <a:alphaModFix/>
          </a:blip>
          <a:stretch>
            <a:fillRect/>
          </a:stretch>
        </p:blipFill>
        <p:spPr>
          <a:xfrm>
            <a:off x="1028700" y="1494600"/>
            <a:ext cx="5865152" cy="3289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Google Shape;449;p3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2800" u="none" cap="none" strike="noStrike">
                <a:solidFill>
                  <a:srgbClr val="E83464"/>
                </a:solidFill>
              </a:rPr>
              <a:t>Patrones de diseño: </a:t>
            </a:r>
            <a:r>
              <a:rPr b="1" lang="es" sz="2800">
                <a:solidFill>
                  <a:srgbClr val="E83464"/>
                </a:solidFill>
              </a:rPr>
              <a:t>Dependency</a:t>
            </a:r>
            <a:r>
              <a:rPr b="1" i="0" lang="es" sz="2800" u="none" cap="none" strike="noStrike">
                <a:solidFill>
                  <a:srgbClr val="E83464"/>
                </a:solidFill>
              </a:rPr>
              <a:t> Injection</a:t>
            </a:r>
            <a:endParaRPr b="1" i="0" sz="2800" u="none" cap="none" strike="noStrike">
              <a:solidFill>
                <a:srgbClr val="E83464"/>
              </a:solidFill>
            </a:endParaRPr>
          </a:p>
        </p:txBody>
      </p:sp>
      <p:sp>
        <p:nvSpPr>
          <p:cNvPr id="450" name="Google Shape;450;p31"/>
          <p:cNvSpPr txBox="1"/>
          <p:nvPr/>
        </p:nvSpPr>
        <p:spPr>
          <a:xfrm>
            <a:off x="674125" y="1668125"/>
            <a:ext cx="73467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La inyección de dependencia (DI) es un patrón de diseño que se utiliza para implementar la inversión de control. </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Permite la creación de objetos dependientes fuera de una clase y proporciona esos objetos a una clase de diferentes formas.</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DI</a:t>
            </a:r>
            <a:r>
              <a:rPr lang="es" sz="1600">
                <a:solidFill>
                  <a:srgbClr val="3C63AB"/>
                </a:solidFill>
              </a:rPr>
              <a:t> permite </a:t>
            </a:r>
            <a:r>
              <a:rPr b="0" i="0" lang="es" sz="1600" u="none" cap="none" strike="noStrike">
                <a:solidFill>
                  <a:srgbClr val="3C63AB"/>
                </a:solidFill>
                <a:latin typeface="Arial"/>
                <a:ea typeface="Arial"/>
                <a:cs typeface="Arial"/>
                <a:sym typeface="Arial"/>
              </a:rPr>
              <a:t>la creación y el enlace de los objetos</a:t>
            </a:r>
            <a:r>
              <a:rPr lang="es" sz="1600">
                <a:solidFill>
                  <a:srgbClr val="3C63AB"/>
                </a:solidFill>
              </a:rPr>
              <a:t> </a:t>
            </a:r>
            <a:r>
              <a:rPr b="0" i="0" lang="es" sz="1600" u="none" cap="none" strike="noStrike">
                <a:solidFill>
                  <a:srgbClr val="3C63AB"/>
                </a:solidFill>
                <a:latin typeface="Arial"/>
                <a:ea typeface="Arial"/>
                <a:cs typeface="Arial"/>
                <a:sym typeface="Arial"/>
              </a:rPr>
              <a:t>fuera de la clase a la </a:t>
            </a:r>
            <a:r>
              <a:rPr lang="es" sz="1600">
                <a:solidFill>
                  <a:srgbClr val="3C63AB"/>
                </a:solidFill>
              </a:rPr>
              <a:t>que </a:t>
            </a:r>
            <a:r>
              <a:rPr b="0" i="0" lang="es" sz="1600" u="none" cap="none" strike="noStrike">
                <a:solidFill>
                  <a:srgbClr val="3C63AB"/>
                </a:solidFill>
                <a:latin typeface="Arial"/>
                <a:ea typeface="Arial"/>
                <a:cs typeface="Arial"/>
                <a:sym typeface="Arial"/>
              </a:rPr>
              <a:t>dependen, aportando un mayor nivel de flexibilidad, desacoplamiento y pruebas más sencillas.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ge937d6a7e4_0_4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2700" u="none" cap="none" strike="noStrike">
                <a:solidFill>
                  <a:srgbClr val="E83464"/>
                </a:solidFill>
              </a:rPr>
              <a:t>Patrones de diseño: </a:t>
            </a:r>
            <a:r>
              <a:rPr b="1" lang="es" sz="2700">
                <a:solidFill>
                  <a:srgbClr val="E83464"/>
                </a:solidFill>
              </a:rPr>
              <a:t>Dependency</a:t>
            </a:r>
            <a:r>
              <a:rPr b="1" i="0" lang="es" sz="2700" u="none" cap="none" strike="noStrike">
                <a:solidFill>
                  <a:srgbClr val="E83464"/>
                </a:solidFill>
              </a:rPr>
              <a:t> Injection</a:t>
            </a:r>
            <a:endParaRPr b="1" i="0" sz="2700" u="none" cap="none" strike="noStrike">
              <a:solidFill>
                <a:srgbClr val="E83464"/>
              </a:solidFill>
            </a:endParaRPr>
          </a:p>
        </p:txBody>
      </p:sp>
      <p:sp>
        <p:nvSpPr>
          <p:cNvPr id="456" name="Google Shape;456;ge937d6a7e4_0_49"/>
          <p:cNvSpPr txBox="1"/>
          <p:nvPr/>
        </p:nvSpPr>
        <p:spPr>
          <a:xfrm>
            <a:off x="843175" y="1627150"/>
            <a:ext cx="7162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a:solidFill>
                  <a:srgbClr val="3C63AB"/>
                </a:solidFill>
              </a:rPr>
              <a:t>El patrón de inyección de dependencia involucra 3 tipos de clases.</a:t>
            </a:r>
            <a:endParaRPr>
              <a:solidFill>
                <a:srgbClr val="3C63AB"/>
              </a:solidFill>
            </a:endParaRPr>
          </a:p>
          <a:p>
            <a:pPr indent="0" lvl="0" marL="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cliente</a:t>
            </a:r>
            <a:r>
              <a:rPr lang="es">
                <a:solidFill>
                  <a:srgbClr val="3C63AB"/>
                </a:solidFill>
              </a:rPr>
              <a:t>: la clase de cliente (clase dependiente) es una clase que depende de la clase de servicio</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servicio</a:t>
            </a:r>
            <a:r>
              <a:rPr lang="es">
                <a:solidFill>
                  <a:srgbClr val="3C63AB"/>
                </a:solidFill>
              </a:rPr>
              <a:t>: la clase de servicio (dependencia) es una clase que brinda servicio a la clase de cliente.</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inyector</a:t>
            </a:r>
            <a:r>
              <a:rPr lang="es">
                <a:solidFill>
                  <a:srgbClr val="3C63AB"/>
                </a:solidFill>
              </a:rPr>
              <a:t>: la clase de inyector inyecta el objeto de clase de servicio en la clase de cliente.</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32"/>
          <p:cNvSpPr txBox="1"/>
          <p:nvPr/>
        </p:nvSpPr>
        <p:spPr>
          <a:xfrm>
            <a:off x="551575" y="534575"/>
            <a:ext cx="79710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Patrones de diseño: </a:t>
            </a:r>
            <a:r>
              <a:rPr b="1" lang="es" sz="3000">
                <a:solidFill>
                  <a:srgbClr val="E83464"/>
                </a:solidFill>
              </a:rPr>
              <a:t>Dependency</a:t>
            </a:r>
            <a:r>
              <a:rPr b="1" i="0" lang="es" sz="3000" u="none" cap="none" strike="noStrike">
                <a:solidFill>
                  <a:srgbClr val="E83464"/>
                </a:solidFill>
              </a:rPr>
              <a:t> Injection</a:t>
            </a:r>
            <a:endParaRPr b="1" i="0" sz="3000" u="none" cap="none" strike="noStrike">
              <a:solidFill>
                <a:srgbClr val="E83464"/>
              </a:solidFill>
            </a:endParaRPr>
          </a:p>
        </p:txBody>
      </p:sp>
      <p:sp>
        <p:nvSpPr>
          <p:cNvPr id="462" name="Google Shape;462;p32"/>
          <p:cNvSpPr txBox="1"/>
          <p:nvPr/>
        </p:nvSpPr>
        <p:spPr>
          <a:xfrm>
            <a:off x="4096700" y="1701275"/>
            <a:ext cx="41544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lang="es" sz="1600">
                <a:solidFill>
                  <a:srgbClr val="3C63AB"/>
                </a:solidFill>
              </a:rPr>
              <a:t>Relación entre las clases:</a:t>
            </a:r>
            <a:endParaRPr b="1"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lang="es" sz="1600">
                <a:solidFill>
                  <a:srgbClr val="3C63AB"/>
                </a:solidFill>
              </a:rPr>
              <a:t>La clase de inyector crea un objeto de la clase de servicio e inyecta ese objeto a un objeto de cliente, de esa forma libera la responsabilidad de crear un objeto de la clase de servicio fuera de la clase cliente.</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900" u="none" cap="none" strike="noStrike">
              <a:solidFill>
                <a:srgbClr val="3C63AB"/>
              </a:solidFill>
              <a:latin typeface="Arial"/>
              <a:ea typeface="Arial"/>
              <a:cs typeface="Arial"/>
              <a:sym typeface="Arial"/>
            </a:endParaRPr>
          </a:p>
        </p:txBody>
      </p:sp>
      <p:grpSp>
        <p:nvGrpSpPr>
          <p:cNvPr id="463" name="Google Shape;463;p32"/>
          <p:cNvGrpSpPr/>
          <p:nvPr/>
        </p:nvGrpSpPr>
        <p:grpSpPr>
          <a:xfrm>
            <a:off x="666775" y="2303036"/>
            <a:ext cx="2733820" cy="1466207"/>
            <a:chOff x="564150" y="2302968"/>
            <a:chExt cx="2614094" cy="1466207"/>
          </a:xfrm>
        </p:grpSpPr>
        <p:sp>
          <p:nvSpPr>
            <p:cNvPr id="464" name="Google Shape;464;p32"/>
            <p:cNvSpPr/>
            <p:nvPr/>
          </p:nvSpPr>
          <p:spPr>
            <a:xfrm>
              <a:off x="564150" y="2302968"/>
              <a:ext cx="842700" cy="4446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Cliente</a:t>
              </a:r>
              <a:endParaRPr>
                <a:solidFill>
                  <a:schemeClr val="dk1"/>
                </a:solidFill>
              </a:endParaRPr>
            </a:p>
          </p:txBody>
        </p:sp>
        <p:sp>
          <p:nvSpPr>
            <p:cNvPr id="465" name="Google Shape;465;p32"/>
            <p:cNvSpPr/>
            <p:nvPr/>
          </p:nvSpPr>
          <p:spPr>
            <a:xfrm>
              <a:off x="2255445" y="2302968"/>
              <a:ext cx="922800" cy="444600"/>
            </a:xfrm>
            <a:prstGeom prst="roundRect">
              <a:avLst>
                <a:gd fmla="val 16667" name="adj"/>
              </a:avLst>
            </a:prstGeom>
            <a:solidFill>
              <a:srgbClr val="3D63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Servicio</a:t>
              </a:r>
              <a:endParaRPr>
                <a:solidFill>
                  <a:schemeClr val="dk1"/>
                </a:solidFill>
              </a:endParaRPr>
            </a:p>
          </p:txBody>
        </p:sp>
        <p:sp>
          <p:nvSpPr>
            <p:cNvPr id="466" name="Google Shape;466;p32"/>
            <p:cNvSpPr/>
            <p:nvPr/>
          </p:nvSpPr>
          <p:spPr>
            <a:xfrm>
              <a:off x="1333525" y="3324575"/>
              <a:ext cx="1002000" cy="444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Inyector</a:t>
              </a:r>
              <a:endParaRPr>
                <a:solidFill>
                  <a:schemeClr val="dk1"/>
                </a:solidFill>
              </a:endParaRPr>
            </a:p>
          </p:txBody>
        </p:sp>
        <p:grpSp>
          <p:nvGrpSpPr>
            <p:cNvPr id="467" name="Google Shape;467;p32"/>
            <p:cNvGrpSpPr/>
            <p:nvPr/>
          </p:nvGrpSpPr>
          <p:grpSpPr>
            <a:xfrm>
              <a:off x="1406850" y="2302968"/>
              <a:ext cx="848700" cy="307800"/>
              <a:chOff x="1406850" y="2302968"/>
              <a:chExt cx="848700" cy="307800"/>
            </a:xfrm>
          </p:grpSpPr>
          <p:cxnSp>
            <p:nvCxnSpPr>
              <p:cNvPr id="468" name="Google Shape;468;p32"/>
              <p:cNvCxnSpPr>
                <a:stCxn id="464" idx="3"/>
                <a:endCxn id="465" idx="1"/>
              </p:cNvCxnSpPr>
              <p:nvPr/>
            </p:nvCxnSpPr>
            <p:spPr>
              <a:xfrm>
                <a:off x="1406850" y="2525268"/>
                <a:ext cx="848700" cy="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32"/>
              <p:cNvSpPr txBox="1"/>
              <p:nvPr/>
            </p:nvSpPr>
            <p:spPr>
              <a:xfrm>
                <a:off x="1540931" y="2302968"/>
                <a:ext cx="59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t>Usuarios</a:t>
                </a:r>
                <a:endParaRPr sz="800"/>
              </a:p>
            </p:txBody>
          </p:sp>
        </p:grpSp>
        <p:cxnSp>
          <p:nvCxnSpPr>
            <p:cNvPr id="470" name="Google Shape;470;p32"/>
            <p:cNvCxnSpPr>
              <a:stCxn id="466" idx="0"/>
              <a:endCxn id="464" idx="2"/>
            </p:cNvCxnSpPr>
            <p:nvPr/>
          </p:nvCxnSpPr>
          <p:spPr>
            <a:xfrm rot="10800000">
              <a:off x="985525" y="2747675"/>
              <a:ext cx="849000" cy="57690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32"/>
            <p:cNvCxnSpPr>
              <a:stCxn id="466" idx="0"/>
              <a:endCxn id="465" idx="2"/>
            </p:cNvCxnSpPr>
            <p:nvPr/>
          </p:nvCxnSpPr>
          <p:spPr>
            <a:xfrm flipH="1" rot="10800000">
              <a:off x="1834525" y="2747675"/>
              <a:ext cx="882300" cy="576900"/>
            </a:xfrm>
            <a:prstGeom prst="straightConnector1">
              <a:avLst/>
            </a:prstGeom>
            <a:noFill/>
            <a:ln cap="flat" cmpd="sng" w="9525">
              <a:solidFill>
                <a:schemeClr val="dk2"/>
              </a:solidFill>
              <a:prstDash val="dash"/>
              <a:round/>
              <a:headEnd len="med" w="med" type="none"/>
              <a:tailEnd len="med" w="med" type="triangle"/>
            </a:ln>
          </p:spPr>
        </p:cxnSp>
        <p:sp>
          <p:nvSpPr>
            <p:cNvPr id="472" name="Google Shape;472;p32"/>
            <p:cNvSpPr txBox="1"/>
            <p:nvPr/>
          </p:nvSpPr>
          <p:spPr>
            <a:xfrm rot="2328826">
              <a:off x="991456" y="2905530"/>
              <a:ext cx="610251" cy="30257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800"/>
                <a:t>Inyecta</a:t>
              </a:r>
              <a:endParaRPr sz="800"/>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76" name="Shape 476"/>
        <p:cNvGrpSpPr/>
        <p:nvPr/>
      </p:nvGrpSpPr>
      <p:grpSpPr>
        <a:xfrm>
          <a:off x="0" y="0"/>
          <a:ext cx="0" cy="0"/>
          <a:chOff x="0" y="0"/>
          <a:chExt cx="0" cy="0"/>
        </a:xfrm>
      </p:grpSpPr>
      <p:sp>
        <p:nvSpPr>
          <p:cNvPr id="477" name="Google Shape;477;gecfb408ce7_0_2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 Injection con GetX</a:t>
            </a:r>
            <a:endParaRPr b="1" i="0" sz="3000" u="none" cap="none" strike="noStrike">
              <a:solidFill>
                <a:srgbClr val="E83464"/>
              </a:solidFill>
            </a:endParaRPr>
          </a:p>
        </p:txBody>
      </p:sp>
      <p:sp>
        <p:nvSpPr>
          <p:cNvPr id="478" name="Google Shape;478;gecfb408ce7_0_24"/>
          <p:cNvSpPr txBox="1"/>
          <p:nvPr/>
        </p:nvSpPr>
        <p:spPr>
          <a:xfrm>
            <a:off x="1012650" y="1668125"/>
            <a:ext cx="75822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sz="1600">
                <a:solidFill>
                  <a:srgbClr val="3C63AB"/>
                </a:solidFill>
              </a:rPr>
              <a:t>Utilizando GetX es muy sencillo empezar a utilizar dependency Injection:</a:t>
            </a:r>
            <a:endParaRPr sz="1600">
              <a:solidFill>
                <a:srgbClr val="3C63AB"/>
              </a:solidFill>
            </a:endParaRPr>
          </a:p>
          <a:p>
            <a:pPr indent="0" lvl="0" marL="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Char char="●"/>
            </a:pPr>
            <a:r>
              <a:rPr lang="es" sz="1600">
                <a:solidFill>
                  <a:srgbClr val="3C63AB"/>
                </a:solidFill>
              </a:rPr>
              <a:t>Para inyectar una dependencia es tan sencillo como usar el </a:t>
            </a:r>
            <a:r>
              <a:rPr lang="es" sz="1600">
                <a:solidFill>
                  <a:srgbClr val="3C63AB"/>
                </a:solidFill>
              </a:rPr>
              <a:t>método</a:t>
            </a:r>
            <a:r>
              <a:rPr lang="es" sz="1600">
                <a:solidFill>
                  <a:srgbClr val="3C63AB"/>
                </a:solidFill>
              </a:rPr>
              <a:t> put: </a:t>
            </a:r>
            <a:endParaRPr sz="1600">
              <a:solidFill>
                <a:srgbClr val="3C63AB"/>
              </a:solidFill>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rPr lang="es" sz="1600">
                <a:solidFill>
                  <a:srgbClr val="3C63AB"/>
                </a:solidFill>
              </a:rPr>
              <a:t>Solo con esta linea de codigo “inyectamos” una instancia de Controller en nuestro código para ser utilizado posteriormente.</a:t>
            </a:r>
            <a:endParaRPr sz="1600">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79" name="Google Shape;479;gecfb408ce7_0_24"/>
          <p:cNvPicPr preferRelativeResize="0"/>
          <p:nvPr/>
        </p:nvPicPr>
        <p:blipFill>
          <a:blip r:embed="rId4">
            <a:alphaModFix/>
          </a:blip>
          <a:stretch>
            <a:fillRect/>
          </a:stretch>
        </p:blipFill>
        <p:spPr>
          <a:xfrm>
            <a:off x="2476500" y="2374975"/>
            <a:ext cx="3962400" cy="6401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Google Shape;484;gecfb408ce7_0_4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 Injection con GetX</a:t>
            </a:r>
            <a:endParaRPr b="1" i="0" sz="3000" u="none" cap="none" strike="noStrike">
              <a:solidFill>
                <a:srgbClr val="E83464"/>
              </a:solidFill>
            </a:endParaRPr>
          </a:p>
        </p:txBody>
      </p:sp>
      <p:sp>
        <p:nvSpPr>
          <p:cNvPr id="485" name="Google Shape;485;gecfb408ce7_0_46"/>
          <p:cNvSpPr txBox="1"/>
          <p:nvPr/>
        </p:nvSpPr>
        <p:spPr>
          <a:xfrm>
            <a:off x="986650" y="1646475"/>
            <a:ext cx="69522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sz="1600">
                <a:solidFill>
                  <a:srgbClr val="3C63AB"/>
                </a:solidFill>
              </a:rPr>
              <a:t>Utilizando GetX es muy sencillo empezar a utilizar dependency Injection:</a:t>
            </a:r>
            <a:endParaRPr sz="1600">
              <a:solidFill>
                <a:srgbClr val="3C63AB"/>
              </a:solidFill>
            </a:endParaRPr>
          </a:p>
          <a:p>
            <a:pPr indent="0" lvl="0" marL="0" marR="0" rtl="0" algn="l">
              <a:lnSpc>
                <a:spcPct val="90000"/>
              </a:lnSpc>
              <a:spcBef>
                <a:spcPts val="0"/>
              </a:spcBef>
              <a:spcAft>
                <a:spcPts val="0"/>
              </a:spcAft>
              <a:buNone/>
            </a:pPr>
            <a:r>
              <a:t/>
            </a:r>
            <a:endParaRPr sz="1600">
              <a:solidFill>
                <a:srgbClr val="3C63AB"/>
              </a:solidFill>
            </a:endParaRPr>
          </a:p>
          <a:p>
            <a:pPr indent="-330200" lvl="0" marL="457200" marR="0" rtl="0" algn="l">
              <a:lnSpc>
                <a:spcPct val="90000"/>
              </a:lnSpc>
              <a:spcBef>
                <a:spcPts val="0"/>
              </a:spcBef>
              <a:spcAft>
                <a:spcPts val="0"/>
              </a:spcAft>
              <a:buClr>
                <a:srgbClr val="3C63AB"/>
              </a:buClr>
              <a:buSzPts val="1600"/>
              <a:buChar char="●"/>
            </a:pPr>
            <a:r>
              <a:rPr lang="es" sz="1600">
                <a:solidFill>
                  <a:srgbClr val="3C63AB"/>
                </a:solidFill>
              </a:rPr>
              <a:t>Para obtener una de las instancias que se han inyectado al contexto de ejecución solo es necesario usar el método find:</a:t>
            </a:r>
            <a:endParaRPr sz="1600">
              <a:solidFill>
                <a:srgbClr val="3C63AB"/>
              </a:solidFill>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rPr lang="es" sz="1600">
                <a:solidFill>
                  <a:srgbClr val="3C63AB"/>
                </a:solidFill>
              </a:rPr>
              <a:t>Con .find() Get se encargará de buscar la instancia inyectada anteriormente y entregarla para que puedas usarla como lo necesites.</a:t>
            </a:r>
            <a:endParaRPr sz="1600">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86" name="Google Shape;486;gecfb408ce7_0_46"/>
          <p:cNvPicPr preferRelativeResize="0"/>
          <p:nvPr/>
        </p:nvPicPr>
        <p:blipFill>
          <a:blip r:embed="rId4">
            <a:alphaModFix/>
          </a:blip>
          <a:stretch>
            <a:fillRect/>
          </a:stretch>
        </p:blipFill>
        <p:spPr>
          <a:xfrm>
            <a:off x="2714625" y="2638425"/>
            <a:ext cx="3524674" cy="731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35"/>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7f86e5939_0_1"/>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Conceptos básicos</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68" name="Google Shape;168;ge7f86e5939_0_1"/>
          <p:cNvSpPr txBox="1"/>
          <p:nvPr/>
        </p:nvSpPr>
        <p:spPr>
          <a:xfrm>
            <a:off x="927525" y="1486250"/>
            <a:ext cx="7187400" cy="30123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Dart ofrece null safety, lo que significa que los valores no pueden ser nulos a menos que usted diga que pueden ser</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En Dart todas las variables son consideradas objetos y cada objeto es una instancia de una clase. Incluso números, funciones y nulos son objetos. Todos los objetos heredan de la clase Object.</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Aunque Dart está fuertemente tipado, las anotaciones de tipo son opcionales porque Dart puede inferir tipos de forma </a:t>
            </a:r>
            <a:r>
              <a:rPr lang="es" sz="1500">
                <a:solidFill>
                  <a:srgbClr val="3C63AB"/>
                </a:solidFill>
              </a:rPr>
              <a:t>automática</a:t>
            </a:r>
            <a:r>
              <a:rPr lang="es" sz="1500">
                <a:solidFill>
                  <a:srgbClr val="3C63AB"/>
                </a:solidFill>
              </a:rPr>
              <a:t>.</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7f86e5939_0_16"/>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Conceptos básicos</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74" name="Google Shape;174;ge7f86e5939_0_16"/>
          <p:cNvSpPr txBox="1"/>
          <p:nvPr/>
        </p:nvSpPr>
        <p:spPr>
          <a:xfrm>
            <a:off x="927525" y="1284775"/>
            <a:ext cx="71874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También puede crear funciones dentro de funciones (funciones anidadas o locales). De manera similar, Dart admite variables de nivel superior, así como variables vinculadas a una clase u objeto (variables estáticas y de instancia).</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 Las variables de instancia a veces se conocen como campos o propiedades.</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 diferencia de Java, Dart no tiene las palabras clave público, protegido y privado. Si un identificador comienza con un guión bajo (_), es privado para su biblioteca.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e7f918ef15_0_7"/>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Compiler - AOT (Ahead of  Time)</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80" name="Google Shape;180;ge7f918ef15_0_7"/>
          <p:cNvSpPr txBox="1"/>
          <p:nvPr/>
        </p:nvSpPr>
        <p:spPr>
          <a:xfrm>
            <a:off x="1028025" y="1499675"/>
            <a:ext cx="6798300" cy="405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Utilizado en modo desarrollo: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181" name="Google Shape;181;ge7f918ef15_0_7"/>
          <p:cNvSpPr/>
          <p:nvPr/>
        </p:nvSpPr>
        <p:spPr>
          <a:xfrm>
            <a:off x="1028025" y="2048900"/>
            <a:ext cx="2047800" cy="1247700"/>
          </a:xfrm>
          <a:prstGeom prst="rect">
            <a:avLst/>
          </a:prstGeom>
          <a:solidFill>
            <a:srgbClr val="4A86E8"/>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void main() {</a:t>
            </a:r>
            <a:endParaRPr sz="1100">
              <a:solidFill>
                <a:srgbClr val="FFFFFF"/>
              </a:solidFill>
            </a:endParaRPr>
          </a:p>
          <a:p>
            <a:pPr indent="0" lvl="0" marL="0" rtl="0" algn="l">
              <a:spcBef>
                <a:spcPts val="0"/>
              </a:spcBef>
              <a:spcAft>
                <a:spcPts val="0"/>
              </a:spcAft>
              <a:buNone/>
            </a:pPr>
            <a:r>
              <a:rPr lang="es" sz="1100">
                <a:solidFill>
                  <a:srgbClr val="FFFFFF"/>
                </a:solidFill>
              </a:rPr>
              <a:t>    print(‘Hello World’);</a:t>
            </a:r>
            <a:endParaRPr sz="1100">
              <a:solidFill>
                <a:srgbClr val="FFFFFF"/>
              </a:solidFill>
            </a:endParaRPr>
          </a:p>
          <a:p>
            <a:pPr indent="0" lvl="0" marL="0" rtl="0" algn="l">
              <a:spcBef>
                <a:spcPts val="0"/>
              </a:spcBef>
              <a:spcAft>
                <a:spcPts val="0"/>
              </a:spcAft>
              <a:buNone/>
            </a:pPr>
            <a:r>
              <a:rPr lang="es" sz="1100">
                <a:solidFill>
                  <a:srgbClr val="FFFFFF"/>
                </a:solidFill>
              </a:rPr>
              <a:t>}</a:t>
            </a:r>
            <a:endParaRPr sz="1100">
              <a:solidFill>
                <a:srgbClr val="FFFFFF"/>
              </a:solidFill>
            </a:endParaRPr>
          </a:p>
        </p:txBody>
      </p:sp>
      <p:sp>
        <p:nvSpPr>
          <p:cNvPr id="182" name="Google Shape;182;ge7f918ef15_0_7"/>
          <p:cNvSpPr/>
          <p:nvPr/>
        </p:nvSpPr>
        <p:spPr>
          <a:xfrm>
            <a:off x="4051750" y="2372750"/>
            <a:ext cx="2333700" cy="600000"/>
          </a:xfrm>
          <a:prstGeom prst="rect">
            <a:avLst/>
          </a:prstGeom>
          <a:solidFill>
            <a:srgbClr val="434343"/>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$dart playground.dart</a:t>
            </a:r>
            <a:endParaRPr sz="1100">
              <a:solidFill>
                <a:srgbClr val="FFFFFF"/>
              </a:solidFill>
            </a:endParaRPr>
          </a:p>
        </p:txBody>
      </p:sp>
      <p:sp>
        <p:nvSpPr>
          <p:cNvPr id="183" name="Google Shape;183;ge7f918ef15_0_7"/>
          <p:cNvSpPr/>
          <p:nvPr/>
        </p:nvSpPr>
        <p:spPr>
          <a:xfrm>
            <a:off x="4194700" y="3744350"/>
            <a:ext cx="2047800" cy="71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Hello World</a:t>
            </a:r>
            <a:endParaRPr sz="1100">
              <a:solidFill>
                <a:srgbClr val="FFFFFF"/>
              </a:solidFill>
            </a:endParaRPr>
          </a:p>
        </p:txBody>
      </p:sp>
      <p:cxnSp>
        <p:nvCxnSpPr>
          <p:cNvPr id="184" name="Google Shape;184;ge7f918ef15_0_7"/>
          <p:cNvCxnSpPr>
            <a:stCxn id="181" idx="3"/>
            <a:endCxn id="182" idx="1"/>
          </p:cNvCxnSpPr>
          <p:nvPr/>
        </p:nvCxnSpPr>
        <p:spPr>
          <a:xfrm>
            <a:off x="3075825" y="2672750"/>
            <a:ext cx="975900" cy="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ge7f918ef15_0_7"/>
          <p:cNvCxnSpPr>
            <a:stCxn id="182" idx="2"/>
            <a:endCxn id="183" idx="0"/>
          </p:cNvCxnSpPr>
          <p:nvPr/>
        </p:nvCxnSpPr>
        <p:spPr>
          <a:xfrm>
            <a:off x="5218600" y="2972750"/>
            <a:ext cx="0" cy="7716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ge7f918ef15_0_7"/>
          <p:cNvSpPr txBox="1"/>
          <p:nvPr/>
        </p:nvSpPr>
        <p:spPr>
          <a:xfrm>
            <a:off x="5295225" y="3153800"/>
            <a:ext cx="18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FF0000"/>
                </a:solidFill>
              </a:rPr>
              <a:t>AOT</a:t>
            </a:r>
            <a:r>
              <a:rPr b="1" lang="es" sz="1100"/>
              <a:t> Compile</a:t>
            </a:r>
            <a:endParaRPr b="1" sz="1100"/>
          </a:p>
          <a:p>
            <a:pPr indent="0" lvl="0" marL="0" rtl="0" algn="l">
              <a:spcBef>
                <a:spcPts val="0"/>
              </a:spcBef>
              <a:spcAft>
                <a:spcPts val="0"/>
              </a:spcAft>
              <a:buNone/>
            </a:pPr>
            <a:r>
              <a:rPr b="1" lang="es" sz="1100"/>
              <a:t>during development</a:t>
            </a:r>
            <a:endParaRPr b="1" sz="1100"/>
          </a:p>
        </p:txBody>
      </p:sp>
      <p:sp>
        <p:nvSpPr>
          <p:cNvPr id="187" name="Google Shape;187;ge7f918ef15_0_7"/>
          <p:cNvSpPr txBox="1"/>
          <p:nvPr/>
        </p:nvSpPr>
        <p:spPr>
          <a:xfrm>
            <a:off x="6323925" y="3963425"/>
            <a:ext cx="14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t>Run the Program</a:t>
            </a:r>
            <a:endParaRPr b="1"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ge7f918ef15_0_13"/>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Compiler - </a:t>
            </a:r>
            <a:r>
              <a:rPr b="1" lang="es" sz="3000">
                <a:solidFill>
                  <a:srgbClr val="E83464"/>
                </a:solidFill>
              </a:rPr>
              <a:t>JIT (Just in Time)</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93" name="Google Shape;193;ge7f918ef15_0_13"/>
          <p:cNvSpPr txBox="1"/>
          <p:nvPr/>
        </p:nvSpPr>
        <p:spPr>
          <a:xfrm>
            <a:off x="1022900" y="1499675"/>
            <a:ext cx="7714800" cy="471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Utilizado en producción (optimizado):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194" name="Google Shape;194;ge7f918ef15_0_13"/>
          <p:cNvSpPr/>
          <p:nvPr/>
        </p:nvSpPr>
        <p:spPr>
          <a:xfrm>
            <a:off x="1061700" y="1971575"/>
            <a:ext cx="2047800" cy="1247700"/>
          </a:xfrm>
          <a:prstGeom prst="rect">
            <a:avLst/>
          </a:prstGeom>
          <a:solidFill>
            <a:srgbClr val="4A86E8"/>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void main() {</a:t>
            </a:r>
            <a:endParaRPr sz="1100">
              <a:solidFill>
                <a:srgbClr val="FFFFFF"/>
              </a:solidFill>
            </a:endParaRPr>
          </a:p>
          <a:p>
            <a:pPr indent="0" lvl="0" marL="0" rtl="0" algn="l">
              <a:spcBef>
                <a:spcPts val="0"/>
              </a:spcBef>
              <a:spcAft>
                <a:spcPts val="0"/>
              </a:spcAft>
              <a:buNone/>
            </a:pPr>
            <a:r>
              <a:rPr lang="es" sz="1100">
                <a:solidFill>
                  <a:srgbClr val="FFFFFF"/>
                </a:solidFill>
              </a:rPr>
              <a:t>    print(‘Hello World’);</a:t>
            </a:r>
            <a:endParaRPr sz="1100">
              <a:solidFill>
                <a:srgbClr val="FFFFFF"/>
              </a:solidFill>
            </a:endParaRPr>
          </a:p>
          <a:p>
            <a:pPr indent="0" lvl="0" marL="0" rtl="0" algn="l">
              <a:spcBef>
                <a:spcPts val="0"/>
              </a:spcBef>
              <a:spcAft>
                <a:spcPts val="0"/>
              </a:spcAft>
              <a:buNone/>
            </a:pPr>
            <a:r>
              <a:rPr lang="es" sz="1100">
                <a:solidFill>
                  <a:srgbClr val="FFFFFF"/>
                </a:solidFill>
              </a:rPr>
              <a:t>}</a:t>
            </a:r>
            <a:endParaRPr sz="1100">
              <a:solidFill>
                <a:srgbClr val="FFFFFF"/>
              </a:solidFill>
            </a:endParaRPr>
          </a:p>
        </p:txBody>
      </p:sp>
      <p:sp>
        <p:nvSpPr>
          <p:cNvPr id="195" name="Google Shape;195;ge7f918ef15_0_13"/>
          <p:cNvSpPr/>
          <p:nvPr/>
        </p:nvSpPr>
        <p:spPr>
          <a:xfrm>
            <a:off x="4085425" y="2295425"/>
            <a:ext cx="2333700" cy="600000"/>
          </a:xfrm>
          <a:prstGeom prst="rect">
            <a:avLst/>
          </a:prstGeom>
          <a:solidFill>
            <a:srgbClr val="434343"/>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$dart playground.dart</a:t>
            </a:r>
            <a:endParaRPr sz="1100">
              <a:solidFill>
                <a:srgbClr val="FFFFFF"/>
              </a:solidFill>
            </a:endParaRPr>
          </a:p>
        </p:txBody>
      </p:sp>
      <p:sp>
        <p:nvSpPr>
          <p:cNvPr id="196" name="Google Shape;196;ge7f918ef15_0_13"/>
          <p:cNvSpPr/>
          <p:nvPr/>
        </p:nvSpPr>
        <p:spPr>
          <a:xfrm>
            <a:off x="4228375" y="3667025"/>
            <a:ext cx="2047800" cy="71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Hello World</a:t>
            </a:r>
            <a:endParaRPr sz="1100">
              <a:solidFill>
                <a:srgbClr val="FFFFFF"/>
              </a:solidFill>
            </a:endParaRPr>
          </a:p>
        </p:txBody>
      </p:sp>
      <p:cxnSp>
        <p:nvCxnSpPr>
          <p:cNvPr id="197" name="Google Shape;197;ge7f918ef15_0_13"/>
          <p:cNvCxnSpPr>
            <a:stCxn id="194" idx="3"/>
            <a:endCxn id="195" idx="1"/>
          </p:cNvCxnSpPr>
          <p:nvPr/>
        </p:nvCxnSpPr>
        <p:spPr>
          <a:xfrm>
            <a:off x="3109500" y="2595425"/>
            <a:ext cx="975900" cy="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ge7f918ef15_0_13"/>
          <p:cNvCxnSpPr>
            <a:stCxn id="195" idx="2"/>
            <a:endCxn id="196" idx="0"/>
          </p:cNvCxnSpPr>
          <p:nvPr/>
        </p:nvCxnSpPr>
        <p:spPr>
          <a:xfrm>
            <a:off x="5252275" y="2895425"/>
            <a:ext cx="0" cy="7716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ge7f918ef15_0_13"/>
          <p:cNvSpPr txBox="1"/>
          <p:nvPr/>
        </p:nvSpPr>
        <p:spPr>
          <a:xfrm>
            <a:off x="5328900" y="3076475"/>
            <a:ext cx="18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t>JIT</a:t>
            </a:r>
            <a:r>
              <a:rPr b="1" lang="es" sz="1100"/>
              <a:t> Compile</a:t>
            </a:r>
            <a:endParaRPr b="1" sz="1100"/>
          </a:p>
          <a:p>
            <a:pPr indent="0" lvl="0" marL="0" rtl="0" algn="l">
              <a:spcBef>
                <a:spcPts val="0"/>
              </a:spcBef>
              <a:spcAft>
                <a:spcPts val="0"/>
              </a:spcAft>
              <a:buNone/>
            </a:pPr>
            <a:r>
              <a:rPr b="1" lang="es" sz="1100"/>
              <a:t>during development</a:t>
            </a:r>
            <a:endParaRPr b="1" sz="1100"/>
          </a:p>
        </p:txBody>
      </p:sp>
      <p:sp>
        <p:nvSpPr>
          <p:cNvPr id="200" name="Google Shape;200;ge7f918ef15_0_13"/>
          <p:cNvSpPr txBox="1"/>
          <p:nvPr/>
        </p:nvSpPr>
        <p:spPr>
          <a:xfrm>
            <a:off x="6357600" y="3886100"/>
            <a:ext cx="14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t>Run the Program</a:t>
            </a:r>
            <a:endParaRPr b="1"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04" name="Shape 204"/>
        <p:cNvGrpSpPr/>
        <p:nvPr/>
      </p:nvGrpSpPr>
      <p:grpSpPr>
        <a:xfrm>
          <a:off x="0" y="0"/>
          <a:ext cx="0" cy="0"/>
          <a:chOff x="0" y="0"/>
          <a:chExt cx="0" cy="0"/>
        </a:xfrm>
      </p:grpSpPr>
      <p:sp>
        <p:nvSpPr>
          <p:cNvPr id="205" name="Google Shape;205;ge7f918ef15_0_28"/>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Dart: </a:t>
            </a:r>
            <a:r>
              <a:rPr b="1" lang="es" sz="3000">
                <a:solidFill>
                  <a:srgbClr val="E83464"/>
                </a:solidFill>
              </a:rPr>
              <a:t>Sintaxis lectura/escritura</a:t>
            </a:r>
            <a:endParaRPr b="1" i="0" sz="3000" u="none" cap="none" strike="noStrike">
              <a:solidFill>
                <a:srgbClr val="E83464"/>
              </a:solidFill>
            </a:endParaRPr>
          </a:p>
        </p:txBody>
      </p:sp>
      <p:pic>
        <p:nvPicPr>
          <p:cNvPr id="206" name="Google Shape;206;ge7f918ef15_0_28"/>
          <p:cNvPicPr preferRelativeResize="0"/>
          <p:nvPr/>
        </p:nvPicPr>
        <p:blipFill>
          <a:blip r:embed="rId5">
            <a:alphaModFix/>
          </a:blip>
          <a:stretch>
            <a:fillRect/>
          </a:stretch>
        </p:blipFill>
        <p:spPr>
          <a:xfrm>
            <a:off x="1981200" y="1690150"/>
            <a:ext cx="5010150" cy="275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