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3.xml"/>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5143500" cx="9144000"/>
  <p:notesSz cx="6858000" cy="9144000"/>
  <p:embeddedFontLst>
    <p:embeddedFont>
      <p:font typeface="Robo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0" roundtripDataSignature="AMtx7miqhqRIWv+v+4XGeMQhJDeXi4rW4g=="/>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2" name="Augusto Salazar Silva"/>
  <p:cmAuthor clrIdx="1" id="1" initials="" lastIdx="2" name="Lourdes Karina Barreto Gomez"/>
  <p:cmAuthor clrIdx="2" id="2" initials="" lastIdx="1" name="Franklin Enmanuel Zabaleta Torres"/>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Roboto-bold.fntdata"/><Relationship Id="rId14" Type="http://schemas.openxmlformats.org/officeDocument/2006/relationships/slide" Target="slides/slide8.xml"/><Relationship Id="rId36" Type="http://schemas.openxmlformats.org/officeDocument/2006/relationships/font" Target="fonts/Roboto-regular.fntdata"/><Relationship Id="rId17" Type="http://schemas.openxmlformats.org/officeDocument/2006/relationships/slide" Target="slides/slide11.xml"/><Relationship Id="rId39" Type="http://schemas.openxmlformats.org/officeDocument/2006/relationships/font" Target="fonts/Roboto-boldItalic.fntdata"/><Relationship Id="rId16" Type="http://schemas.openxmlformats.org/officeDocument/2006/relationships/slide" Target="slides/slide10.xml"/><Relationship Id="rId38" Type="http://schemas.openxmlformats.org/officeDocument/2006/relationships/font" Target="fonts/Roboto-italic.fntdata"/><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1-08-25T03:59:15.186">
    <p:pos x="6000" y="0"/>
    <p:text>Falta sobre este tema, revisar documentación. 
por ejemplo, manejo de estado interno o externo!</p:text>
    <p:extLst>
      <p:ext uri="{C676402C-5697-4E1C-873F-D02D1690AC5C}">
        <p15:threadingInfo timeZoneBias="0"/>
      </p:ext>
      <p:ext uri="http://customooxmlschemas.google.com/">
        <go:slidesCustomData xmlns:go="http://customooxmlschemas.google.com/" commentPostId="AAAANuzAglI"/>
      </p:ext>
    </p:extLst>
  </p:cm>
  <p:cm authorId="1" idx="1" dt="2021-08-25T03:59:15.186">
    <p:pos x="6000" y="0"/>
    <p:text>profesor, ¿a que parte de la documentación exactamente?</p:text>
    <p:extLst>
      <p:ext uri="{C676402C-5697-4E1C-873F-D02D1690AC5C}">
        <p15:threadingInfo timeZoneBias="0">
          <p15:parentCm authorId="0" idx="1"/>
        </p15:threadingInfo>
      </p:ext>
      <p:ext uri="http://customooxmlschemas.google.com/">
        <go:slidesCustomData xmlns:go="http://customooxmlschemas.google.com/" commentPostId="AAAAOhcfPZg"/>
      </p:ext>
    </p:extLs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1-08-23T15:07:21.883">
    <p:pos x="6000" y="0"/>
    <p:text>Incluir instrucciones para instalación
IMPORTANTE: hacer referencia a los ejemplos!</p:text>
    <p:extLst>
      <p:ext uri="{C676402C-5697-4E1C-873F-D02D1690AC5C}">
        <p15:threadingInfo timeZoneBias="0"/>
      </p:ext>
      <p:ext uri="http://customooxmlschemas.google.com/">
        <go:slidesCustomData xmlns:go="http://customooxmlschemas.google.com/" commentPostId="AAAANuzAgl0"/>
      </p:ext>
    </p:extLst>
  </p:cm>
  <p:cm authorId="2" idx="1" dt="2021-08-23T15:07:21.883">
    <p:pos x="6000" y="0"/>
    <p:text>https://pub.dev/packages/get</p:text>
    <p:extLst>
      <p:ext uri="{C676402C-5697-4E1C-873F-D02D1690AC5C}">
        <p15:threadingInfo timeZoneBias="0">
          <p15:parentCm authorId="0" idx="2"/>
        </p15:threadingInfo>
      </p:ext>
      <p:ext uri="http://customooxmlschemas.google.com/">
        <go:slidesCustomData xmlns:go="http://customooxmlschemas.google.com/" commentPostId="AAAAN6D3oNs"/>
      </p:ext>
    </p:extLs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2" dt="2021-08-26T02:59:47.487">
    <p:pos x="6000" y="0"/>
    <p:text>Se agregó  la instalacion y los ejemplos de navegacion getx de github</p:text>
    <p:extLst>
      <p:ext uri="{C676402C-5697-4E1C-873F-D02D1690AC5C}">
        <p15:threadingInfo timeZoneBias="0"/>
      </p:ext>
      <p:ext uri="http://customooxmlschemas.google.com/">
        <go:slidesCustomData xmlns:go="http://customooxmlschemas.google.com/" commentPostId="AAAAOieOU9s"/>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eaac352597_0_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geaac352597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e7f86e5939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6" name="Google Shape;226;ge7f86e5939_0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e9d8858381_0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3" name="Google Shape;233;ge9d8858381_0_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f2c51da841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0" name="Google Shape;240;gf2c51da841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e9d8858381_0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9" name="Google Shape;249;ge9d8858381_0_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e9d8858381_0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6" name="Google Shape;256;ge9d8858381_0_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e9d8858381_0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3" name="Google Shape;263;ge9d8858381_0_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e9d8858381_0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9" name="Google Shape;269;ge9d8858381_0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e9d8858381_0_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7" name="Google Shape;277;ge9d8858381_0_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eaac352597_0_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5" name="Google Shape;285;geaac352597_0_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eaac352597_0_1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8" name="Google Shape;298;geaac352597_0_10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eaac352597_0_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0" name="Google Shape;310;geaac352597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eaac352597_0_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6" name="Google Shape;316;geaac352597_0_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e87a8e010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2" name="Google Shape;322;ge87a8e010d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eaac352597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5" name="Google Shape;335;geaac352597_0_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eaac352597_0_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9" name="Google Shape;349;geaac352597_0_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f11ae0eae1_0_1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6" name="Google Shape;356;gf11ae0eae1_0_1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e87a8e010d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6" name="Google Shape;366;ge87a8e010d_0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f22eb29e18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2" name="Google Shape;372;gf22eb29e18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3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7" name="Google Shape;377;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3" name="Google Shape;15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e871f68868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ge871f68868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5" name="Google Shape;16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e9434e9fa8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1" name="Google Shape;171;ge9434e9fa8_0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e9d8858381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9" name="Google Shape;179;ge9d8858381_0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e933c05854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8" name="Google Shape;208;ge933c05854_0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e9d8858381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4" name="Google Shape;214;ge9d8858381_0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9" name="Shape 9"/>
        <p:cNvGrpSpPr/>
        <p:nvPr/>
      </p:nvGrpSpPr>
      <p:grpSpPr>
        <a:xfrm>
          <a:off x="0" y="0"/>
          <a:ext cx="0" cy="0"/>
          <a:chOff x="0" y="0"/>
          <a:chExt cx="0" cy="0"/>
        </a:xfrm>
      </p:grpSpPr>
      <p:sp>
        <p:nvSpPr>
          <p:cNvPr id="10" name="Google Shape;10;p3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showMasterSp="0">
  <p:cSld name="SECTION_TITLE_AND_DESCRIPTION">
    <p:spTree>
      <p:nvGrpSpPr>
        <p:cNvPr id="103" name="Shape 103"/>
        <p:cNvGrpSpPr/>
        <p:nvPr/>
      </p:nvGrpSpPr>
      <p:grpSpPr>
        <a:xfrm>
          <a:off x="0" y="0"/>
          <a:ext cx="0" cy="0"/>
          <a:chOff x="0" y="0"/>
          <a:chExt cx="0" cy="0"/>
        </a:xfrm>
      </p:grpSpPr>
      <p:sp>
        <p:nvSpPr>
          <p:cNvPr id="104" name="Google Shape;104;p4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47"/>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4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47"/>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8" name="Google Shape;108;p47"/>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109" name="Google Shape;109;p47"/>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10" name="Google Shape;110;p4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showMasterSp="0">
  <p:cSld name="CAPTION_ONLY">
    <p:spTree>
      <p:nvGrpSpPr>
        <p:cNvPr id="111" name="Shape 111"/>
        <p:cNvGrpSpPr/>
        <p:nvPr/>
      </p:nvGrpSpPr>
      <p:grpSpPr>
        <a:xfrm>
          <a:off x="0" y="0"/>
          <a:ext cx="0" cy="0"/>
          <a:chOff x="0" y="0"/>
          <a:chExt cx="0" cy="0"/>
        </a:xfrm>
      </p:grpSpPr>
      <p:sp>
        <p:nvSpPr>
          <p:cNvPr id="112" name="Google Shape;112;p48"/>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48"/>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4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48"/>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116" name="Google Shape;116;p4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showMasterSp="0">
  <p:cSld name="BIG_NUMBER">
    <p:spTree>
      <p:nvGrpSpPr>
        <p:cNvPr id="117" name="Shape 117"/>
        <p:cNvGrpSpPr/>
        <p:nvPr/>
      </p:nvGrpSpPr>
      <p:grpSpPr>
        <a:xfrm>
          <a:off x="0" y="0"/>
          <a:ext cx="0" cy="0"/>
          <a:chOff x="0" y="0"/>
          <a:chExt cx="0" cy="0"/>
        </a:xfrm>
      </p:grpSpPr>
      <p:sp>
        <p:nvSpPr>
          <p:cNvPr id="118" name="Google Shape;118;p49"/>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9" name="Google Shape;119;p49"/>
          <p:cNvGrpSpPr/>
          <p:nvPr/>
        </p:nvGrpSpPr>
        <p:grpSpPr>
          <a:xfrm>
            <a:off x="5959221" y="4119576"/>
            <a:ext cx="2520950" cy="1024165"/>
            <a:chOff x="6917201" y="0"/>
            <a:chExt cx="2227777" cy="863400"/>
          </a:xfrm>
        </p:grpSpPr>
        <p:sp>
          <p:nvSpPr>
            <p:cNvPr id="120" name="Google Shape;120;p49"/>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49"/>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49"/>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3" name="Google Shape;123;p49"/>
          <p:cNvGrpSpPr/>
          <p:nvPr/>
        </p:nvGrpSpPr>
        <p:grpSpPr>
          <a:xfrm>
            <a:off x="199148" y="2"/>
            <a:ext cx="2795412" cy="1083308"/>
            <a:chOff x="6917201" y="0"/>
            <a:chExt cx="2227777" cy="863400"/>
          </a:xfrm>
        </p:grpSpPr>
        <p:sp>
          <p:nvSpPr>
            <p:cNvPr id="124" name="Google Shape;124;p49"/>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49"/>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49"/>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7" name="Google Shape;127;p49"/>
          <p:cNvSpPr txBox="1"/>
          <p:nvPr>
            <p:ph hasCustomPrompt="1" type="title"/>
          </p:nvPr>
        </p:nvSpPr>
        <p:spPr>
          <a:xfrm>
            <a:off x="1385850" y="1383850"/>
            <a:ext cx="6372300" cy="137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28" name="Google Shape;128;p49"/>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noAutofit/>
          </a:bodyPr>
          <a:lstStyle>
            <a:lvl1pPr indent="-311150" lvl="0" marL="457200" algn="ctr">
              <a:lnSpc>
                <a:spcPct val="115000"/>
              </a:lnSpc>
              <a:spcBef>
                <a:spcPts val="0"/>
              </a:spcBef>
              <a:spcAft>
                <a:spcPts val="0"/>
              </a:spcAft>
              <a:buSzPts val="1300"/>
              <a:buChar char="●"/>
              <a:defRPr/>
            </a:lvl1pPr>
            <a:lvl2pPr indent="-298450" lvl="1" marL="914400" algn="ctr">
              <a:lnSpc>
                <a:spcPct val="115000"/>
              </a:lnSpc>
              <a:spcBef>
                <a:spcPts val="1600"/>
              </a:spcBef>
              <a:spcAft>
                <a:spcPts val="0"/>
              </a:spcAft>
              <a:buSzPts val="1100"/>
              <a:buChar char="○"/>
              <a:defRPr/>
            </a:lvl2pPr>
            <a:lvl3pPr indent="-298450" lvl="2" marL="1371600" algn="ctr">
              <a:lnSpc>
                <a:spcPct val="115000"/>
              </a:lnSpc>
              <a:spcBef>
                <a:spcPts val="1600"/>
              </a:spcBef>
              <a:spcAft>
                <a:spcPts val="0"/>
              </a:spcAft>
              <a:buSzPts val="1100"/>
              <a:buChar char="■"/>
              <a:defRPr/>
            </a:lvl3pPr>
            <a:lvl4pPr indent="-298450" lvl="3" marL="1828800" algn="ctr">
              <a:lnSpc>
                <a:spcPct val="115000"/>
              </a:lnSpc>
              <a:spcBef>
                <a:spcPts val="1600"/>
              </a:spcBef>
              <a:spcAft>
                <a:spcPts val="0"/>
              </a:spcAft>
              <a:buSzPts val="1100"/>
              <a:buChar char="●"/>
              <a:defRPr/>
            </a:lvl4pPr>
            <a:lvl5pPr indent="-298450" lvl="4" marL="2286000" algn="ctr">
              <a:lnSpc>
                <a:spcPct val="115000"/>
              </a:lnSpc>
              <a:spcBef>
                <a:spcPts val="1600"/>
              </a:spcBef>
              <a:spcAft>
                <a:spcPts val="0"/>
              </a:spcAft>
              <a:buSzPts val="1100"/>
              <a:buChar char="○"/>
              <a:defRPr/>
            </a:lvl5pPr>
            <a:lvl6pPr indent="-298450" lvl="5" marL="2743200" algn="ctr">
              <a:lnSpc>
                <a:spcPct val="115000"/>
              </a:lnSpc>
              <a:spcBef>
                <a:spcPts val="1600"/>
              </a:spcBef>
              <a:spcAft>
                <a:spcPts val="0"/>
              </a:spcAft>
              <a:buSzPts val="1100"/>
              <a:buChar char="■"/>
              <a:defRPr/>
            </a:lvl6pPr>
            <a:lvl7pPr indent="-298450" lvl="6" marL="3200400" algn="ctr">
              <a:lnSpc>
                <a:spcPct val="115000"/>
              </a:lnSpc>
              <a:spcBef>
                <a:spcPts val="1600"/>
              </a:spcBef>
              <a:spcAft>
                <a:spcPts val="0"/>
              </a:spcAft>
              <a:buSzPts val="1100"/>
              <a:buChar char="●"/>
              <a:defRPr/>
            </a:lvl7pPr>
            <a:lvl8pPr indent="-298450" lvl="7" marL="3657600" algn="ctr">
              <a:lnSpc>
                <a:spcPct val="115000"/>
              </a:lnSpc>
              <a:spcBef>
                <a:spcPts val="1600"/>
              </a:spcBef>
              <a:spcAft>
                <a:spcPts val="0"/>
              </a:spcAft>
              <a:buSzPts val="1100"/>
              <a:buChar char="○"/>
              <a:defRPr/>
            </a:lvl8pPr>
            <a:lvl9pPr indent="-298450" lvl="8" marL="4114800" algn="ctr">
              <a:lnSpc>
                <a:spcPct val="115000"/>
              </a:lnSpc>
              <a:spcBef>
                <a:spcPts val="1600"/>
              </a:spcBef>
              <a:spcAft>
                <a:spcPts val="1600"/>
              </a:spcAft>
              <a:buSzPts val="1100"/>
              <a:buChar char="■"/>
              <a:defRPr/>
            </a:lvl9pPr>
          </a:lstStyle>
          <a:p/>
        </p:txBody>
      </p:sp>
      <p:sp>
        <p:nvSpPr>
          <p:cNvPr id="129" name="Google Shape;129;p4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1" showMasterSp="0">
  <p:cSld name="SECTION_HEADER_1">
    <p:spTree>
      <p:nvGrpSpPr>
        <p:cNvPr id="130" name="Shape 130"/>
        <p:cNvGrpSpPr/>
        <p:nvPr/>
      </p:nvGrpSpPr>
      <p:grpSpPr>
        <a:xfrm>
          <a:off x="0" y="0"/>
          <a:ext cx="0" cy="0"/>
          <a:chOff x="0" y="0"/>
          <a:chExt cx="0" cy="0"/>
        </a:xfrm>
      </p:grpSpPr>
      <p:pic>
        <p:nvPicPr>
          <p:cNvPr descr="OBJETO DE ESTUDIO DE LA LÓGICA" id="131" name="Google Shape;131;p50"/>
          <p:cNvPicPr preferRelativeResize="0"/>
          <p:nvPr/>
        </p:nvPicPr>
        <p:blipFill rotWithShape="1">
          <a:blip r:embed="rId2">
            <a:alphaModFix/>
          </a:blip>
          <a:srcRect b="0" l="0" r="0" t="0"/>
          <a:stretch/>
        </p:blipFill>
        <p:spPr>
          <a:xfrm>
            <a:off x="0" y="24493"/>
            <a:ext cx="9144000" cy="5143502"/>
          </a:xfrm>
          <a:prstGeom prst="rect">
            <a:avLst/>
          </a:prstGeom>
          <a:noFill/>
          <a:ln>
            <a:noFill/>
          </a:ln>
          <a:effectLst>
            <a:outerShdw blurRad="50800" rotWithShape="0" algn="ctr" dir="5400000" dist="50800">
              <a:srgbClr val="000000">
                <a:alpha val="0"/>
              </a:srgbClr>
            </a:outerShdw>
          </a:effectLst>
        </p:spPr>
      </p:pic>
      <p:sp>
        <p:nvSpPr>
          <p:cNvPr id="132" name="Google Shape;132;p50"/>
          <p:cNvSpPr/>
          <p:nvPr/>
        </p:nvSpPr>
        <p:spPr>
          <a:xfrm>
            <a:off x="2381" y="4800600"/>
            <a:ext cx="9141600"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50"/>
          <p:cNvSpPr/>
          <p:nvPr/>
        </p:nvSpPr>
        <p:spPr>
          <a:xfrm>
            <a:off x="11" y="4750737"/>
            <a:ext cx="9141600" cy="4800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50"/>
          <p:cNvSpPr txBox="1"/>
          <p:nvPr>
            <p:ph type="title"/>
          </p:nvPr>
        </p:nvSpPr>
        <p:spPr>
          <a:xfrm>
            <a:off x="822960" y="569214"/>
            <a:ext cx="7543800" cy="26745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262626"/>
              </a:buClr>
              <a:buSzPts val="6000"/>
              <a:buFont typeface="Arial"/>
              <a:buNone/>
              <a:defRPr b="0" sz="6000">
                <a:solidFill>
                  <a:srgbClr val="262626"/>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5" name="Google Shape;135;p50"/>
          <p:cNvSpPr txBox="1"/>
          <p:nvPr>
            <p:ph idx="1" type="body"/>
          </p:nvPr>
        </p:nvSpPr>
        <p:spPr>
          <a:xfrm>
            <a:off x="822960" y="3339846"/>
            <a:ext cx="7543800" cy="8574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900"/>
              </a:spcBef>
              <a:spcAft>
                <a:spcPts val="0"/>
              </a:spcAft>
              <a:buSzPts val="1800"/>
              <a:buNone/>
              <a:defRPr sz="1800" cap="none">
                <a:solidFill>
                  <a:schemeClr val="dk2"/>
                </a:solidFill>
                <a:latin typeface="Arial"/>
                <a:ea typeface="Arial"/>
                <a:cs typeface="Arial"/>
                <a:sym typeface="Arial"/>
              </a:defRPr>
            </a:lvl1pPr>
            <a:lvl2pPr indent="-228600" lvl="1" marL="914400" algn="l">
              <a:lnSpc>
                <a:spcPct val="90000"/>
              </a:lnSpc>
              <a:spcBef>
                <a:spcPts val="200"/>
              </a:spcBef>
              <a:spcAft>
                <a:spcPts val="0"/>
              </a:spcAft>
              <a:buSzPts val="1400"/>
              <a:buNone/>
              <a:defRPr sz="1400">
                <a:solidFill>
                  <a:srgbClr val="888888"/>
                </a:solidFill>
              </a:defRPr>
            </a:lvl2pPr>
            <a:lvl3pPr indent="-228600" lvl="2" marL="1371600" algn="l">
              <a:lnSpc>
                <a:spcPct val="90000"/>
              </a:lnSpc>
              <a:spcBef>
                <a:spcPts val="300"/>
              </a:spcBef>
              <a:spcAft>
                <a:spcPts val="0"/>
              </a:spcAft>
              <a:buSzPts val="1200"/>
              <a:buNone/>
              <a:defRPr sz="1200">
                <a:solidFill>
                  <a:srgbClr val="888888"/>
                </a:solidFill>
              </a:defRPr>
            </a:lvl3pPr>
            <a:lvl4pPr indent="-228600" lvl="3" marL="1828800" algn="l">
              <a:lnSpc>
                <a:spcPct val="90000"/>
              </a:lnSpc>
              <a:spcBef>
                <a:spcPts val="300"/>
              </a:spcBef>
              <a:spcAft>
                <a:spcPts val="0"/>
              </a:spcAft>
              <a:buSzPts val="1100"/>
              <a:buNone/>
              <a:defRPr sz="1100">
                <a:solidFill>
                  <a:srgbClr val="888888"/>
                </a:solidFill>
              </a:defRPr>
            </a:lvl4pPr>
            <a:lvl5pPr indent="-228600" lvl="4" marL="2286000" algn="l">
              <a:lnSpc>
                <a:spcPct val="90000"/>
              </a:lnSpc>
              <a:spcBef>
                <a:spcPts val="300"/>
              </a:spcBef>
              <a:spcAft>
                <a:spcPts val="0"/>
              </a:spcAft>
              <a:buSzPts val="1100"/>
              <a:buNone/>
              <a:defRPr sz="1100">
                <a:solidFill>
                  <a:srgbClr val="888888"/>
                </a:solidFill>
              </a:defRPr>
            </a:lvl5pPr>
            <a:lvl6pPr indent="-228600" lvl="5" marL="2743200" algn="l">
              <a:lnSpc>
                <a:spcPct val="90000"/>
              </a:lnSpc>
              <a:spcBef>
                <a:spcPts val="300"/>
              </a:spcBef>
              <a:spcAft>
                <a:spcPts val="0"/>
              </a:spcAft>
              <a:buSzPts val="1100"/>
              <a:buNone/>
              <a:defRPr sz="1100">
                <a:solidFill>
                  <a:srgbClr val="888888"/>
                </a:solidFill>
              </a:defRPr>
            </a:lvl6pPr>
            <a:lvl7pPr indent="-228600" lvl="6" marL="3200400" algn="l">
              <a:lnSpc>
                <a:spcPct val="90000"/>
              </a:lnSpc>
              <a:spcBef>
                <a:spcPts val="300"/>
              </a:spcBef>
              <a:spcAft>
                <a:spcPts val="0"/>
              </a:spcAft>
              <a:buSzPts val="1100"/>
              <a:buNone/>
              <a:defRPr sz="1100">
                <a:solidFill>
                  <a:srgbClr val="888888"/>
                </a:solidFill>
              </a:defRPr>
            </a:lvl7pPr>
            <a:lvl8pPr indent="-228600" lvl="7" marL="3657600" algn="l">
              <a:lnSpc>
                <a:spcPct val="90000"/>
              </a:lnSpc>
              <a:spcBef>
                <a:spcPts val="300"/>
              </a:spcBef>
              <a:spcAft>
                <a:spcPts val="0"/>
              </a:spcAft>
              <a:buSzPts val="1100"/>
              <a:buNone/>
              <a:defRPr sz="1100">
                <a:solidFill>
                  <a:srgbClr val="888888"/>
                </a:solidFill>
              </a:defRPr>
            </a:lvl8pPr>
            <a:lvl9pPr indent="-228600" lvl="8" marL="4114800" algn="l">
              <a:lnSpc>
                <a:spcPct val="90000"/>
              </a:lnSpc>
              <a:spcBef>
                <a:spcPts val="300"/>
              </a:spcBef>
              <a:spcAft>
                <a:spcPts val="300"/>
              </a:spcAft>
              <a:buSzPts val="1100"/>
              <a:buNone/>
              <a:defRPr sz="1100">
                <a:solidFill>
                  <a:srgbClr val="888888"/>
                </a:solidFill>
              </a:defRPr>
            </a:lvl9pPr>
          </a:lstStyle>
          <a:p/>
        </p:txBody>
      </p:sp>
      <p:sp>
        <p:nvSpPr>
          <p:cNvPr id="136" name="Google Shape;136;p50"/>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7" name="Google Shape;137;p50"/>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8" name="Google Shape;138;p50"/>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cxnSp>
        <p:nvCxnSpPr>
          <p:cNvPr id="139" name="Google Shape;139;p50"/>
          <p:cNvCxnSpPr/>
          <p:nvPr/>
        </p:nvCxnSpPr>
        <p:spPr>
          <a:xfrm>
            <a:off x="905744" y="3257550"/>
            <a:ext cx="740640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1" name="Shape 11"/>
        <p:cNvGrpSpPr/>
        <p:nvPr/>
      </p:nvGrpSpPr>
      <p:grpSpPr>
        <a:xfrm>
          <a:off x="0" y="0"/>
          <a:ext cx="0" cy="0"/>
          <a:chOff x="0" y="0"/>
          <a:chExt cx="0" cy="0"/>
        </a:xfrm>
      </p:grpSpPr>
      <p:sp>
        <p:nvSpPr>
          <p:cNvPr id="12" name="Google Shape;12;p39"/>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39"/>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39"/>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39"/>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 name="Google Shape;16;p39"/>
          <p:cNvGrpSpPr/>
          <p:nvPr/>
        </p:nvGrpSpPr>
        <p:grpSpPr>
          <a:xfrm>
            <a:off x="255200" y="592"/>
            <a:ext cx="2250363" cy="1044300"/>
            <a:chOff x="255200" y="592"/>
            <a:chExt cx="2250363" cy="1044300"/>
          </a:xfrm>
        </p:grpSpPr>
        <p:sp>
          <p:nvSpPr>
            <p:cNvPr id="17" name="Google Shape;17;p39"/>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9"/>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39"/>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 name="Google Shape;20;p39"/>
          <p:cNvGrpSpPr/>
          <p:nvPr/>
        </p:nvGrpSpPr>
        <p:grpSpPr>
          <a:xfrm>
            <a:off x="905395" y="592"/>
            <a:ext cx="2250363" cy="1044300"/>
            <a:chOff x="905395" y="592"/>
            <a:chExt cx="2250363" cy="1044300"/>
          </a:xfrm>
        </p:grpSpPr>
        <p:sp>
          <p:nvSpPr>
            <p:cNvPr id="21" name="Google Shape;21;p39"/>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9"/>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9"/>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 name="Google Shape;24;p39"/>
          <p:cNvGrpSpPr/>
          <p:nvPr/>
        </p:nvGrpSpPr>
        <p:grpSpPr>
          <a:xfrm>
            <a:off x="7057468" y="5088"/>
            <a:ext cx="1851282" cy="752108"/>
            <a:chOff x="6917201" y="0"/>
            <a:chExt cx="2227777" cy="863400"/>
          </a:xfrm>
        </p:grpSpPr>
        <p:sp>
          <p:nvSpPr>
            <p:cNvPr id="25" name="Google Shape;25;p39"/>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39"/>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39"/>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 name="Google Shape;28;p39"/>
          <p:cNvGrpSpPr/>
          <p:nvPr/>
        </p:nvGrpSpPr>
        <p:grpSpPr>
          <a:xfrm>
            <a:off x="6553032" y="4217852"/>
            <a:ext cx="2389068" cy="925737"/>
            <a:chOff x="6917201" y="0"/>
            <a:chExt cx="2227777" cy="863400"/>
          </a:xfrm>
        </p:grpSpPr>
        <p:sp>
          <p:nvSpPr>
            <p:cNvPr id="29" name="Google Shape;29;p39"/>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39"/>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39"/>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 name="Google Shape;32;p39"/>
          <p:cNvGrpSpPr/>
          <p:nvPr/>
        </p:nvGrpSpPr>
        <p:grpSpPr>
          <a:xfrm>
            <a:off x="199148" y="4055652"/>
            <a:ext cx="2795412" cy="1083308"/>
            <a:chOff x="6917201" y="0"/>
            <a:chExt cx="2227777" cy="863400"/>
          </a:xfrm>
        </p:grpSpPr>
        <p:sp>
          <p:nvSpPr>
            <p:cNvPr id="33" name="Google Shape;33;p39"/>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39"/>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9"/>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39"/>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37" name="Google Shape;37;p39"/>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8" name="Google Shape;38;p3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39" name="Shape 39"/>
        <p:cNvGrpSpPr/>
        <p:nvPr/>
      </p:nvGrpSpPr>
      <p:grpSpPr>
        <a:xfrm>
          <a:off x="0" y="0"/>
          <a:ext cx="0" cy="0"/>
          <a:chOff x="0" y="0"/>
          <a:chExt cx="0" cy="0"/>
        </a:xfrm>
      </p:grpSpPr>
      <p:sp>
        <p:nvSpPr>
          <p:cNvPr id="40" name="Google Shape;40;p40"/>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0"/>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4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0"/>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4" name="Google Shape;44;p4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showMasterSp="0" type="obj">
  <p:cSld name="OBJECT">
    <p:spTree>
      <p:nvGrpSpPr>
        <p:cNvPr id="45" name="Shape 45"/>
        <p:cNvGrpSpPr/>
        <p:nvPr/>
      </p:nvGrpSpPr>
      <p:grpSpPr>
        <a:xfrm>
          <a:off x="0" y="0"/>
          <a:ext cx="0" cy="0"/>
          <a:chOff x="0" y="0"/>
          <a:chExt cx="0" cy="0"/>
        </a:xfrm>
      </p:grpSpPr>
      <p:sp>
        <p:nvSpPr>
          <p:cNvPr id="46" name="Google Shape;46;p41"/>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3F3F3F"/>
              </a:buClr>
              <a:buSzPts val="3600"/>
              <a:buFont typeface="Arial"/>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7" name="Google Shape;47;p41"/>
          <p:cNvSpPr txBox="1"/>
          <p:nvPr>
            <p:ph idx="1" type="body"/>
          </p:nvPr>
        </p:nvSpPr>
        <p:spPr>
          <a:xfrm>
            <a:off x="822960" y="1384300"/>
            <a:ext cx="7543800" cy="3017400"/>
          </a:xfrm>
          <a:prstGeom prst="rect">
            <a:avLst/>
          </a:prstGeom>
          <a:noFill/>
          <a:ln>
            <a:noFill/>
          </a:ln>
        </p:spPr>
        <p:txBody>
          <a:bodyPr anchorCtr="0" anchor="t" bIns="34275" lIns="0" spcFirstLastPara="1" rIns="0" wrap="square" tIns="34275">
            <a:noAutofit/>
          </a:bodyPr>
          <a:lstStyle>
            <a:lvl1pPr indent="-317500" lvl="0" marL="457200" algn="l">
              <a:lnSpc>
                <a:spcPct val="90000"/>
              </a:lnSpc>
              <a:spcBef>
                <a:spcPts val="900"/>
              </a:spcBef>
              <a:spcAft>
                <a:spcPts val="0"/>
              </a:spcAft>
              <a:buSzPts val="1400"/>
              <a:buChar char="●"/>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48" name="Google Shape;48;p41"/>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49" name="Google Shape;49;p41"/>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0" name="Google Shape;50;p41"/>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showMasterSp="0">
  <p:cSld name="MAIN_POINT">
    <p:spTree>
      <p:nvGrpSpPr>
        <p:cNvPr id="51" name="Shape 51"/>
        <p:cNvGrpSpPr/>
        <p:nvPr/>
      </p:nvGrpSpPr>
      <p:grpSpPr>
        <a:xfrm>
          <a:off x="0" y="0"/>
          <a:ext cx="0" cy="0"/>
          <a:chOff x="0" y="0"/>
          <a:chExt cx="0" cy="0"/>
        </a:xfrm>
      </p:grpSpPr>
      <p:sp>
        <p:nvSpPr>
          <p:cNvPr id="52" name="Google Shape;52;p42"/>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42"/>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4" name="Google Shape;54;p42"/>
          <p:cNvGrpSpPr/>
          <p:nvPr/>
        </p:nvGrpSpPr>
        <p:grpSpPr>
          <a:xfrm>
            <a:off x="255991" y="-118"/>
            <a:ext cx="2251347" cy="1043408"/>
            <a:chOff x="3961956" y="4383950"/>
            <a:chExt cx="1160548" cy="548700"/>
          </a:xfrm>
        </p:grpSpPr>
        <p:sp>
          <p:nvSpPr>
            <p:cNvPr id="55" name="Google Shape;55;p42"/>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42"/>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42"/>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8" name="Google Shape;58;p42"/>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9" name="Google Shape;59;p42"/>
          <p:cNvGrpSpPr/>
          <p:nvPr/>
        </p:nvGrpSpPr>
        <p:grpSpPr>
          <a:xfrm>
            <a:off x="34934" y="4522125"/>
            <a:ext cx="1593306" cy="617072"/>
            <a:chOff x="6917201" y="0"/>
            <a:chExt cx="2227777" cy="863400"/>
          </a:xfrm>
        </p:grpSpPr>
        <p:sp>
          <p:nvSpPr>
            <p:cNvPr id="60" name="Google Shape;60;p42"/>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42"/>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42"/>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3" name="Google Shape;63;p42"/>
          <p:cNvGrpSpPr/>
          <p:nvPr/>
        </p:nvGrpSpPr>
        <p:grpSpPr>
          <a:xfrm>
            <a:off x="5886353" y="1243"/>
            <a:ext cx="3257451" cy="1261514"/>
            <a:chOff x="6917201" y="0"/>
            <a:chExt cx="2227777" cy="863400"/>
          </a:xfrm>
        </p:grpSpPr>
        <p:sp>
          <p:nvSpPr>
            <p:cNvPr id="64" name="Google Shape;64;p4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4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4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7" name="Google Shape;67;p42"/>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68" name="Google Shape;68;p4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69" name="Shape 69"/>
        <p:cNvGrpSpPr/>
        <p:nvPr/>
      </p:nvGrpSpPr>
      <p:grpSpPr>
        <a:xfrm>
          <a:off x="0" y="0"/>
          <a:ext cx="0" cy="0"/>
          <a:chOff x="0" y="0"/>
          <a:chExt cx="0" cy="0"/>
        </a:xfrm>
      </p:grpSpPr>
      <p:sp>
        <p:nvSpPr>
          <p:cNvPr id="70" name="Google Shape;70;p4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1" name="Google Shape;71;p43"/>
          <p:cNvGrpSpPr/>
          <p:nvPr/>
        </p:nvGrpSpPr>
        <p:grpSpPr>
          <a:xfrm>
            <a:off x="5594190" y="3961115"/>
            <a:ext cx="2910144" cy="1182340"/>
            <a:chOff x="6917201" y="0"/>
            <a:chExt cx="2227777" cy="863400"/>
          </a:xfrm>
        </p:grpSpPr>
        <p:sp>
          <p:nvSpPr>
            <p:cNvPr id="72" name="Google Shape;72;p4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4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4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5" name="Google Shape;75;p43"/>
          <p:cNvGrpSpPr/>
          <p:nvPr/>
        </p:nvGrpSpPr>
        <p:grpSpPr>
          <a:xfrm>
            <a:off x="199148" y="2"/>
            <a:ext cx="2795412" cy="1083308"/>
            <a:chOff x="6917201" y="0"/>
            <a:chExt cx="2227777" cy="863400"/>
          </a:xfrm>
        </p:grpSpPr>
        <p:sp>
          <p:nvSpPr>
            <p:cNvPr id="76" name="Google Shape;76;p4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4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4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9" name="Google Shape;79;p43"/>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80" name="Google Shape;80;p4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showMasterSp="0" type="tx">
  <p:cSld name="TITLE_AND_BODY">
    <p:spTree>
      <p:nvGrpSpPr>
        <p:cNvPr id="81" name="Shape 81"/>
        <p:cNvGrpSpPr/>
        <p:nvPr/>
      </p:nvGrpSpPr>
      <p:grpSpPr>
        <a:xfrm>
          <a:off x="0" y="0"/>
          <a:ext cx="0" cy="0"/>
          <a:chOff x="0" y="0"/>
          <a:chExt cx="0" cy="0"/>
        </a:xfrm>
      </p:grpSpPr>
      <p:sp>
        <p:nvSpPr>
          <p:cNvPr id="82" name="Google Shape;82;p4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4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4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44"/>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6" name="Google Shape;86;p44"/>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7" name="Google Shape;87;p4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showMasterSp="0" type="twoColTx">
  <p:cSld name="TITLE_AND_TWO_COLUMNS">
    <p:spTree>
      <p:nvGrpSpPr>
        <p:cNvPr id="88" name="Shape 88"/>
        <p:cNvGrpSpPr/>
        <p:nvPr/>
      </p:nvGrpSpPr>
      <p:grpSpPr>
        <a:xfrm>
          <a:off x="0" y="0"/>
          <a:ext cx="0" cy="0"/>
          <a:chOff x="0" y="0"/>
          <a:chExt cx="0" cy="0"/>
        </a:xfrm>
      </p:grpSpPr>
      <p:sp>
        <p:nvSpPr>
          <p:cNvPr id="89" name="Google Shape;89;p4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4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4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45"/>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93" name="Google Shape;93;p45"/>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4" name="Google Shape;94;p45"/>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5" name="Google Shape;95;p4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showMasterSp="0">
  <p:cSld name="ONE_COLUMN_TEXT">
    <p:spTree>
      <p:nvGrpSpPr>
        <p:cNvPr id="96" name="Shape 96"/>
        <p:cNvGrpSpPr/>
        <p:nvPr/>
      </p:nvGrpSpPr>
      <p:grpSpPr>
        <a:xfrm>
          <a:off x="0" y="0"/>
          <a:ext cx="0" cy="0"/>
          <a:chOff x="0" y="0"/>
          <a:chExt cx="0" cy="0"/>
        </a:xfrm>
      </p:grpSpPr>
      <p:sp>
        <p:nvSpPr>
          <p:cNvPr id="97" name="Google Shape;97;p4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46"/>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4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46"/>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1" name="Google Shape;101;p46"/>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02" name="Google Shape;102;p4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3.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2.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9pPr>
          </a:lstStyle>
          <a:p/>
        </p:txBody>
      </p:sp>
      <p:sp>
        <p:nvSpPr>
          <p:cNvPr id="7" name="Google Shape;7;p37"/>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Arial"/>
              <a:buChar char="●"/>
              <a:defRPr b="0" i="0" sz="1300" u="none" cap="none" strike="noStrike">
                <a:solidFill>
                  <a:schemeClr val="dk2"/>
                </a:solidFill>
                <a:latin typeface="Arial"/>
                <a:ea typeface="Arial"/>
                <a:cs typeface="Arial"/>
                <a:sym typeface="Arial"/>
              </a:defRPr>
            </a:lvl1pPr>
            <a:lvl2pPr indent="-298450" lvl="1" marL="9144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2pPr>
            <a:lvl3pPr indent="-298450" lvl="2" marL="13716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3pPr>
            <a:lvl4pPr indent="-298450" lvl="3" marL="18288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4pPr>
            <a:lvl5pPr indent="-298450" lvl="4" marL="22860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5pPr>
            <a:lvl6pPr indent="-298450" lvl="5" marL="27432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6pPr>
            <a:lvl7pPr indent="-298450" lvl="6" marL="32004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7pPr>
            <a:lvl8pPr indent="-298450" lvl="7" marL="36576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8pPr>
            <a:lvl9pPr indent="-298450" lvl="8" marL="4114800" marR="0" rtl="0" algn="l">
              <a:lnSpc>
                <a:spcPct val="115000"/>
              </a:lnSpc>
              <a:spcBef>
                <a:spcPts val="1600"/>
              </a:spcBef>
              <a:spcAft>
                <a:spcPts val="1600"/>
              </a:spcAft>
              <a:buClr>
                <a:schemeClr val="dk2"/>
              </a:buClr>
              <a:buSzPts val="1100"/>
              <a:buFont typeface="Arial"/>
              <a:buChar char="■"/>
              <a:defRPr b="0" i="0" sz="1100" u="none" cap="none" strike="noStrike">
                <a:solidFill>
                  <a:schemeClr val="dk2"/>
                </a:solidFill>
                <a:latin typeface="Arial"/>
                <a:ea typeface="Arial"/>
                <a:cs typeface="Arial"/>
                <a:sym typeface="Arial"/>
              </a:defRPr>
            </a:lvl9pPr>
          </a:lstStyle>
          <a:p/>
        </p:txBody>
      </p:sp>
      <p:sp>
        <p:nvSpPr>
          <p:cNvPr id="8" name="Google Shape;8;p3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jp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jpg"/><Relationship Id="rId4" Type="http://schemas.openxmlformats.org/officeDocument/2006/relationships/image" Target="../media/image8.png"/><Relationship Id="rId5"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jpg"/><Relationship Id="rId4" Type="http://schemas.openxmlformats.org/officeDocument/2006/relationships/image" Target="../media/image24.png"/><Relationship Id="rId5"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jpg"/><Relationship Id="rId4" Type="http://schemas.openxmlformats.org/officeDocument/2006/relationships/image" Target="../media/image15.png"/><Relationship Id="rId5"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jpg"/><Relationship Id="rId4" Type="http://schemas.openxmlformats.org/officeDocument/2006/relationships/image" Target="../media/image20.png"/><Relationship Id="rId5"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jpg"/><Relationship Id="rId4" Type="http://schemas.openxmlformats.org/officeDocument/2006/relationships/image" Target="../media/image23.png"/><Relationship Id="rId5"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jpg"/><Relationship Id="rId4" Type="http://schemas.openxmlformats.org/officeDocument/2006/relationships/image" Target="../media/image18.png"/><Relationship Id="rId5"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jpg"/><Relationship Id="rId4" Type="http://schemas.openxmlformats.org/officeDocument/2006/relationships/image" Target="../media/image22.png"/><Relationship Id="rId5" Type="http://schemas.openxmlformats.org/officeDocument/2006/relationships/image" Target="../media/image29.png"/><Relationship Id="rId6" Type="http://schemas.openxmlformats.org/officeDocument/2006/relationships/image" Target="../media/image21.png"/><Relationship Id="rId7"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jpg"/><Relationship Id="rId4" Type="http://schemas.openxmlformats.org/officeDocument/2006/relationships/image" Target="../media/image25.png"/><Relationship Id="rId5" Type="http://schemas.openxmlformats.org/officeDocument/2006/relationships/image" Target="../media/image31.png"/><Relationship Id="rId6" Type="http://schemas.openxmlformats.org/officeDocument/2006/relationships/image" Target="../media/image28.png"/><Relationship Id="rId7"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6.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comments" Target="../comments/comment2.xml"/><Relationship Id="rId4" Type="http://schemas.openxmlformats.org/officeDocument/2006/relationships/image" Target="../media/image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comments" Target="../comments/comment3.xml"/><Relationship Id="rId4" Type="http://schemas.openxmlformats.org/officeDocument/2006/relationships/image" Target="../media/image2.jpg"/><Relationship Id="rId5" Type="http://schemas.openxmlformats.org/officeDocument/2006/relationships/image" Target="../media/image27.png"/><Relationship Id="rId6" Type="http://schemas.openxmlformats.org/officeDocument/2006/relationships/image" Target="../media/image33.png"/><Relationship Id="rId7" Type="http://schemas.openxmlformats.org/officeDocument/2006/relationships/image" Target="../media/image4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jpg"/><Relationship Id="rId4" Type="http://schemas.openxmlformats.org/officeDocument/2006/relationships/image" Target="../media/image37.png"/><Relationship Id="rId5" Type="http://schemas.openxmlformats.org/officeDocument/2006/relationships/image" Target="../media/image35.png"/><Relationship Id="rId6" Type="http://schemas.openxmlformats.org/officeDocument/2006/relationships/image" Target="../media/image36.png"/><Relationship Id="rId7" Type="http://schemas.openxmlformats.org/officeDocument/2006/relationships/image" Target="../media/image3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jpg"/><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jpg"/><Relationship Id="rId4" Type="http://schemas.openxmlformats.org/officeDocument/2006/relationships/image" Target="../media/image41.png"/><Relationship Id="rId5" Type="http://schemas.openxmlformats.org/officeDocument/2006/relationships/image" Target="../media/image3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jpg"/><Relationship Id="rId4" Type="http://schemas.openxmlformats.org/officeDocument/2006/relationships/hyperlink" Target="https://github.com/EjemplosMisionTic2022/ejemplos_navegacion"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2.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3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 Id="rId4" Type="http://schemas.openxmlformats.org/officeDocument/2006/relationships/image" Target="../media/image4.png"/><Relationship Id="rId5"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comments" Target="../comments/comment1.xml"/><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3" name="Shape 143"/>
        <p:cNvGrpSpPr/>
        <p:nvPr/>
      </p:nvGrpSpPr>
      <p:grpSpPr>
        <a:xfrm>
          <a:off x="0" y="0"/>
          <a:ext cx="0" cy="0"/>
          <a:chOff x="0" y="0"/>
          <a:chExt cx="0" cy="0"/>
        </a:xfrm>
      </p:grpSpPr>
      <p:sp>
        <p:nvSpPr>
          <p:cNvPr id="144" name="Google Shape;144;p1"/>
          <p:cNvSpPr txBox="1"/>
          <p:nvPr>
            <p:ph idx="4294967295" type="ctrTitle"/>
          </p:nvPr>
        </p:nvSpPr>
        <p:spPr>
          <a:xfrm>
            <a:off x="3818307" y="883350"/>
            <a:ext cx="3793200" cy="2309400"/>
          </a:xfrm>
          <a:prstGeom prst="rect">
            <a:avLst/>
          </a:prstGeom>
          <a:noFill/>
          <a:ln>
            <a:noFill/>
          </a:ln>
        </p:spPr>
        <p:txBody>
          <a:bodyPr anchorCtr="0" anchor="b" bIns="34275" lIns="68575" spcFirstLastPara="1" rIns="68575" wrap="square" tIns="34275">
            <a:noAutofit/>
          </a:bodyPr>
          <a:lstStyle/>
          <a:p>
            <a:pPr indent="0" lvl="0" marL="0" marR="0" rtl="0" algn="r">
              <a:lnSpc>
                <a:spcPct val="85000"/>
              </a:lnSpc>
              <a:spcBef>
                <a:spcPts val="0"/>
              </a:spcBef>
              <a:spcAft>
                <a:spcPts val="0"/>
              </a:spcAft>
              <a:buClr>
                <a:srgbClr val="262626"/>
              </a:buClr>
              <a:buSzPts val="6000"/>
              <a:buFont typeface="Arial"/>
              <a:buNone/>
            </a:pPr>
            <a:r>
              <a:rPr b="1" i="0" lang="es" sz="3200" u="none" cap="none" strike="noStrike">
                <a:solidFill>
                  <a:srgbClr val="E83464"/>
                </a:solidFill>
                <a:latin typeface="Arial"/>
                <a:ea typeface="Arial"/>
                <a:cs typeface="Arial"/>
                <a:sym typeface="Arial"/>
              </a:rPr>
              <a:t>CICLO IV B:</a:t>
            </a:r>
            <a:br>
              <a:rPr b="1" i="0" lang="es" sz="3200" u="none" cap="none" strike="noStrike">
                <a:solidFill>
                  <a:srgbClr val="E83464"/>
                </a:solidFill>
                <a:latin typeface="Arial"/>
                <a:ea typeface="Arial"/>
                <a:cs typeface="Arial"/>
                <a:sym typeface="Arial"/>
              </a:rPr>
            </a:br>
            <a:r>
              <a:rPr b="0" i="0" lang="es" sz="2400" u="none" cap="none" strike="noStrike">
                <a:solidFill>
                  <a:srgbClr val="3D63AB"/>
                </a:solidFill>
                <a:latin typeface="Arial"/>
                <a:ea typeface="Arial"/>
                <a:cs typeface="Arial"/>
                <a:sym typeface="Arial"/>
              </a:rPr>
              <a:t>Desarrollo de aplicaciones móviles</a:t>
            </a:r>
            <a:endParaRPr b="1" i="0" sz="2400" u="none" cap="none" strike="noStrike">
              <a:solidFill>
                <a:srgbClr val="3D63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21" name="Shape 221"/>
        <p:cNvGrpSpPr/>
        <p:nvPr/>
      </p:nvGrpSpPr>
      <p:grpSpPr>
        <a:xfrm>
          <a:off x="0" y="0"/>
          <a:ext cx="0" cy="0"/>
          <a:chOff x="0" y="0"/>
          <a:chExt cx="0" cy="0"/>
        </a:xfrm>
      </p:grpSpPr>
      <p:sp>
        <p:nvSpPr>
          <p:cNvPr id="222" name="Google Shape;222;geaac352597_0_32"/>
          <p:cNvSpPr txBox="1"/>
          <p:nvPr>
            <p:ph type="ctrTitle"/>
          </p:nvPr>
        </p:nvSpPr>
        <p:spPr>
          <a:xfrm>
            <a:off x="1281950" y="1089153"/>
            <a:ext cx="6622500" cy="2777700"/>
          </a:xfrm>
          <a:prstGeom prst="rect">
            <a:avLst/>
          </a:prstGeom>
          <a:noFill/>
          <a:ln>
            <a:noFill/>
          </a:ln>
        </p:spPr>
        <p:txBody>
          <a:bodyPr anchorCtr="0" anchor="ctr" bIns="91425" lIns="91425" spcFirstLastPara="1" rIns="91425" wrap="square" tIns="91425">
            <a:noAutofit/>
          </a:bodyPr>
          <a:lstStyle/>
          <a:p>
            <a:pPr indent="0" lvl="0" marL="0" rtl="0" algn="l">
              <a:lnSpc>
                <a:spcPct val="85000"/>
              </a:lnSpc>
              <a:spcBef>
                <a:spcPts val="0"/>
              </a:spcBef>
              <a:spcAft>
                <a:spcPts val="0"/>
              </a:spcAft>
              <a:buSzPts val="3800"/>
              <a:buNone/>
            </a:pPr>
            <a:r>
              <a:t/>
            </a:r>
            <a:endParaRPr b="1" sz="3300">
              <a:solidFill>
                <a:srgbClr val="3C63AB"/>
              </a:solidFill>
              <a:latin typeface="Arial"/>
              <a:ea typeface="Arial"/>
              <a:cs typeface="Arial"/>
              <a:sym typeface="Arial"/>
            </a:endParaRPr>
          </a:p>
          <a:p>
            <a:pPr indent="0" lvl="0" marL="0" rtl="0" algn="ctr">
              <a:lnSpc>
                <a:spcPct val="85000"/>
              </a:lnSpc>
              <a:spcBef>
                <a:spcPts val="0"/>
              </a:spcBef>
              <a:spcAft>
                <a:spcPts val="0"/>
              </a:spcAft>
              <a:buSzPts val="3800"/>
              <a:buNone/>
            </a:pPr>
            <a:r>
              <a:rPr b="1" lang="es" sz="3500">
                <a:solidFill>
                  <a:srgbClr val="E83464"/>
                </a:solidFill>
              </a:rPr>
              <a:t>Navegación</a:t>
            </a:r>
            <a:endParaRPr b="1" sz="2800">
              <a:solidFill>
                <a:srgbClr val="E83464"/>
              </a:solidFill>
              <a:latin typeface="Arial"/>
              <a:ea typeface="Arial"/>
              <a:cs typeface="Arial"/>
              <a:sym typeface="Arial"/>
            </a:endParaRPr>
          </a:p>
        </p:txBody>
      </p:sp>
      <p:sp>
        <p:nvSpPr>
          <p:cNvPr id="223" name="Google Shape;223;geaac352597_0_32"/>
          <p:cNvSpPr txBox="1"/>
          <p:nvPr/>
        </p:nvSpPr>
        <p:spPr>
          <a:xfrm>
            <a:off x="2238750" y="3982075"/>
            <a:ext cx="4666500" cy="472500"/>
          </a:xfrm>
          <a:prstGeom prst="rect">
            <a:avLst/>
          </a:prstGeom>
          <a:noFill/>
          <a:ln>
            <a:noFill/>
          </a:ln>
        </p:spPr>
        <p:txBody>
          <a:bodyPr anchorCtr="0" anchor="t" bIns="91425" lIns="91425" spcFirstLastPara="1" rIns="91425" wrap="square" tIns="91425">
            <a:spAutoFit/>
          </a:bodyPr>
          <a:lstStyle/>
          <a:p>
            <a:pPr indent="0" lvl="0" marL="0" marR="0" rtl="0" algn="l">
              <a:lnSpc>
                <a:spcPct val="85000"/>
              </a:lnSpc>
              <a:spcBef>
                <a:spcPts val="0"/>
              </a:spcBef>
              <a:spcAft>
                <a:spcPts val="0"/>
              </a:spcAft>
              <a:buClr>
                <a:srgbClr val="000000"/>
              </a:buClr>
              <a:buSzPts val="2200"/>
              <a:buFont typeface="Arial"/>
              <a:buNone/>
            </a:pPr>
            <a:r>
              <a:t/>
            </a:r>
            <a:endParaRPr sz="2200">
              <a:solidFill>
                <a:srgbClr val="3D63AB"/>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27" name="Shape 227"/>
        <p:cNvGrpSpPr/>
        <p:nvPr/>
      </p:nvGrpSpPr>
      <p:grpSpPr>
        <a:xfrm>
          <a:off x="0" y="0"/>
          <a:ext cx="0" cy="0"/>
          <a:chOff x="0" y="0"/>
          <a:chExt cx="0" cy="0"/>
        </a:xfrm>
      </p:grpSpPr>
      <p:sp>
        <p:nvSpPr>
          <p:cNvPr id="228" name="Google Shape;228;ge7f86e5939_0_16"/>
          <p:cNvSpPr txBox="1"/>
          <p:nvPr/>
        </p:nvSpPr>
        <p:spPr>
          <a:xfrm>
            <a:off x="949728" y="713874"/>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Navegación: </a:t>
            </a:r>
            <a:r>
              <a:rPr b="1" lang="es" sz="3000">
                <a:solidFill>
                  <a:srgbClr val="E83464"/>
                </a:solidFill>
              </a:rPr>
              <a:t>Navegación</a:t>
            </a:r>
            <a:r>
              <a:rPr b="1" lang="es" sz="3000">
                <a:solidFill>
                  <a:srgbClr val="E83464"/>
                </a:solidFill>
              </a:rPr>
              <a:t> simple </a:t>
            </a:r>
            <a:endParaRPr b="1" i="0" sz="3000" u="none" cap="none" strike="noStrike">
              <a:solidFill>
                <a:srgbClr val="E83464"/>
              </a:solidFill>
            </a:endParaRPr>
          </a:p>
          <a:p>
            <a:pPr indent="0" lvl="0" marL="0" marR="0" rtl="0" algn="l">
              <a:lnSpc>
                <a:spcPct val="85000"/>
              </a:lnSpc>
              <a:spcBef>
                <a:spcPts val="0"/>
              </a:spcBef>
              <a:spcAft>
                <a:spcPts val="0"/>
              </a:spcAft>
              <a:buClr>
                <a:srgbClr val="000000"/>
              </a:buClr>
              <a:buSzPts val="3000"/>
              <a:buFont typeface="Arial"/>
              <a:buNone/>
            </a:pPr>
            <a:r>
              <a:t/>
            </a:r>
            <a:endParaRPr b="0" i="0" sz="3000" u="none" cap="none" strike="noStrike">
              <a:solidFill>
                <a:srgbClr val="E83464"/>
              </a:solidFill>
              <a:latin typeface="Arial"/>
              <a:ea typeface="Arial"/>
              <a:cs typeface="Arial"/>
              <a:sym typeface="Arial"/>
            </a:endParaRPr>
          </a:p>
        </p:txBody>
      </p:sp>
      <p:sp>
        <p:nvSpPr>
          <p:cNvPr id="229" name="Google Shape;229;ge7f86e5939_0_16"/>
          <p:cNvSpPr txBox="1"/>
          <p:nvPr/>
        </p:nvSpPr>
        <p:spPr>
          <a:xfrm>
            <a:off x="5387425" y="2194200"/>
            <a:ext cx="2484600" cy="18489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900"/>
              </a:spcBef>
              <a:spcAft>
                <a:spcPts val="0"/>
              </a:spcAft>
              <a:buClr>
                <a:srgbClr val="000000"/>
              </a:buClr>
              <a:buSzPts val="1500"/>
              <a:buFont typeface="Arial"/>
              <a:buNone/>
            </a:pPr>
            <a:r>
              <a:rPr lang="es">
                <a:solidFill>
                  <a:srgbClr val="3C63AB"/>
                </a:solidFill>
              </a:rPr>
              <a:t>Navigator push:  Cuando se llama el </a:t>
            </a:r>
            <a:r>
              <a:rPr lang="es">
                <a:solidFill>
                  <a:srgbClr val="3C63AB"/>
                </a:solidFill>
              </a:rPr>
              <a:t>método</a:t>
            </a:r>
            <a:r>
              <a:rPr lang="es">
                <a:solidFill>
                  <a:srgbClr val="3C63AB"/>
                </a:solidFill>
              </a:rPr>
              <a:t>  push (), el widget Detail Screen se coloca en la parte superior del widget HomeScreen</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pic>
        <p:nvPicPr>
          <p:cNvPr id="230" name="Google Shape;230;ge7f86e5939_0_16"/>
          <p:cNvPicPr preferRelativeResize="0"/>
          <p:nvPr/>
        </p:nvPicPr>
        <p:blipFill>
          <a:blip r:embed="rId4">
            <a:alphaModFix/>
          </a:blip>
          <a:stretch>
            <a:fillRect/>
          </a:stretch>
        </p:blipFill>
        <p:spPr>
          <a:xfrm>
            <a:off x="1128725" y="2009775"/>
            <a:ext cx="3924300" cy="1762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34" name="Shape 234"/>
        <p:cNvGrpSpPr/>
        <p:nvPr/>
      </p:nvGrpSpPr>
      <p:grpSpPr>
        <a:xfrm>
          <a:off x="0" y="0"/>
          <a:ext cx="0" cy="0"/>
          <a:chOff x="0" y="0"/>
          <a:chExt cx="0" cy="0"/>
        </a:xfrm>
      </p:grpSpPr>
      <p:sp>
        <p:nvSpPr>
          <p:cNvPr id="235" name="Google Shape;235;ge9d8858381_0_39"/>
          <p:cNvSpPr txBox="1"/>
          <p:nvPr/>
        </p:nvSpPr>
        <p:spPr>
          <a:xfrm>
            <a:off x="889700" y="322350"/>
            <a:ext cx="6886200" cy="9999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2300">
                <a:solidFill>
                  <a:srgbClr val="E83464"/>
                </a:solidFill>
              </a:rPr>
              <a:t>Navegación: </a:t>
            </a:r>
            <a:r>
              <a:rPr b="1" lang="es" sz="2300">
                <a:solidFill>
                  <a:srgbClr val="E83464"/>
                </a:solidFill>
              </a:rPr>
              <a:t>Navigation - Go and come back</a:t>
            </a:r>
            <a:endParaRPr b="1" i="0" sz="2300" u="none" cap="none" strike="noStrike">
              <a:solidFill>
                <a:srgbClr val="E83464"/>
              </a:solidFill>
            </a:endParaRPr>
          </a:p>
        </p:txBody>
      </p:sp>
      <p:pic>
        <p:nvPicPr>
          <p:cNvPr id="236" name="Google Shape;236;ge9d8858381_0_39"/>
          <p:cNvPicPr preferRelativeResize="0"/>
          <p:nvPr/>
        </p:nvPicPr>
        <p:blipFill>
          <a:blip r:embed="rId4">
            <a:alphaModFix/>
          </a:blip>
          <a:stretch>
            <a:fillRect/>
          </a:stretch>
        </p:blipFill>
        <p:spPr>
          <a:xfrm>
            <a:off x="963195" y="1425650"/>
            <a:ext cx="3237923" cy="2828274"/>
          </a:xfrm>
          <a:prstGeom prst="rect">
            <a:avLst/>
          </a:prstGeom>
          <a:noFill/>
          <a:ln>
            <a:noFill/>
          </a:ln>
        </p:spPr>
      </p:pic>
      <p:pic>
        <p:nvPicPr>
          <p:cNvPr id="237" name="Google Shape;237;ge9d8858381_0_39"/>
          <p:cNvPicPr preferRelativeResize="0"/>
          <p:nvPr/>
        </p:nvPicPr>
        <p:blipFill>
          <a:blip r:embed="rId5">
            <a:alphaModFix/>
          </a:blip>
          <a:stretch>
            <a:fillRect/>
          </a:stretch>
        </p:blipFill>
        <p:spPr>
          <a:xfrm>
            <a:off x="4572000" y="1425650"/>
            <a:ext cx="3426025" cy="1992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41" name="Shape 241"/>
        <p:cNvGrpSpPr/>
        <p:nvPr/>
      </p:nvGrpSpPr>
      <p:grpSpPr>
        <a:xfrm>
          <a:off x="0" y="0"/>
          <a:ext cx="0" cy="0"/>
          <a:chOff x="0" y="0"/>
          <a:chExt cx="0" cy="0"/>
        </a:xfrm>
      </p:grpSpPr>
      <p:sp>
        <p:nvSpPr>
          <p:cNvPr id="242" name="Google Shape;242;gf2c51da841_0_5"/>
          <p:cNvSpPr txBox="1"/>
          <p:nvPr/>
        </p:nvSpPr>
        <p:spPr>
          <a:xfrm>
            <a:off x="889700" y="322350"/>
            <a:ext cx="6886200" cy="9999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2300">
                <a:solidFill>
                  <a:srgbClr val="E83464"/>
                </a:solidFill>
              </a:rPr>
              <a:t>Navegación: Navigation - Go and come back</a:t>
            </a:r>
            <a:endParaRPr b="1" i="0" sz="2300" u="none" cap="none" strike="noStrike">
              <a:solidFill>
                <a:srgbClr val="E83464"/>
              </a:solidFill>
            </a:endParaRPr>
          </a:p>
        </p:txBody>
      </p:sp>
      <p:pic>
        <p:nvPicPr>
          <p:cNvPr id="243" name="Google Shape;243;gf2c51da841_0_5"/>
          <p:cNvPicPr preferRelativeResize="0"/>
          <p:nvPr/>
        </p:nvPicPr>
        <p:blipFill>
          <a:blip r:embed="rId4">
            <a:alphaModFix/>
          </a:blip>
          <a:stretch>
            <a:fillRect/>
          </a:stretch>
        </p:blipFill>
        <p:spPr>
          <a:xfrm>
            <a:off x="2385125" y="1767251"/>
            <a:ext cx="1461586" cy="2586425"/>
          </a:xfrm>
          <a:prstGeom prst="rect">
            <a:avLst/>
          </a:prstGeom>
          <a:noFill/>
          <a:ln>
            <a:noFill/>
          </a:ln>
        </p:spPr>
      </p:pic>
      <p:pic>
        <p:nvPicPr>
          <p:cNvPr id="244" name="Google Shape;244;gf2c51da841_0_5"/>
          <p:cNvPicPr preferRelativeResize="0"/>
          <p:nvPr/>
        </p:nvPicPr>
        <p:blipFill>
          <a:blip r:embed="rId5">
            <a:alphaModFix/>
          </a:blip>
          <a:stretch>
            <a:fillRect/>
          </a:stretch>
        </p:blipFill>
        <p:spPr>
          <a:xfrm>
            <a:off x="4609121" y="1767251"/>
            <a:ext cx="1574629" cy="2473569"/>
          </a:xfrm>
          <a:prstGeom prst="rect">
            <a:avLst/>
          </a:prstGeom>
          <a:noFill/>
          <a:ln>
            <a:noFill/>
          </a:ln>
        </p:spPr>
      </p:pic>
      <p:cxnSp>
        <p:nvCxnSpPr>
          <p:cNvPr id="245" name="Google Shape;245;gf2c51da841_0_5"/>
          <p:cNvCxnSpPr/>
          <p:nvPr/>
        </p:nvCxnSpPr>
        <p:spPr>
          <a:xfrm>
            <a:off x="3622962" y="3161796"/>
            <a:ext cx="1574400" cy="28800"/>
          </a:xfrm>
          <a:prstGeom prst="straightConnector1">
            <a:avLst/>
          </a:prstGeom>
          <a:noFill/>
          <a:ln cap="flat" cmpd="sng" w="9525">
            <a:solidFill>
              <a:srgbClr val="5E696C"/>
            </a:solidFill>
            <a:prstDash val="solid"/>
            <a:round/>
            <a:headEnd len="med" w="med" type="none"/>
            <a:tailEnd len="med" w="med" type="triangle"/>
          </a:ln>
        </p:spPr>
      </p:cxnSp>
      <p:cxnSp>
        <p:nvCxnSpPr>
          <p:cNvPr id="246" name="Google Shape;246;gf2c51da841_0_5"/>
          <p:cNvCxnSpPr/>
          <p:nvPr/>
        </p:nvCxnSpPr>
        <p:spPr>
          <a:xfrm rot="10800000">
            <a:off x="3574921" y="3438048"/>
            <a:ext cx="1622400" cy="30000"/>
          </a:xfrm>
          <a:prstGeom prst="straightConnector1">
            <a:avLst/>
          </a:prstGeom>
          <a:noFill/>
          <a:ln cap="flat" cmpd="sng" w="9525">
            <a:solidFill>
              <a:srgbClr val="5E696C"/>
            </a:solidFill>
            <a:prstDash val="solid"/>
            <a:round/>
            <a:headEnd len="med" w="med"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50" name="Shape 250"/>
        <p:cNvGrpSpPr/>
        <p:nvPr/>
      </p:nvGrpSpPr>
      <p:grpSpPr>
        <a:xfrm>
          <a:off x="0" y="0"/>
          <a:ext cx="0" cy="0"/>
          <a:chOff x="0" y="0"/>
          <a:chExt cx="0" cy="0"/>
        </a:xfrm>
      </p:grpSpPr>
      <p:sp>
        <p:nvSpPr>
          <p:cNvPr id="251" name="Google Shape;251;ge9d8858381_0_45"/>
          <p:cNvSpPr txBox="1"/>
          <p:nvPr/>
        </p:nvSpPr>
        <p:spPr>
          <a:xfrm>
            <a:off x="800103" y="617424"/>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2700">
                <a:solidFill>
                  <a:srgbClr val="E83464"/>
                </a:solidFill>
              </a:rPr>
              <a:t>Navegación: Envio de parametros </a:t>
            </a:r>
            <a:endParaRPr b="1" i="0" sz="2700" u="none" cap="none" strike="noStrike">
              <a:solidFill>
                <a:srgbClr val="E83464"/>
              </a:solidFill>
            </a:endParaRPr>
          </a:p>
          <a:p>
            <a:pPr indent="0" lvl="0" marL="0" marR="0" rtl="0" algn="l">
              <a:lnSpc>
                <a:spcPct val="85000"/>
              </a:lnSpc>
              <a:spcBef>
                <a:spcPts val="0"/>
              </a:spcBef>
              <a:spcAft>
                <a:spcPts val="0"/>
              </a:spcAft>
              <a:buClr>
                <a:srgbClr val="000000"/>
              </a:buClr>
              <a:buSzPts val="3000"/>
              <a:buFont typeface="Arial"/>
              <a:buNone/>
            </a:pPr>
            <a:r>
              <a:t/>
            </a:r>
            <a:endParaRPr b="0" i="0" sz="3000" u="none" cap="none" strike="noStrike">
              <a:solidFill>
                <a:srgbClr val="E83464"/>
              </a:solidFill>
              <a:latin typeface="Arial"/>
              <a:ea typeface="Arial"/>
              <a:cs typeface="Arial"/>
              <a:sym typeface="Arial"/>
            </a:endParaRPr>
          </a:p>
        </p:txBody>
      </p:sp>
      <p:pic>
        <p:nvPicPr>
          <p:cNvPr id="252" name="Google Shape;252;ge9d8858381_0_45"/>
          <p:cNvPicPr preferRelativeResize="0"/>
          <p:nvPr/>
        </p:nvPicPr>
        <p:blipFill>
          <a:blip r:embed="rId4">
            <a:alphaModFix/>
          </a:blip>
          <a:stretch>
            <a:fillRect/>
          </a:stretch>
        </p:blipFill>
        <p:spPr>
          <a:xfrm>
            <a:off x="4683223" y="1529100"/>
            <a:ext cx="1925075" cy="3214825"/>
          </a:xfrm>
          <a:prstGeom prst="rect">
            <a:avLst/>
          </a:prstGeom>
          <a:noFill/>
          <a:ln>
            <a:noFill/>
          </a:ln>
        </p:spPr>
      </p:pic>
      <p:pic>
        <p:nvPicPr>
          <p:cNvPr id="253" name="Google Shape;253;ge9d8858381_0_45"/>
          <p:cNvPicPr preferRelativeResize="0"/>
          <p:nvPr/>
        </p:nvPicPr>
        <p:blipFill>
          <a:blip r:embed="rId5">
            <a:alphaModFix/>
          </a:blip>
          <a:stretch>
            <a:fillRect/>
          </a:stretch>
        </p:blipFill>
        <p:spPr>
          <a:xfrm>
            <a:off x="1028700" y="1337800"/>
            <a:ext cx="2696325" cy="367615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57" name="Shape 257"/>
        <p:cNvGrpSpPr/>
        <p:nvPr/>
      </p:nvGrpSpPr>
      <p:grpSpPr>
        <a:xfrm>
          <a:off x="0" y="0"/>
          <a:ext cx="0" cy="0"/>
          <a:chOff x="0" y="0"/>
          <a:chExt cx="0" cy="0"/>
        </a:xfrm>
      </p:grpSpPr>
      <p:sp>
        <p:nvSpPr>
          <p:cNvPr id="258" name="Google Shape;258;ge9d8858381_0_59"/>
          <p:cNvSpPr txBox="1"/>
          <p:nvPr/>
        </p:nvSpPr>
        <p:spPr>
          <a:xfrm>
            <a:off x="800100" y="1062175"/>
            <a:ext cx="7543800" cy="6642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Navegación: Rutas</a:t>
            </a:r>
            <a:endParaRPr b="0" i="0" sz="3000" u="none" cap="none" strike="noStrike">
              <a:solidFill>
                <a:srgbClr val="E83464"/>
              </a:solidFill>
              <a:latin typeface="Arial"/>
              <a:ea typeface="Arial"/>
              <a:cs typeface="Arial"/>
              <a:sym typeface="Arial"/>
            </a:endParaRPr>
          </a:p>
        </p:txBody>
      </p:sp>
      <p:pic>
        <p:nvPicPr>
          <p:cNvPr id="259" name="Google Shape;259;ge9d8858381_0_59"/>
          <p:cNvPicPr preferRelativeResize="0"/>
          <p:nvPr/>
        </p:nvPicPr>
        <p:blipFill>
          <a:blip r:embed="rId4">
            <a:alphaModFix/>
          </a:blip>
          <a:stretch>
            <a:fillRect/>
          </a:stretch>
        </p:blipFill>
        <p:spPr>
          <a:xfrm>
            <a:off x="800100" y="1862851"/>
            <a:ext cx="3619101" cy="1982452"/>
          </a:xfrm>
          <a:prstGeom prst="rect">
            <a:avLst/>
          </a:prstGeom>
          <a:noFill/>
          <a:ln>
            <a:noFill/>
          </a:ln>
        </p:spPr>
      </p:pic>
      <p:pic>
        <p:nvPicPr>
          <p:cNvPr id="260" name="Google Shape;260;ge9d8858381_0_59"/>
          <p:cNvPicPr preferRelativeResize="0"/>
          <p:nvPr/>
        </p:nvPicPr>
        <p:blipFill>
          <a:blip r:embed="rId5">
            <a:alphaModFix/>
          </a:blip>
          <a:stretch>
            <a:fillRect/>
          </a:stretch>
        </p:blipFill>
        <p:spPr>
          <a:xfrm>
            <a:off x="4647800" y="1421575"/>
            <a:ext cx="3741674" cy="22963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64" name="Shape 264"/>
        <p:cNvGrpSpPr/>
        <p:nvPr/>
      </p:nvGrpSpPr>
      <p:grpSpPr>
        <a:xfrm>
          <a:off x="0" y="0"/>
          <a:ext cx="0" cy="0"/>
          <a:chOff x="0" y="0"/>
          <a:chExt cx="0" cy="0"/>
        </a:xfrm>
      </p:grpSpPr>
      <p:sp>
        <p:nvSpPr>
          <p:cNvPr id="265" name="Google Shape;265;ge9d8858381_0_67"/>
          <p:cNvSpPr txBox="1"/>
          <p:nvPr/>
        </p:nvSpPr>
        <p:spPr>
          <a:xfrm>
            <a:off x="800103" y="617424"/>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Navegación: Rutas y </a:t>
            </a:r>
            <a:r>
              <a:rPr b="1" lang="es" sz="3000">
                <a:solidFill>
                  <a:srgbClr val="E83464"/>
                </a:solidFill>
              </a:rPr>
              <a:t>parámetros</a:t>
            </a:r>
            <a:r>
              <a:rPr b="1" lang="es" sz="3000">
                <a:solidFill>
                  <a:srgbClr val="E83464"/>
                </a:solidFill>
              </a:rPr>
              <a:t> </a:t>
            </a:r>
            <a:endParaRPr b="1" i="0" sz="3000" u="none" cap="none" strike="noStrike">
              <a:solidFill>
                <a:srgbClr val="E83464"/>
              </a:solidFill>
            </a:endParaRPr>
          </a:p>
        </p:txBody>
      </p:sp>
      <p:sp>
        <p:nvSpPr>
          <p:cNvPr id="266" name="Google Shape;266;ge9d8858381_0_67"/>
          <p:cNvSpPr txBox="1"/>
          <p:nvPr/>
        </p:nvSpPr>
        <p:spPr>
          <a:xfrm>
            <a:off x="903000" y="1759250"/>
            <a:ext cx="7338000" cy="20163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rgbClr val="375FA9"/>
              </a:buClr>
              <a:buSzPts val="1500"/>
              <a:buChar char="●"/>
            </a:pPr>
            <a:r>
              <a:rPr lang="es" sz="1500">
                <a:solidFill>
                  <a:srgbClr val="375FA9"/>
                </a:solidFill>
              </a:rPr>
              <a:t>Defina los argumentos que necesita enviar.</a:t>
            </a:r>
            <a:endParaRPr sz="1500">
              <a:solidFill>
                <a:srgbClr val="375FA9"/>
              </a:solidFill>
            </a:endParaRPr>
          </a:p>
          <a:p>
            <a:pPr indent="0" lvl="0" marL="457200" rtl="0" algn="l">
              <a:spcBef>
                <a:spcPts val="0"/>
              </a:spcBef>
              <a:spcAft>
                <a:spcPts val="0"/>
              </a:spcAft>
              <a:buNone/>
            </a:pPr>
            <a:r>
              <a:t/>
            </a:r>
            <a:endParaRPr sz="1500">
              <a:solidFill>
                <a:srgbClr val="375FA9"/>
              </a:solidFill>
            </a:endParaRPr>
          </a:p>
          <a:p>
            <a:pPr indent="-323850" lvl="0" marL="457200" rtl="0" algn="l">
              <a:spcBef>
                <a:spcPts val="0"/>
              </a:spcBef>
              <a:spcAft>
                <a:spcPts val="0"/>
              </a:spcAft>
              <a:buClr>
                <a:srgbClr val="375FA9"/>
              </a:buClr>
              <a:buSzPts val="1500"/>
              <a:buChar char="●"/>
            </a:pPr>
            <a:r>
              <a:rPr lang="es" sz="1500">
                <a:solidFill>
                  <a:srgbClr val="375FA9"/>
                </a:solidFill>
              </a:rPr>
              <a:t>Crea un widget que extraiga los </a:t>
            </a:r>
            <a:r>
              <a:rPr lang="es" sz="1500">
                <a:solidFill>
                  <a:srgbClr val="375FA9"/>
                </a:solidFill>
              </a:rPr>
              <a:t>parámetros</a:t>
            </a:r>
            <a:r>
              <a:rPr lang="es" sz="1500">
                <a:solidFill>
                  <a:srgbClr val="375FA9"/>
                </a:solidFill>
              </a:rPr>
              <a:t>.</a:t>
            </a:r>
            <a:endParaRPr sz="1500">
              <a:solidFill>
                <a:srgbClr val="375FA9"/>
              </a:solidFill>
            </a:endParaRPr>
          </a:p>
          <a:p>
            <a:pPr indent="0" lvl="0" marL="457200" rtl="0" algn="l">
              <a:spcBef>
                <a:spcPts val="0"/>
              </a:spcBef>
              <a:spcAft>
                <a:spcPts val="0"/>
              </a:spcAft>
              <a:buNone/>
            </a:pPr>
            <a:r>
              <a:t/>
            </a:r>
            <a:endParaRPr sz="1500">
              <a:solidFill>
                <a:srgbClr val="375FA9"/>
              </a:solidFill>
            </a:endParaRPr>
          </a:p>
          <a:p>
            <a:pPr indent="-323850" lvl="0" marL="457200" rtl="0" algn="l">
              <a:spcBef>
                <a:spcPts val="0"/>
              </a:spcBef>
              <a:spcAft>
                <a:spcPts val="0"/>
              </a:spcAft>
              <a:buClr>
                <a:srgbClr val="375FA9"/>
              </a:buClr>
              <a:buSzPts val="1500"/>
              <a:buChar char="●"/>
            </a:pPr>
            <a:r>
              <a:rPr lang="es" sz="1500">
                <a:solidFill>
                  <a:srgbClr val="375FA9"/>
                </a:solidFill>
              </a:rPr>
              <a:t>Registre el widget en la tabla de rutas.</a:t>
            </a:r>
            <a:endParaRPr sz="1500">
              <a:solidFill>
                <a:srgbClr val="375FA9"/>
              </a:solidFill>
            </a:endParaRPr>
          </a:p>
          <a:p>
            <a:pPr indent="0" lvl="0" marL="457200" rtl="0" algn="l">
              <a:spcBef>
                <a:spcPts val="0"/>
              </a:spcBef>
              <a:spcAft>
                <a:spcPts val="0"/>
              </a:spcAft>
              <a:buNone/>
            </a:pPr>
            <a:r>
              <a:t/>
            </a:r>
            <a:endParaRPr sz="1500">
              <a:solidFill>
                <a:srgbClr val="375FA9"/>
              </a:solidFill>
            </a:endParaRPr>
          </a:p>
          <a:p>
            <a:pPr indent="-323850" lvl="0" marL="457200" rtl="0" algn="l">
              <a:spcBef>
                <a:spcPts val="0"/>
              </a:spcBef>
              <a:spcAft>
                <a:spcPts val="0"/>
              </a:spcAft>
              <a:buClr>
                <a:srgbClr val="375FA9"/>
              </a:buClr>
              <a:buSzPts val="1500"/>
              <a:buChar char="●"/>
            </a:pPr>
            <a:r>
              <a:rPr lang="es" sz="1500">
                <a:solidFill>
                  <a:srgbClr val="375FA9"/>
                </a:solidFill>
              </a:rPr>
              <a:t>Navega hasta el widget</a:t>
            </a:r>
            <a:endParaRPr sz="1500">
              <a:solidFill>
                <a:srgbClr val="375FA9"/>
              </a:solidFill>
            </a:endParaRPr>
          </a:p>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70" name="Shape 270"/>
        <p:cNvGrpSpPr/>
        <p:nvPr/>
      </p:nvGrpSpPr>
      <p:grpSpPr>
        <a:xfrm>
          <a:off x="0" y="0"/>
          <a:ext cx="0" cy="0"/>
          <a:chOff x="0" y="0"/>
          <a:chExt cx="0" cy="0"/>
        </a:xfrm>
      </p:grpSpPr>
      <p:sp>
        <p:nvSpPr>
          <p:cNvPr id="271" name="Google Shape;271;ge9d8858381_0_75"/>
          <p:cNvSpPr txBox="1"/>
          <p:nvPr/>
        </p:nvSpPr>
        <p:spPr>
          <a:xfrm>
            <a:off x="846203" y="67114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Clase argument y widget de destino</a:t>
            </a:r>
            <a:endParaRPr b="1" i="0" sz="3000" u="none" cap="none" strike="noStrike">
              <a:solidFill>
                <a:srgbClr val="E83464"/>
              </a:solidFill>
            </a:endParaRPr>
          </a:p>
          <a:p>
            <a:pPr indent="0" lvl="0" marL="0" marR="0" rtl="0" algn="l">
              <a:lnSpc>
                <a:spcPct val="85000"/>
              </a:lnSpc>
              <a:spcBef>
                <a:spcPts val="0"/>
              </a:spcBef>
              <a:spcAft>
                <a:spcPts val="0"/>
              </a:spcAft>
              <a:buClr>
                <a:srgbClr val="000000"/>
              </a:buClr>
              <a:buSzPts val="3000"/>
              <a:buFont typeface="Arial"/>
              <a:buNone/>
            </a:pPr>
            <a:r>
              <a:t/>
            </a:r>
            <a:endParaRPr b="0" i="0" sz="3000" u="none" cap="none" strike="noStrike">
              <a:solidFill>
                <a:srgbClr val="E83464"/>
              </a:solidFill>
              <a:latin typeface="Arial"/>
              <a:ea typeface="Arial"/>
              <a:cs typeface="Arial"/>
              <a:sym typeface="Arial"/>
            </a:endParaRPr>
          </a:p>
        </p:txBody>
      </p:sp>
      <p:sp>
        <p:nvSpPr>
          <p:cNvPr id="272" name="Google Shape;272;ge9d8858381_0_75"/>
          <p:cNvSpPr txBox="1"/>
          <p:nvPr/>
        </p:nvSpPr>
        <p:spPr>
          <a:xfrm>
            <a:off x="903000" y="1759250"/>
            <a:ext cx="733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273" name="Google Shape;273;ge9d8858381_0_75"/>
          <p:cNvPicPr preferRelativeResize="0"/>
          <p:nvPr/>
        </p:nvPicPr>
        <p:blipFill>
          <a:blip r:embed="rId4">
            <a:alphaModFix/>
          </a:blip>
          <a:stretch>
            <a:fillRect/>
          </a:stretch>
        </p:blipFill>
        <p:spPr>
          <a:xfrm>
            <a:off x="846200" y="1470000"/>
            <a:ext cx="3546000" cy="1218925"/>
          </a:xfrm>
          <a:prstGeom prst="rect">
            <a:avLst/>
          </a:prstGeom>
          <a:noFill/>
          <a:ln>
            <a:noFill/>
          </a:ln>
        </p:spPr>
      </p:pic>
      <p:pic>
        <p:nvPicPr>
          <p:cNvPr id="274" name="Google Shape;274;ge9d8858381_0_75"/>
          <p:cNvPicPr preferRelativeResize="0"/>
          <p:nvPr/>
        </p:nvPicPr>
        <p:blipFill>
          <a:blip r:embed="rId5">
            <a:alphaModFix/>
          </a:blip>
          <a:stretch>
            <a:fillRect/>
          </a:stretch>
        </p:blipFill>
        <p:spPr>
          <a:xfrm>
            <a:off x="1994011" y="2841325"/>
            <a:ext cx="5155975" cy="18108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78" name="Shape 278"/>
        <p:cNvGrpSpPr/>
        <p:nvPr/>
      </p:nvGrpSpPr>
      <p:grpSpPr>
        <a:xfrm>
          <a:off x="0" y="0"/>
          <a:ext cx="0" cy="0"/>
          <a:chOff x="0" y="0"/>
          <a:chExt cx="0" cy="0"/>
        </a:xfrm>
      </p:grpSpPr>
      <p:sp>
        <p:nvSpPr>
          <p:cNvPr id="279" name="Google Shape;279;ge9d8858381_0_82"/>
          <p:cNvSpPr txBox="1"/>
          <p:nvPr/>
        </p:nvSpPr>
        <p:spPr>
          <a:xfrm>
            <a:off x="841078" y="836874"/>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Definición de ruta y uso de la ruta</a:t>
            </a:r>
            <a:endParaRPr b="1" i="0" sz="3000" u="none" cap="none" strike="noStrike">
              <a:solidFill>
                <a:srgbClr val="E83464"/>
              </a:solidFill>
            </a:endParaRPr>
          </a:p>
          <a:p>
            <a:pPr indent="0" lvl="0" marL="0" marR="0" rtl="0" algn="l">
              <a:lnSpc>
                <a:spcPct val="85000"/>
              </a:lnSpc>
              <a:spcBef>
                <a:spcPts val="0"/>
              </a:spcBef>
              <a:spcAft>
                <a:spcPts val="0"/>
              </a:spcAft>
              <a:buClr>
                <a:srgbClr val="000000"/>
              </a:buClr>
              <a:buSzPts val="3000"/>
              <a:buFont typeface="Arial"/>
              <a:buNone/>
            </a:pPr>
            <a:r>
              <a:t/>
            </a:r>
            <a:endParaRPr b="0" i="0" sz="3000" u="none" cap="none" strike="noStrike">
              <a:solidFill>
                <a:srgbClr val="E83464"/>
              </a:solidFill>
              <a:latin typeface="Arial"/>
              <a:ea typeface="Arial"/>
              <a:cs typeface="Arial"/>
              <a:sym typeface="Arial"/>
            </a:endParaRPr>
          </a:p>
        </p:txBody>
      </p:sp>
      <p:sp>
        <p:nvSpPr>
          <p:cNvPr id="280" name="Google Shape;280;ge9d8858381_0_82"/>
          <p:cNvSpPr txBox="1"/>
          <p:nvPr/>
        </p:nvSpPr>
        <p:spPr>
          <a:xfrm>
            <a:off x="903000" y="1759250"/>
            <a:ext cx="733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281" name="Google Shape;281;ge9d8858381_0_82"/>
          <p:cNvPicPr preferRelativeResize="0"/>
          <p:nvPr/>
        </p:nvPicPr>
        <p:blipFill>
          <a:blip r:embed="rId4">
            <a:alphaModFix/>
          </a:blip>
          <a:stretch>
            <a:fillRect/>
          </a:stretch>
        </p:blipFill>
        <p:spPr>
          <a:xfrm>
            <a:off x="529775" y="1983349"/>
            <a:ext cx="3766126" cy="1526425"/>
          </a:xfrm>
          <a:prstGeom prst="rect">
            <a:avLst/>
          </a:prstGeom>
          <a:noFill/>
          <a:ln>
            <a:noFill/>
          </a:ln>
        </p:spPr>
      </p:pic>
      <p:pic>
        <p:nvPicPr>
          <p:cNvPr id="282" name="Google Shape;282;ge9d8858381_0_82"/>
          <p:cNvPicPr preferRelativeResize="0"/>
          <p:nvPr/>
        </p:nvPicPr>
        <p:blipFill>
          <a:blip r:embed="rId5">
            <a:alphaModFix/>
          </a:blip>
          <a:stretch>
            <a:fillRect/>
          </a:stretch>
        </p:blipFill>
        <p:spPr>
          <a:xfrm>
            <a:off x="4432950" y="1702789"/>
            <a:ext cx="3884251" cy="204272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86" name="Shape 286"/>
        <p:cNvGrpSpPr/>
        <p:nvPr/>
      </p:nvGrpSpPr>
      <p:grpSpPr>
        <a:xfrm>
          <a:off x="0" y="0"/>
          <a:ext cx="0" cy="0"/>
          <a:chOff x="0" y="0"/>
          <a:chExt cx="0" cy="0"/>
        </a:xfrm>
      </p:grpSpPr>
      <p:sp>
        <p:nvSpPr>
          <p:cNvPr id="287" name="Google Shape;287;geaac352597_0_86"/>
          <p:cNvSpPr txBox="1"/>
          <p:nvPr/>
        </p:nvSpPr>
        <p:spPr>
          <a:xfrm>
            <a:off x="727078" y="30239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Navegación: Ejemplo</a:t>
            </a:r>
            <a:endParaRPr b="1" i="0" sz="3000" u="none" cap="none" strike="noStrike">
              <a:solidFill>
                <a:srgbClr val="E83464"/>
              </a:solidFill>
            </a:endParaRPr>
          </a:p>
        </p:txBody>
      </p:sp>
      <p:sp>
        <p:nvSpPr>
          <p:cNvPr id="288" name="Google Shape;288;geaac352597_0_86"/>
          <p:cNvSpPr txBox="1"/>
          <p:nvPr/>
        </p:nvSpPr>
        <p:spPr>
          <a:xfrm>
            <a:off x="3077025" y="2539675"/>
            <a:ext cx="2656200" cy="2547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900"/>
              </a:spcBef>
              <a:spcAft>
                <a:spcPts val="0"/>
              </a:spcAft>
              <a:buClr>
                <a:srgbClr val="000000"/>
              </a:buClr>
              <a:buSzPts val="1500"/>
              <a:buFont typeface="Arial"/>
              <a:buNone/>
            </a:pPr>
            <a:r>
              <a:rPr lang="es" sz="1100">
                <a:solidFill>
                  <a:srgbClr val="3C63AB"/>
                </a:solidFill>
              </a:rPr>
              <a:t>Para navegar a nuevo Screen</a:t>
            </a:r>
            <a:endParaRPr b="0" i="0" sz="11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l">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sp>
        <p:nvSpPr>
          <p:cNvPr id="289" name="Google Shape;289;geaac352597_0_86"/>
          <p:cNvSpPr txBox="1"/>
          <p:nvPr/>
        </p:nvSpPr>
        <p:spPr>
          <a:xfrm>
            <a:off x="5733225" y="3191075"/>
            <a:ext cx="2509500" cy="9288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900"/>
              </a:spcBef>
              <a:spcAft>
                <a:spcPts val="0"/>
              </a:spcAft>
              <a:buClr>
                <a:srgbClr val="000000"/>
              </a:buClr>
              <a:buSzPts val="1500"/>
              <a:buFont typeface="Arial"/>
              <a:buNone/>
            </a:pPr>
            <a:r>
              <a:rPr lang="es" sz="1100">
                <a:solidFill>
                  <a:srgbClr val="3C63AB"/>
                </a:solidFill>
              </a:rPr>
              <a:t>pushReplacement(), </a:t>
            </a:r>
            <a:r>
              <a:rPr lang="es" sz="1100">
                <a:solidFill>
                  <a:srgbClr val="3C63AB"/>
                </a:solidFill>
              </a:rPr>
              <a:t>para navegar a nuevo screen y eliminar todas la ruta previa.</a:t>
            </a:r>
            <a:endParaRPr sz="1100">
              <a:solidFill>
                <a:srgbClr val="3C63AB"/>
              </a:solidFill>
            </a:endParaRPr>
          </a:p>
          <a:p>
            <a:pPr indent="0" lvl="0" marL="0" marR="0" rtl="0" algn="just">
              <a:lnSpc>
                <a:spcPct val="90000"/>
              </a:lnSpc>
              <a:spcBef>
                <a:spcPts val="900"/>
              </a:spcBef>
              <a:spcAft>
                <a:spcPts val="0"/>
              </a:spcAft>
              <a:buClr>
                <a:srgbClr val="000000"/>
              </a:buClr>
              <a:buSzPts val="1500"/>
              <a:buFont typeface="Arial"/>
              <a:buNone/>
            </a:pPr>
            <a:r>
              <a:rPr lang="es" sz="1100">
                <a:solidFill>
                  <a:srgbClr val="3C63AB"/>
                </a:solidFill>
              </a:rPr>
              <a:t>showSnackBar</a:t>
            </a:r>
            <a:r>
              <a:rPr lang="es" sz="1100">
                <a:solidFill>
                  <a:srgbClr val="3C63AB"/>
                </a:solidFill>
              </a:rPr>
              <a:t>(), para mostrar un snackbar.</a:t>
            </a:r>
            <a:endParaRPr sz="1100">
              <a:solidFill>
                <a:srgbClr val="3C63AB"/>
              </a:solidFil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l">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sp>
        <p:nvSpPr>
          <p:cNvPr id="290" name="Google Shape;290;geaac352597_0_86"/>
          <p:cNvSpPr txBox="1"/>
          <p:nvPr/>
        </p:nvSpPr>
        <p:spPr>
          <a:xfrm>
            <a:off x="514000" y="1635025"/>
            <a:ext cx="2317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300">
                <a:solidFill>
                  <a:srgbClr val="3D63AB"/>
                </a:solidFill>
                <a:highlight>
                  <a:srgbClr val="FFFFFF"/>
                </a:highlight>
                <a:latin typeface="Roboto"/>
                <a:ea typeface="Roboto"/>
                <a:cs typeface="Roboto"/>
                <a:sym typeface="Roboto"/>
              </a:rPr>
              <a:t>Simple Navigation</a:t>
            </a:r>
            <a:endParaRPr b="1" sz="1500">
              <a:solidFill>
                <a:srgbClr val="3D63AB"/>
              </a:solidFill>
            </a:endParaRPr>
          </a:p>
        </p:txBody>
      </p:sp>
      <p:sp>
        <p:nvSpPr>
          <p:cNvPr id="291" name="Google Shape;291;geaac352597_0_86"/>
          <p:cNvSpPr txBox="1"/>
          <p:nvPr/>
        </p:nvSpPr>
        <p:spPr>
          <a:xfrm>
            <a:off x="2918650" y="4246875"/>
            <a:ext cx="2203800" cy="4638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900"/>
              </a:spcBef>
              <a:spcAft>
                <a:spcPts val="0"/>
              </a:spcAft>
              <a:buClr>
                <a:srgbClr val="000000"/>
              </a:buClr>
              <a:buSzPts val="1500"/>
              <a:buFont typeface="Arial"/>
              <a:buNone/>
            </a:pPr>
            <a:r>
              <a:rPr lang="es" sz="1100">
                <a:solidFill>
                  <a:srgbClr val="3C63AB"/>
                </a:solidFill>
              </a:rPr>
              <a:t>Para </a:t>
            </a:r>
            <a:r>
              <a:rPr lang="es" sz="1100">
                <a:solidFill>
                  <a:srgbClr val="3C63AB"/>
                </a:solidFill>
              </a:rPr>
              <a:t>extraer Rutas desde la pila del Navigator y eliminar la ultima pantalla visitada.</a:t>
            </a:r>
            <a:endParaRPr b="0" i="0" sz="11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l">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pic>
        <p:nvPicPr>
          <p:cNvPr id="292" name="Google Shape;292;geaac352597_0_86"/>
          <p:cNvPicPr preferRelativeResize="0"/>
          <p:nvPr/>
        </p:nvPicPr>
        <p:blipFill>
          <a:blip r:embed="rId4">
            <a:alphaModFix/>
          </a:blip>
          <a:stretch>
            <a:fillRect/>
          </a:stretch>
        </p:blipFill>
        <p:spPr>
          <a:xfrm>
            <a:off x="360975" y="2019925"/>
            <a:ext cx="2470226" cy="1991780"/>
          </a:xfrm>
          <a:prstGeom prst="rect">
            <a:avLst/>
          </a:prstGeom>
          <a:noFill/>
          <a:ln>
            <a:noFill/>
          </a:ln>
        </p:spPr>
      </p:pic>
      <p:pic>
        <p:nvPicPr>
          <p:cNvPr id="293" name="Google Shape;293;geaac352597_0_86"/>
          <p:cNvPicPr preferRelativeResize="0"/>
          <p:nvPr/>
        </p:nvPicPr>
        <p:blipFill>
          <a:blip r:embed="rId5">
            <a:alphaModFix/>
          </a:blip>
          <a:stretch>
            <a:fillRect/>
          </a:stretch>
        </p:blipFill>
        <p:spPr>
          <a:xfrm>
            <a:off x="2918650" y="1455401"/>
            <a:ext cx="2656201" cy="1099399"/>
          </a:xfrm>
          <a:prstGeom prst="rect">
            <a:avLst/>
          </a:prstGeom>
          <a:noFill/>
          <a:ln>
            <a:noFill/>
          </a:ln>
        </p:spPr>
      </p:pic>
      <p:pic>
        <p:nvPicPr>
          <p:cNvPr id="294" name="Google Shape;294;geaac352597_0_86"/>
          <p:cNvPicPr preferRelativeResize="0"/>
          <p:nvPr/>
        </p:nvPicPr>
        <p:blipFill>
          <a:blip r:embed="rId6">
            <a:alphaModFix/>
          </a:blip>
          <a:stretch>
            <a:fillRect/>
          </a:stretch>
        </p:blipFill>
        <p:spPr>
          <a:xfrm>
            <a:off x="2918650" y="2876584"/>
            <a:ext cx="2317200" cy="1288091"/>
          </a:xfrm>
          <a:prstGeom prst="rect">
            <a:avLst/>
          </a:prstGeom>
          <a:noFill/>
          <a:ln>
            <a:noFill/>
          </a:ln>
        </p:spPr>
      </p:pic>
      <p:pic>
        <p:nvPicPr>
          <p:cNvPr id="295" name="Google Shape;295;geaac352597_0_86"/>
          <p:cNvPicPr preferRelativeResize="0"/>
          <p:nvPr/>
        </p:nvPicPr>
        <p:blipFill>
          <a:blip r:embed="rId7">
            <a:alphaModFix/>
          </a:blip>
          <a:stretch>
            <a:fillRect/>
          </a:stretch>
        </p:blipFill>
        <p:spPr>
          <a:xfrm>
            <a:off x="5733225" y="1016672"/>
            <a:ext cx="2656201" cy="215922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8" name="Shape 148"/>
        <p:cNvGrpSpPr/>
        <p:nvPr/>
      </p:nvGrpSpPr>
      <p:grpSpPr>
        <a:xfrm>
          <a:off x="0" y="0"/>
          <a:ext cx="0" cy="0"/>
          <a:chOff x="0" y="0"/>
          <a:chExt cx="0" cy="0"/>
        </a:xfrm>
      </p:grpSpPr>
      <p:sp>
        <p:nvSpPr>
          <p:cNvPr id="149" name="Google Shape;149;p2"/>
          <p:cNvSpPr txBox="1"/>
          <p:nvPr>
            <p:ph type="ctrTitle"/>
          </p:nvPr>
        </p:nvSpPr>
        <p:spPr>
          <a:xfrm>
            <a:off x="1281950" y="1089153"/>
            <a:ext cx="6622500" cy="2777700"/>
          </a:xfrm>
          <a:prstGeom prst="rect">
            <a:avLst/>
          </a:prstGeom>
          <a:no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SzPts val="3800"/>
              <a:buNone/>
            </a:pPr>
            <a:r>
              <a:rPr b="1" lang="es" sz="3300">
                <a:solidFill>
                  <a:srgbClr val="3C63AB"/>
                </a:solidFill>
                <a:latin typeface="Arial"/>
                <a:ea typeface="Arial"/>
                <a:cs typeface="Arial"/>
                <a:sym typeface="Arial"/>
              </a:rPr>
              <a:t>Sesión </a:t>
            </a:r>
            <a:r>
              <a:rPr b="1" lang="es" sz="3300">
                <a:solidFill>
                  <a:srgbClr val="3C63AB"/>
                </a:solidFill>
              </a:rPr>
              <a:t>4</a:t>
            </a:r>
            <a:r>
              <a:rPr b="1" lang="es" sz="3300">
                <a:solidFill>
                  <a:srgbClr val="3C63AB"/>
                </a:solidFill>
                <a:latin typeface="Arial"/>
                <a:ea typeface="Arial"/>
                <a:cs typeface="Arial"/>
                <a:sym typeface="Arial"/>
              </a:rPr>
              <a:t>: </a:t>
            </a:r>
            <a:endParaRPr b="1" sz="3300">
              <a:solidFill>
                <a:srgbClr val="3C63AB"/>
              </a:solidFill>
              <a:latin typeface="Arial"/>
              <a:ea typeface="Arial"/>
              <a:cs typeface="Arial"/>
              <a:sym typeface="Arial"/>
            </a:endParaRPr>
          </a:p>
          <a:p>
            <a:pPr indent="0" lvl="0" marL="0" rtl="0" algn="ctr">
              <a:lnSpc>
                <a:spcPct val="85000"/>
              </a:lnSpc>
              <a:spcBef>
                <a:spcPts val="0"/>
              </a:spcBef>
              <a:spcAft>
                <a:spcPts val="0"/>
              </a:spcAft>
              <a:buSzPts val="3800"/>
              <a:buNone/>
            </a:pPr>
            <a:r>
              <a:t/>
            </a:r>
            <a:endParaRPr b="1" sz="3300">
              <a:solidFill>
                <a:srgbClr val="3C63AB"/>
              </a:solidFill>
              <a:latin typeface="Arial"/>
              <a:ea typeface="Arial"/>
              <a:cs typeface="Arial"/>
              <a:sym typeface="Arial"/>
            </a:endParaRPr>
          </a:p>
          <a:p>
            <a:pPr indent="0" lvl="0" marL="0" rtl="0" algn="ctr">
              <a:lnSpc>
                <a:spcPct val="85000"/>
              </a:lnSpc>
              <a:spcBef>
                <a:spcPts val="0"/>
              </a:spcBef>
              <a:spcAft>
                <a:spcPts val="0"/>
              </a:spcAft>
              <a:buSzPts val="3800"/>
              <a:buNone/>
            </a:pPr>
            <a:r>
              <a:rPr b="1" lang="es" sz="3500">
                <a:solidFill>
                  <a:srgbClr val="E83464"/>
                </a:solidFill>
              </a:rPr>
              <a:t>Diseño de interfaces en Flutter: Widgets con estado</a:t>
            </a:r>
            <a:endParaRPr b="1" sz="2800">
              <a:solidFill>
                <a:srgbClr val="E83464"/>
              </a:solidFill>
              <a:latin typeface="Arial"/>
              <a:ea typeface="Arial"/>
              <a:cs typeface="Arial"/>
              <a:sym typeface="Arial"/>
            </a:endParaRPr>
          </a:p>
        </p:txBody>
      </p:sp>
      <p:sp>
        <p:nvSpPr>
          <p:cNvPr id="150" name="Google Shape;150;p2"/>
          <p:cNvSpPr txBox="1"/>
          <p:nvPr/>
        </p:nvSpPr>
        <p:spPr>
          <a:xfrm>
            <a:off x="2238750" y="3982075"/>
            <a:ext cx="4666500" cy="472500"/>
          </a:xfrm>
          <a:prstGeom prst="rect">
            <a:avLst/>
          </a:prstGeom>
          <a:noFill/>
          <a:ln>
            <a:noFill/>
          </a:ln>
        </p:spPr>
        <p:txBody>
          <a:bodyPr anchorCtr="0" anchor="t" bIns="91425" lIns="91425" spcFirstLastPara="1" rIns="91425" wrap="square" tIns="91425">
            <a:spAutoFit/>
          </a:bodyPr>
          <a:lstStyle/>
          <a:p>
            <a:pPr indent="0" lvl="0" marL="0" marR="0" rtl="0" algn="l">
              <a:lnSpc>
                <a:spcPct val="85000"/>
              </a:lnSpc>
              <a:spcBef>
                <a:spcPts val="0"/>
              </a:spcBef>
              <a:spcAft>
                <a:spcPts val="0"/>
              </a:spcAft>
              <a:buClr>
                <a:srgbClr val="000000"/>
              </a:buClr>
              <a:buSzPts val="2200"/>
              <a:buFont typeface="Arial"/>
              <a:buNone/>
            </a:pPr>
            <a:r>
              <a:t/>
            </a:r>
            <a:endParaRPr sz="2200">
              <a:solidFill>
                <a:srgbClr val="3D63AB"/>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99" name="Shape 299"/>
        <p:cNvGrpSpPr/>
        <p:nvPr/>
      </p:nvGrpSpPr>
      <p:grpSpPr>
        <a:xfrm>
          <a:off x="0" y="0"/>
          <a:ext cx="0" cy="0"/>
          <a:chOff x="0" y="0"/>
          <a:chExt cx="0" cy="0"/>
        </a:xfrm>
      </p:grpSpPr>
      <p:sp>
        <p:nvSpPr>
          <p:cNvPr id="300" name="Google Shape;300;geaac352597_0_106"/>
          <p:cNvSpPr txBox="1"/>
          <p:nvPr/>
        </p:nvSpPr>
        <p:spPr>
          <a:xfrm>
            <a:off x="727078" y="30239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Navegación: Ejemplo</a:t>
            </a:r>
            <a:endParaRPr b="1" i="0" sz="3000" u="none" cap="none" strike="noStrike">
              <a:solidFill>
                <a:srgbClr val="E83464"/>
              </a:solidFill>
            </a:endParaRPr>
          </a:p>
        </p:txBody>
      </p:sp>
      <p:sp>
        <p:nvSpPr>
          <p:cNvPr id="301" name="Google Shape;301;geaac352597_0_106"/>
          <p:cNvSpPr txBox="1"/>
          <p:nvPr/>
        </p:nvSpPr>
        <p:spPr>
          <a:xfrm>
            <a:off x="6711863" y="2571750"/>
            <a:ext cx="2006100" cy="2547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900"/>
              </a:spcBef>
              <a:spcAft>
                <a:spcPts val="0"/>
              </a:spcAft>
              <a:buClr>
                <a:srgbClr val="000000"/>
              </a:buClr>
              <a:buSzPts val="1500"/>
              <a:buFont typeface="Arial"/>
              <a:buNone/>
            </a:pPr>
            <a:r>
              <a:rPr lang="es" sz="1100">
                <a:solidFill>
                  <a:srgbClr val="3C63AB"/>
                </a:solidFill>
              </a:rPr>
              <a:t>Para navegar a nuevo Screen</a:t>
            </a:r>
            <a:endParaRPr b="0" i="0" sz="11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l">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sp>
        <p:nvSpPr>
          <p:cNvPr id="302" name="Google Shape;302;geaac352597_0_106"/>
          <p:cNvSpPr txBox="1"/>
          <p:nvPr/>
        </p:nvSpPr>
        <p:spPr>
          <a:xfrm>
            <a:off x="3210075" y="3661350"/>
            <a:ext cx="3000000" cy="9288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900"/>
              </a:spcBef>
              <a:spcAft>
                <a:spcPts val="0"/>
              </a:spcAft>
              <a:buClr>
                <a:srgbClr val="000000"/>
              </a:buClr>
              <a:buSzPts val="1500"/>
              <a:buFont typeface="Arial"/>
              <a:buNone/>
            </a:pPr>
            <a:r>
              <a:rPr lang="es" sz="1100">
                <a:solidFill>
                  <a:srgbClr val="3C63AB"/>
                </a:solidFill>
              </a:rPr>
              <a:t>popAndPushNamed</a:t>
            </a:r>
            <a:r>
              <a:rPr lang="es" sz="1100">
                <a:solidFill>
                  <a:srgbClr val="3C63AB"/>
                </a:solidFill>
              </a:rPr>
              <a:t>(), para </a:t>
            </a:r>
            <a:r>
              <a:rPr lang="es" sz="1100">
                <a:solidFill>
                  <a:srgbClr val="3C63AB"/>
                </a:solidFill>
              </a:rPr>
              <a:t>reemplazar una ruta con una nueva ruta</a:t>
            </a:r>
            <a:r>
              <a:rPr lang="es" sz="1100">
                <a:solidFill>
                  <a:srgbClr val="3C63AB"/>
                </a:solidFill>
              </a:rPr>
              <a:t>.</a:t>
            </a:r>
            <a:endParaRPr sz="1100">
              <a:solidFill>
                <a:srgbClr val="3C63AB"/>
              </a:solidFill>
            </a:endParaRPr>
          </a:p>
          <a:p>
            <a:pPr indent="0" lvl="0" marL="0" marR="0" rtl="0" algn="just">
              <a:lnSpc>
                <a:spcPct val="90000"/>
              </a:lnSpc>
              <a:spcBef>
                <a:spcPts val="900"/>
              </a:spcBef>
              <a:spcAft>
                <a:spcPts val="0"/>
              </a:spcAft>
              <a:buClr>
                <a:srgbClr val="000000"/>
              </a:buClr>
              <a:buSzPts val="1500"/>
              <a:buFont typeface="Arial"/>
              <a:buNone/>
            </a:pPr>
            <a:r>
              <a:rPr lang="es" sz="1100">
                <a:solidFill>
                  <a:srgbClr val="3C63AB"/>
                </a:solidFill>
              </a:rPr>
              <a:t>showSnackBar(), para mostrar un snackbar.</a:t>
            </a:r>
            <a:endParaRPr sz="1100">
              <a:solidFill>
                <a:srgbClr val="3C63AB"/>
              </a:solidFil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l">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sp>
        <p:nvSpPr>
          <p:cNvPr id="303" name="Google Shape;303;geaac352597_0_106"/>
          <p:cNvSpPr txBox="1"/>
          <p:nvPr/>
        </p:nvSpPr>
        <p:spPr>
          <a:xfrm>
            <a:off x="428000" y="1541350"/>
            <a:ext cx="3000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300">
                <a:solidFill>
                  <a:srgbClr val="3D63AB"/>
                </a:solidFill>
                <a:highlight>
                  <a:srgbClr val="FFFFFF"/>
                </a:highlight>
                <a:latin typeface="Roboto"/>
                <a:ea typeface="Roboto"/>
                <a:cs typeface="Roboto"/>
                <a:sym typeface="Roboto"/>
              </a:rPr>
              <a:t>Named </a:t>
            </a:r>
            <a:r>
              <a:rPr b="1" lang="es" sz="1300">
                <a:solidFill>
                  <a:srgbClr val="3D63AB"/>
                </a:solidFill>
                <a:highlight>
                  <a:srgbClr val="FFFFFF"/>
                </a:highlight>
                <a:latin typeface="Roboto"/>
                <a:ea typeface="Roboto"/>
                <a:cs typeface="Roboto"/>
                <a:sym typeface="Roboto"/>
              </a:rPr>
              <a:t>Navigation</a:t>
            </a:r>
            <a:endParaRPr b="1" sz="1500">
              <a:solidFill>
                <a:srgbClr val="3D63AB"/>
              </a:solidFill>
            </a:endParaRPr>
          </a:p>
        </p:txBody>
      </p:sp>
      <p:pic>
        <p:nvPicPr>
          <p:cNvPr id="304" name="Google Shape;304;geaac352597_0_106"/>
          <p:cNvPicPr preferRelativeResize="0"/>
          <p:nvPr/>
        </p:nvPicPr>
        <p:blipFill>
          <a:blip r:embed="rId4">
            <a:alphaModFix/>
          </a:blip>
          <a:stretch>
            <a:fillRect/>
          </a:stretch>
        </p:blipFill>
        <p:spPr>
          <a:xfrm>
            <a:off x="412400" y="1850050"/>
            <a:ext cx="2457951" cy="2195926"/>
          </a:xfrm>
          <a:prstGeom prst="rect">
            <a:avLst/>
          </a:prstGeom>
          <a:noFill/>
          <a:ln>
            <a:noFill/>
          </a:ln>
        </p:spPr>
      </p:pic>
      <p:pic>
        <p:nvPicPr>
          <p:cNvPr id="305" name="Google Shape;305;geaac352597_0_106"/>
          <p:cNvPicPr preferRelativeResize="0"/>
          <p:nvPr/>
        </p:nvPicPr>
        <p:blipFill>
          <a:blip r:embed="rId5">
            <a:alphaModFix/>
          </a:blip>
          <a:stretch>
            <a:fillRect/>
          </a:stretch>
        </p:blipFill>
        <p:spPr>
          <a:xfrm>
            <a:off x="428000" y="4149975"/>
            <a:ext cx="1781980" cy="752275"/>
          </a:xfrm>
          <a:prstGeom prst="rect">
            <a:avLst/>
          </a:prstGeom>
          <a:noFill/>
          <a:ln>
            <a:noFill/>
          </a:ln>
        </p:spPr>
      </p:pic>
      <p:pic>
        <p:nvPicPr>
          <p:cNvPr id="306" name="Google Shape;306;geaac352597_0_106"/>
          <p:cNvPicPr preferRelativeResize="0"/>
          <p:nvPr/>
        </p:nvPicPr>
        <p:blipFill>
          <a:blip r:embed="rId6">
            <a:alphaModFix/>
          </a:blip>
          <a:stretch>
            <a:fillRect/>
          </a:stretch>
        </p:blipFill>
        <p:spPr>
          <a:xfrm>
            <a:off x="6701288" y="1204000"/>
            <a:ext cx="2179674" cy="1274599"/>
          </a:xfrm>
          <a:prstGeom prst="rect">
            <a:avLst/>
          </a:prstGeom>
          <a:noFill/>
          <a:ln>
            <a:noFill/>
          </a:ln>
        </p:spPr>
      </p:pic>
      <p:pic>
        <p:nvPicPr>
          <p:cNvPr id="307" name="Google Shape;307;geaac352597_0_106"/>
          <p:cNvPicPr preferRelativeResize="0"/>
          <p:nvPr/>
        </p:nvPicPr>
        <p:blipFill>
          <a:blip r:embed="rId7">
            <a:alphaModFix/>
          </a:blip>
          <a:stretch>
            <a:fillRect/>
          </a:stretch>
        </p:blipFill>
        <p:spPr>
          <a:xfrm>
            <a:off x="3210076" y="1466700"/>
            <a:ext cx="2931437" cy="211845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11" name="Shape 311"/>
        <p:cNvGrpSpPr/>
        <p:nvPr/>
      </p:nvGrpSpPr>
      <p:grpSpPr>
        <a:xfrm>
          <a:off x="0" y="0"/>
          <a:ext cx="0" cy="0"/>
          <a:chOff x="0" y="0"/>
          <a:chExt cx="0" cy="0"/>
        </a:xfrm>
      </p:grpSpPr>
      <p:sp>
        <p:nvSpPr>
          <p:cNvPr id="312" name="Google Shape;312;geaac352597_0_37"/>
          <p:cNvSpPr txBox="1"/>
          <p:nvPr>
            <p:ph type="ctrTitle"/>
          </p:nvPr>
        </p:nvSpPr>
        <p:spPr>
          <a:xfrm>
            <a:off x="1281950" y="1089153"/>
            <a:ext cx="6622500" cy="2777700"/>
          </a:xfrm>
          <a:prstGeom prst="rect">
            <a:avLst/>
          </a:prstGeom>
          <a:noFill/>
          <a:ln>
            <a:noFill/>
          </a:ln>
        </p:spPr>
        <p:txBody>
          <a:bodyPr anchorCtr="0" anchor="ctr" bIns="91425" lIns="91425" spcFirstLastPara="1" rIns="91425" wrap="square" tIns="91425">
            <a:noAutofit/>
          </a:bodyPr>
          <a:lstStyle/>
          <a:p>
            <a:pPr indent="0" lvl="0" marL="0" rtl="0" algn="l">
              <a:lnSpc>
                <a:spcPct val="85000"/>
              </a:lnSpc>
              <a:spcBef>
                <a:spcPts val="0"/>
              </a:spcBef>
              <a:spcAft>
                <a:spcPts val="0"/>
              </a:spcAft>
              <a:buSzPts val="3800"/>
              <a:buNone/>
            </a:pPr>
            <a:r>
              <a:t/>
            </a:r>
            <a:endParaRPr b="1" sz="3300">
              <a:solidFill>
                <a:srgbClr val="3C63AB"/>
              </a:solidFill>
              <a:latin typeface="Arial"/>
              <a:ea typeface="Arial"/>
              <a:cs typeface="Arial"/>
              <a:sym typeface="Arial"/>
            </a:endParaRPr>
          </a:p>
          <a:p>
            <a:pPr indent="0" lvl="0" marL="0" rtl="0" algn="ctr">
              <a:lnSpc>
                <a:spcPct val="85000"/>
              </a:lnSpc>
              <a:spcBef>
                <a:spcPts val="0"/>
              </a:spcBef>
              <a:spcAft>
                <a:spcPts val="0"/>
              </a:spcAft>
              <a:buSzPts val="3800"/>
              <a:buNone/>
            </a:pPr>
            <a:r>
              <a:rPr b="1" lang="es" sz="3500">
                <a:solidFill>
                  <a:srgbClr val="E83464"/>
                </a:solidFill>
              </a:rPr>
              <a:t>Navegación: GetX</a:t>
            </a:r>
            <a:endParaRPr b="1" sz="2800">
              <a:solidFill>
                <a:srgbClr val="E83464"/>
              </a:solidFill>
              <a:latin typeface="Arial"/>
              <a:ea typeface="Arial"/>
              <a:cs typeface="Arial"/>
              <a:sym typeface="Arial"/>
            </a:endParaRPr>
          </a:p>
        </p:txBody>
      </p:sp>
      <p:sp>
        <p:nvSpPr>
          <p:cNvPr id="313" name="Google Shape;313;geaac352597_0_37"/>
          <p:cNvSpPr txBox="1"/>
          <p:nvPr/>
        </p:nvSpPr>
        <p:spPr>
          <a:xfrm>
            <a:off x="2238750" y="3982075"/>
            <a:ext cx="4666500" cy="472500"/>
          </a:xfrm>
          <a:prstGeom prst="rect">
            <a:avLst/>
          </a:prstGeom>
          <a:noFill/>
          <a:ln>
            <a:noFill/>
          </a:ln>
        </p:spPr>
        <p:txBody>
          <a:bodyPr anchorCtr="0" anchor="t" bIns="91425" lIns="91425" spcFirstLastPara="1" rIns="91425" wrap="square" tIns="91425">
            <a:spAutoFit/>
          </a:bodyPr>
          <a:lstStyle/>
          <a:p>
            <a:pPr indent="0" lvl="0" marL="0" marR="0" rtl="0" algn="l">
              <a:lnSpc>
                <a:spcPct val="85000"/>
              </a:lnSpc>
              <a:spcBef>
                <a:spcPts val="0"/>
              </a:spcBef>
              <a:spcAft>
                <a:spcPts val="0"/>
              </a:spcAft>
              <a:buClr>
                <a:srgbClr val="000000"/>
              </a:buClr>
              <a:buSzPts val="2200"/>
              <a:buFont typeface="Arial"/>
              <a:buNone/>
            </a:pPr>
            <a:r>
              <a:t/>
            </a:r>
            <a:endParaRPr sz="2200">
              <a:solidFill>
                <a:srgbClr val="3D63AB"/>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4">
            <a:alphaModFix/>
          </a:blip>
          <a:stretch>
            <a:fillRect/>
          </a:stretch>
        </a:blipFill>
      </p:bgPr>
    </p:bg>
    <p:spTree>
      <p:nvGrpSpPr>
        <p:cNvPr id="317" name="Shape 317"/>
        <p:cNvGrpSpPr/>
        <p:nvPr/>
      </p:nvGrpSpPr>
      <p:grpSpPr>
        <a:xfrm>
          <a:off x="0" y="0"/>
          <a:ext cx="0" cy="0"/>
          <a:chOff x="0" y="0"/>
          <a:chExt cx="0" cy="0"/>
        </a:xfrm>
      </p:grpSpPr>
      <p:sp>
        <p:nvSpPr>
          <p:cNvPr id="318" name="Google Shape;318;geaac352597_0_49"/>
          <p:cNvSpPr txBox="1"/>
          <p:nvPr/>
        </p:nvSpPr>
        <p:spPr>
          <a:xfrm>
            <a:off x="719703" y="411574"/>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lang="es" sz="3000">
                <a:solidFill>
                  <a:srgbClr val="E83464"/>
                </a:solidFill>
              </a:rPr>
              <a:t>Navegación: GetX</a:t>
            </a:r>
            <a:endParaRPr b="0" i="0" sz="3000" u="none" cap="none" strike="noStrike">
              <a:solidFill>
                <a:srgbClr val="E83464"/>
              </a:solidFill>
              <a:latin typeface="Arial"/>
              <a:ea typeface="Arial"/>
              <a:cs typeface="Arial"/>
              <a:sym typeface="Arial"/>
            </a:endParaRPr>
          </a:p>
        </p:txBody>
      </p:sp>
      <p:sp>
        <p:nvSpPr>
          <p:cNvPr id="319" name="Google Shape;319;geaac352597_0_49"/>
          <p:cNvSpPr txBox="1"/>
          <p:nvPr/>
        </p:nvSpPr>
        <p:spPr>
          <a:xfrm>
            <a:off x="609525" y="1729100"/>
            <a:ext cx="7543800" cy="30123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900"/>
              </a:spcBef>
              <a:spcAft>
                <a:spcPts val="0"/>
              </a:spcAft>
              <a:buNone/>
            </a:pPr>
            <a:r>
              <a:rPr lang="es" sz="1500">
                <a:solidFill>
                  <a:srgbClr val="3C63AB"/>
                </a:solidFill>
              </a:rPr>
              <a:t>GetX es una solución potente y extraligera para Flutter, donde se combina la gestión del estado de alto rendimiento, la inyección inteligente de dependencias y la gestión de rutas de forma rápida y práctica. GetX tiene 3 principios básicos:</a:t>
            </a:r>
            <a:endParaRPr sz="1500">
              <a:solidFill>
                <a:srgbClr val="3C63AB"/>
              </a:solidFill>
            </a:endParaRPr>
          </a:p>
          <a:p>
            <a:pPr indent="0" lvl="0" marL="0" marR="0" rtl="0" algn="just">
              <a:lnSpc>
                <a:spcPct val="90000"/>
              </a:lnSpc>
              <a:spcBef>
                <a:spcPts val="900"/>
              </a:spcBef>
              <a:spcAft>
                <a:spcPts val="0"/>
              </a:spcAft>
              <a:buNone/>
            </a:pPr>
            <a:r>
              <a:t/>
            </a:r>
            <a:endParaRPr sz="1500">
              <a:solidFill>
                <a:srgbClr val="3C63AB"/>
              </a:solidFill>
            </a:endParaRPr>
          </a:p>
          <a:p>
            <a:pPr indent="-323850" lvl="0" marL="457200" marR="0" rtl="0" algn="just">
              <a:lnSpc>
                <a:spcPct val="90000"/>
              </a:lnSpc>
              <a:spcBef>
                <a:spcPts val="900"/>
              </a:spcBef>
              <a:spcAft>
                <a:spcPts val="0"/>
              </a:spcAft>
              <a:buClr>
                <a:srgbClr val="3C63AB"/>
              </a:buClr>
              <a:buSzPts val="1500"/>
              <a:buChar char="●"/>
            </a:pPr>
            <a:r>
              <a:rPr lang="es" sz="1500">
                <a:solidFill>
                  <a:srgbClr val="3C63AB"/>
                </a:solidFill>
              </a:rPr>
              <a:t>Rendimiento: Se centra en el rendimiento y el consumo mínimo de recursos, GetX no usa Streams ni ChangeNotifier.</a:t>
            </a:r>
            <a:endParaRPr sz="1500">
              <a:solidFill>
                <a:srgbClr val="3C63AB"/>
              </a:solidFill>
            </a:endParaRPr>
          </a:p>
          <a:p>
            <a:pPr indent="-323850" lvl="0" marL="457200" marR="0" rtl="0" algn="just">
              <a:lnSpc>
                <a:spcPct val="90000"/>
              </a:lnSpc>
              <a:spcBef>
                <a:spcPts val="0"/>
              </a:spcBef>
              <a:spcAft>
                <a:spcPts val="0"/>
              </a:spcAft>
              <a:buClr>
                <a:srgbClr val="3C63AB"/>
              </a:buClr>
              <a:buSzPts val="1500"/>
              <a:buChar char="●"/>
            </a:pPr>
            <a:r>
              <a:rPr lang="es" sz="1500">
                <a:solidFill>
                  <a:srgbClr val="3C63AB"/>
                </a:solidFill>
              </a:rPr>
              <a:t>Productividad, Utiliza una sintaxis fácil y agradable</a:t>
            </a:r>
            <a:endParaRPr sz="1500">
              <a:solidFill>
                <a:srgbClr val="3C63AB"/>
              </a:solidFill>
            </a:endParaRPr>
          </a:p>
          <a:p>
            <a:pPr indent="-323850" lvl="0" marL="457200" marR="0" rtl="0" algn="just">
              <a:lnSpc>
                <a:spcPct val="90000"/>
              </a:lnSpc>
              <a:spcBef>
                <a:spcPts val="0"/>
              </a:spcBef>
              <a:spcAft>
                <a:spcPts val="0"/>
              </a:spcAft>
              <a:buClr>
                <a:srgbClr val="3C63AB"/>
              </a:buClr>
              <a:buSzPts val="1500"/>
              <a:buChar char="●"/>
            </a:pPr>
            <a:r>
              <a:rPr lang="es" sz="1500">
                <a:solidFill>
                  <a:srgbClr val="3C63AB"/>
                </a:solidFill>
              </a:rPr>
              <a:t>Organización, Permite el desacoplamiento total de la vista, la lógica de la presentación, la lógica de negocios, la inyección de dependencias y la navegación.</a:t>
            </a:r>
            <a:endParaRPr sz="1500">
              <a:solidFill>
                <a:srgbClr val="3C63AB"/>
              </a:solidFill>
            </a:endParaRPr>
          </a:p>
          <a:p>
            <a:pPr indent="0" lvl="0" marL="0" marR="0" rtl="0" algn="just">
              <a:lnSpc>
                <a:spcPct val="90000"/>
              </a:lnSpc>
              <a:spcBef>
                <a:spcPts val="900"/>
              </a:spcBef>
              <a:spcAft>
                <a:spcPts val="0"/>
              </a:spcAft>
              <a:buNone/>
            </a:pPr>
            <a:r>
              <a:t/>
            </a:r>
            <a:endParaRPr sz="1500">
              <a:solidFill>
                <a:srgbClr val="3C63AB"/>
              </a:solidFill>
            </a:endParaRPr>
          </a:p>
          <a:p>
            <a:pPr indent="0" lvl="0" marL="1371600" marR="0" rtl="0" algn="just">
              <a:lnSpc>
                <a:spcPct val="90000"/>
              </a:lnSpc>
              <a:spcBef>
                <a:spcPts val="900"/>
              </a:spcBef>
              <a:spcAft>
                <a:spcPts val="0"/>
              </a:spcAft>
              <a:buClr>
                <a:srgbClr val="000000"/>
              </a:buClr>
              <a:buSzPts val="1100"/>
              <a:buFont typeface="Arial"/>
              <a:buNone/>
            </a:pPr>
            <a:r>
              <a:t/>
            </a:r>
            <a:endParaRPr b="0" i="0" sz="1100" u="none" cap="none" strike="noStrike">
              <a:solidFill>
                <a:srgbClr val="3C63AB"/>
              </a:solidFill>
              <a:latin typeface="Courier New"/>
              <a:ea typeface="Courier New"/>
              <a:cs typeface="Courier New"/>
              <a:sym typeface="Courier New"/>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l">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4">
            <a:alphaModFix/>
          </a:blip>
          <a:stretch>
            <a:fillRect/>
          </a:stretch>
        </a:blipFill>
      </p:bgPr>
    </p:bg>
    <p:spTree>
      <p:nvGrpSpPr>
        <p:cNvPr id="323" name="Shape 323"/>
        <p:cNvGrpSpPr/>
        <p:nvPr/>
      </p:nvGrpSpPr>
      <p:grpSpPr>
        <a:xfrm>
          <a:off x="0" y="0"/>
          <a:ext cx="0" cy="0"/>
          <a:chOff x="0" y="0"/>
          <a:chExt cx="0" cy="0"/>
        </a:xfrm>
      </p:grpSpPr>
      <p:sp>
        <p:nvSpPr>
          <p:cNvPr id="324" name="Google Shape;324;ge87a8e010d_0_0"/>
          <p:cNvSpPr txBox="1"/>
          <p:nvPr/>
        </p:nvSpPr>
        <p:spPr>
          <a:xfrm>
            <a:off x="719703" y="411574"/>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lang="es" sz="3000">
                <a:solidFill>
                  <a:srgbClr val="E83464"/>
                </a:solidFill>
              </a:rPr>
              <a:t>Navegación: </a:t>
            </a:r>
            <a:r>
              <a:rPr lang="es" sz="3000">
                <a:solidFill>
                  <a:srgbClr val="E83464"/>
                </a:solidFill>
              </a:rPr>
              <a:t>Instalación</a:t>
            </a:r>
            <a:r>
              <a:rPr lang="es" sz="3000">
                <a:solidFill>
                  <a:srgbClr val="E83464"/>
                </a:solidFill>
              </a:rPr>
              <a:t> GetX</a:t>
            </a:r>
            <a:endParaRPr b="0" i="0" sz="3000" u="none" cap="none" strike="noStrike">
              <a:solidFill>
                <a:srgbClr val="E83464"/>
              </a:solidFill>
              <a:latin typeface="Arial"/>
              <a:ea typeface="Arial"/>
              <a:cs typeface="Arial"/>
              <a:sym typeface="Arial"/>
            </a:endParaRPr>
          </a:p>
        </p:txBody>
      </p:sp>
      <p:sp>
        <p:nvSpPr>
          <p:cNvPr id="325" name="Google Shape;325;ge87a8e010d_0_0"/>
          <p:cNvSpPr txBox="1"/>
          <p:nvPr/>
        </p:nvSpPr>
        <p:spPr>
          <a:xfrm>
            <a:off x="616500" y="1673275"/>
            <a:ext cx="7543800" cy="11811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900"/>
              </a:spcBef>
              <a:spcAft>
                <a:spcPts val="0"/>
              </a:spcAft>
              <a:buNone/>
            </a:pPr>
            <a:r>
              <a:rPr lang="es" sz="1500">
                <a:solidFill>
                  <a:srgbClr val="3C63AB"/>
                </a:solidFill>
              </a:rPr>
              <a:t>En la </a:t>
            </a:r>
            <a:r>
              <a:rPr lang="es" sz="1500">
                <a:solidFill>
                  <a:srgbClr val="3C63AB"/>
                </a:solidFill>
              </a:rPr>
              <a:t>sesión</a:t>
            </a:r>
            <a:r>
              <a:rPr lang="es" sz="1500">
                <a:solidFill>
                  <a:srgbClr val="3C63AB"/>
                </a:solidFill>
              </a:rPr>
              <a:t> anterior usamos </a:t>
            </a:r>
            <a:r>
              <a:rPr b="1" lang="es" sz="1500">
                <a:solidFill>
                  <a:srgbClr val="3C63AB"/>
                </a:solidFill>
              </a:rPr>
              <a:t>GetX</a:t>
            </a:r>
            <a:r>
              <a:rPr lang="es" sz="1500">
                <a:solidFill>
                  <a:srgbClr val="3C63AB"/>
                </a:solidFill>
              </a:rPr>
              <a:t> para la </a:t>
            </a:r>
            <a:r>
              <a:rPr lang="es" sz="1500">
                <a:solidFill>
                  <a:srgbClr val="3C63AB"/>
                </a:solidFill>
              </a:rPr>
              <a:t>administración</a:t>
            </a:r>
            <a:r>
              <a:rPr lang="es" sz="1500">
                <a:solidFill>
                  <a:srgbClr val="3C63AB"/>
                </a:solidFill>
              </a:rPr>
              <a:t> de los temas de nuestra app, ahora, gracias a la gran versatilidad y potencia con la que cuenta GetX, ahora </a:t>
            </a:r>
            <a:r>
              <a:rPr lang="es" sz="1500">
                <a:solidFill>
                  <a:srgbClr val="3C63AB"/>
                </a:solidFill>
              </a:rPr>
              <a:t>también</a:t>
            </a:r>
            <a:r>
              <a:rPr lang="es" sz="1500">
                <a:solidFill>
                  <a:srgbClr val="3C63AB"/>
                </a:solidFill>
              </a:rPr>
              <a:t> lo usaremos para encargarnos de la </a:t>
            </a:r>
            <a:r>
              <a:rPr lang="es" sz="1500">
                <a:solidFill>
                  <a:srgbClr val="3C63AB"/>
                </a:solidFill>
              </a:rPr>
              <a:t>navegación</a:t>
            </a:r>
            <a:r>
              <a:rPr lang="es" sz="1500">
                <a:solidFill>
                  <a:srgbClr val="3C63AB"/>
                </a:solidFill>
              </a:rPr>
              <a:t> de nuestra app.</a:t>
            </a:r>
            <a:endParaRPr sz="1500">
              <a:solidFill>
                <a:srgbClr val="3C63AB"/>
              </a:solidFill>
            </a:endParaRPr>
          </a:p>
          <a:p>
            <a:pPr indent="0" lvl="0" marL="0" marR="0" rtl="0" algn="l">
              <a:lnSpc>
                <a:spcPct val="90000"/>
              </a:lnSpc>
              <a:spcBef>
                <a:spcPts val="0"/>
              </a:spcBef>
              <a:spcAft>
                <a:spcPts val="0"/>
              </a:spcAft>
              <a:buClr>
                <a:srgbClr val="000000"/>
              </a:buClr>
              <a:buSzPts val="1600"/>
              <a:buFont typeface="Arial"/>
              <a:buNone/>
            </a:pPr>
            <a:r>
              <a:t/>
            </a:r>
            <a:endParaRPr sz="1500">
              <a:solidFill>
                <a:srgbClr val="3C63AB"/>
              </a:solidFill>
            </a:endParaRPr>
          </a:p>
          <a:p>
            <a:pPr indent="0" lvl="0" marL="0" marR="0" rtl="0" algn="l">
              <a:lnSpc>
                <a:spcPct val="90000"/>
              </a:lnSpc>
              <a:spcBef>
                <a:spcPts val="0"/>
              </a:spcBef>
              <a:spcAft>
                <a:spcPts val="0"/>
              </a:spcAft>
              <a:buClr>
                <a:srgbClr val="000000"/>
              </a:buClr>
              <a:buSzPts val="1600"/>
              <a:buFont typeface="Arial"/>
              <a:buNone/>
            </a:pPr>
            <a:r>
              <a:rPr lang="es" sz="1500">
                <a:solidFill>
                  <a:srgbClr val="3C63AB"/>
                </a:solidFill>
              </a:rPr>
              <a:t>Verifica que tu archivo </a:t>
            </a:r>
            <a:r>
              <a:rPr b="1" i="1" lang="es" sz="1500">
                <a:solidFill>
                  <a:srgbClr val="3C63AB"/>
                </a:solidFill>
              </a:rPr>
              <a:t>pubspec.yaml</a:t>
            </a:r>
            <a:r>
              <a:rPr lang="es" sz="1500">
                <a:solidFill>
                  <a:srgbClr val="3C63AB"/>
                </a:solidFill>
              </a:rPr>
              <a:t> contenga la </a:t>
            </a:r>
            <a:r>
              <a:rPr lang="es" sz="1500">
                <a:solidFill>
                  <a:srgbClr val="3C63AB"/>
                </a:solidFill>
              </a:rPr>
              <a:t>línea</a:t>
            </a:r>
            <a:r>
              <a:rPr lang="es" sz="1500">
                <a:solidFill>
                  <a:srgbClr val="3C63AB"/>
                </a:solidFill>
              </a:rPr>
              <a:t> la dependencia de get:</a:t>
            </a:r>
            <a:endParaRPr sz="1500">
              <a:solidFill>
                <a:srgbClr val="3C63AB"/>
              </a:solidFill>
            </a:endParaRPr>
          </a:p>
          <a:p>
            <a:pPr indent="0" lvl="0" marL="0" marR="0" rtl="0" algn="l">
              <a:lnSpc>
                <a:spcPct val="90000"/>
              </a:lnSpc>
              <a:spcBef>
                <a:spcPts val="0"/>
              </a:spcBef>
              <a:spcAft>
                <a:spcPts val="0"/>
              </a:spcAft>
              <a:buClr>
                <a:srgbClr val="000000"/>
              </a:buClr>
              <a:buSzPts val="1600"/>
              <a:buFont typeface="Arial"/>
              <a:buNone/>
            </a:pPr>
            <a:r>
              <a:t/>
            </a:r>
            <a:endParaRPr sz="1500">
              <a:solidFill>
                <a:srgbClr val="3C63AB"/>
              </a:solidFill>
            </a:endParaRPr>
          </a:p>
        </p:txBody>
      </p:sp>
      <p:sp>
        <p:nvSpPr>
          <p:cNvPr id="326" name="Google Shape;326;ge87a8e010d_0_0"/>
          <p:cNvSpPr txBox="1"/>
          <p:nvPr/>
        </p:nvSpPr>
        <p:spPr>
          <a:xfrm>
            <a:off x="616500" y="3722825"/>
            <a:ext cx="7543800" cy="570900"/>
          </a:xfrm>
          <a:prstGeom prst="rect">
            <a:avLst/>
          </a:prstGeom>
          <a:noFill/>
          <a:ln>
            <a:noFill/>
          </a:ln>
        </p:spPr>
        <p:txBody>
          <a:bodyPr anchorCtr="0" anchor="t" bIns="34275" lIns="0" spcFirstLastPara="1" rIns="0" wrap="square" tIns="34275">
            <a:noAutofit/>
          </a:bodyPr>
          <a:lstStyle/>
          <a:p>
            <a:pPr indent="0" lvl="0" marL="0" marR="0" rtl="0" algn="l">
              <a:lnSpc>
                <a:spcPct val="90000"/>
              </a:lnSpc>
              <a:spcBef>
                <a:spcPts val="0"/>
              </a:spcBef>
              <a:spcAft>
                <a:spcPts val="0"/>
              </a:spcAft>
              <a:buClr>
                <a:srgbClr val="000000"/>
              </a:buClr>
              <a:buSzPts val="1600"/>
              <a:buFont typeface="Arial"/>
              <a:buNone/>
            </a:pPr>
            <a:r>
              <a:rPr lang="es" sz="1500">
                <a:solidFill>
                  <a:srgbClr val="3C63AB"/>
                </a:solidFill>
              </a:rPr>
              <a:t>Y por </a:t>
            </a:r>
            <a:r>
              <a:rPr lang="es" sz="1500">
                <a:solidFill>
                  <a:srgbClr val="3C63AB"/>
                </a:solidFill>
              </a:rPr>
              <a:t>último</a:t>
            </a:r>
            <a:r>
              <a:rPr lang="es" sz="1500">
                <a:solidFill>
                  <a:srgbClr val="3C63AB"/>
                </a:solidFill>
              </a:rPr>
              <a:t>, para poder hacer uso de GetX tendremos que darle un contexto apropiado</a:t>
            </a:r>
            <a:endParaRPr sz="1500">
              <a:solidFill>
                <a:srgbClr val="3C63AB"/>
              </a:solidFill>
            </a:endParaRPr>
          </a:p>
          <a:p>
            <a:pPr indent="0" lvl="0" marL="0" marR="0" rtl="0" algn="l">
              <a:lnSpc>
                <a:spcPct val="90000"/>
              </a:lnSpc>
              <a:spcBef>
                <a:spcPts val="0"/>
              </a:spcBef>
              <a:spcAft>
                <a:spcPts val="0"/>
              </a:spcAft>
              <a:buClr>
                <a:srgbClr val="000000"/>
              </a:buClr>
              <a:buSzPts val="1600"/>
              <a:buFont typeface="Arial"/>
              <a:buNone/>
            </a:pPr>
            <a:r>
              <a:rPr lang="es" sz="1500">
                <a:solidFill>
                  <a:srgbClr val="3C63AB"/>
                </a:solidFill>
              </a:rPr>
              <a:t>por lo que pasaremos del widget </a:t>
            </a:r>
            <a:r>
              <a:rPr b="1" lang="es" sz="1500">
                <a:solidFill>
                  <a:srgbClr val="3C63AB"/>
                </a:solidFill>
              </a:rPr>
              <a:t>MaterialApp </a:t>
            </a:r>
            <a:r>
              <a:rPr lang="es" sz="1500">
                <a:solidFill>
                  <a:srgbClr val="3C63AB"/>
                </a:solidFill>
              </a:rPr>
              <a:t>a </a:t>
            </a:r>
            <a:r>
              <a:rPr b="1" i="1" lang="es" sz="1500">
                <a:solidFill>
                  <a:srgbClr val="3C63AB"/>
                </a:solidFill>
              </a:rPr>
              <a:t>GetMaterialApp</a:t>
            </a:r>
            <a:endParaRPr sz="1500">
              <a:solidFill>
                <a:srgbClr val="3C63AB"/>
              </a:solidFill>
            </a:endParaRPr>
          </a:p>
          <a:p>
            <a:pPr indent="0" lvl="0" marL="0" marR="0" rtl="0" algn="l">
              <a:lnSpc>
                <a:spcPct val="90000"/>
              </a:lnSpc>
              <a:spcBef>
                <a:spcPts val="0"/>
              </a:spcBef>
              <a:spcAft>
                <a:spcPts val="0"/>
              </a:spcAft>
              <a:buClr>
                <a:srgbClr val="000000"/>
              </a:buClr>
              <a:buSzPts val="1600"/>
              <a:buFont typeface="Arial"/>
              <a:buNone/>
            </a:pPr>
            <a:r>
              <a:t/>
            </a:r>
            <a:endParaRPr sz="1500">
              <a:solidFill>
                <a:srgbClr val="3C63AB"/>
              </a:solidFill>
            </a:endParaRPr>
          </a:p>
          <a:p>
            <a:pPr indent="0" lvl="0" marL="0" marR="0" rtl="0" algn="l">
              <a:lnSpc>
                <a:spcPct val="90000"/>
              </a:lnSpc>
              <a:spcBef>
                <a:spcPts val="0"/>
              </a:spcBef>
              <a:spcAft>
                <a:spcPts val="0"/>
              </a:spcAft>
              <a:buClr>
                <a:srgbClr val="000000"/>
              </a:buClr>
              <a:buSzPts val="1600"/>
              <a:buFont typeface="Arial"/>
              <a:buNone/>
            </a:pPr>
            <a:r>
              <a:t/>
            </a:r>
            <a:endParaRPr sz="1500">
              <a:solidFill>
                <a:srgbClr val="3C63AB"/>
              </a:solidFill>
            </a:endParaRPr>
          </a:p>
        </p:txBody>
      </p:sp>
      <p:cxnSp>
        <p:nvCxnSpPr>
          <p:cNvPr id="327" name="Google Shape;327;ge87a8e010d_0_0"/>
          <p:cNvCxnSpPr>
            <a:stCxn id="328" idx="3"/>
            <a:endCxn id="329" idx="1"/>
          </p:cNvCxnSpPr>
          <p:nvPr/>
        </p:nvCxnSpPr>
        <p:spPr>
          <a:xfrm>
            <a:off x="2755959" y="4620450"/>
            <a:ext cx="746400" cy="0"/>
          </a:xfrm>
          <a:prstGeom prst="straightConnector1">
            <a:avLst/>
          </a:prstGeom>
          <a:noFill/>
          <a:ln cap="flat" cmpd="sng" w="9525">
            <a:solidFill>
              <a:schemeClr val="dk2"/>
            </a:solidFill>
            <a:prstDash val="solid"/>
            <a:round/>
            <a:headEnd len="med" w="med" type="none"/>
            <a:tailEnd len="med" w="med" type="triangle"/>
          </a:ln>
        </p:spPr>
      </p:cxnSp>
      <p:pic>
        <p:nvPicPr>
          <p:cNvPr id="330" name="Google Shape;330;ge87a8e010d_0_0"/>
          <p:cNvPicPr preferRelativeResize="0"/>
          <p:nvPr/>
        </p:nvPicPr>
        <p:blipFill>
          <a:blip r:embed="rId5">
            <a:alphaModFix/>
          </a:blip>
          <a:stretch>
            <a:fillRect/>
          </a:stretch>
        </p:blipFill>
        <p:spPr>
          <a:xfrm>
            <a:off x="1139875" y="4226837"/>
            <a:ext cx="1616074" cy="787225"/>
          </a:xfrm>
          <a:prstGeom prst="rect">
            <a:avLst/>
          </a:prstGeom>
          <a:noFill/>
          <a:ln>
            <a:noFill/>
          </a:ln>
        </p:spPr>
      </p:pic>
      <p:pic>
        <p:nvPicPr>
          <p:cNvPr id="331" name="Google Shape;331;ge87a8e010d_0_0"/>
          <p:cNvPicPr preferRelativeResize="0"/>
          <p:nvPr/>
        </p:nvPicPr>
        <p:blipFill>
          <a:blip r:embed="rId6">
            <a:alphaModFix/>
          </a:blip>
          <a:stretch>
            <a:fillRect/>
          </a:stretch>
        </p:blipFill>
        <p:spPr>
          <a:xfrm>
            <a:off x="3550800" y="4226825"/>
            <a:ext cx="1566140" cy="787225"/>
          </a:xfrm>
          <a:prstGeom prst="rect">
            <a:avLst/>
          </a:prstGeom>
          <a:noFill/>
          <a:ln>
            <a:noFill/>
          </a:ln>
        </p:spPr>
      </p:pic>
      <p:pic>
        <p:nvPicPr>
          <p:cNvPr id="332" name="Google Shape;332;ge87a8e010d_0_0"/>
          <p:cNvPicPr preferRelativeResize="0"/>
          <p:nvPr/>
        </p:nvPicPr>
        <p:blipFill>
          <a:blip r:embed="rId7">
            <a:alphaModFix/>
          </a:blip>
          <a:stretch>
            <a:fillRect/>
          </a:stretch>
        </p:blipFill>
        <p:spPr>
          <a:xfrm>
            <a:off x="3339625" y="2768325"/>
            <a:ext cx="1616075" cy="9545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36" name="Shape 336"/>
        <p:cNvGrpSpPr/>
        <p:nvPr/>
      </p:nvGrpSpPr>
      <p:grpSpPr>
        <a:xfrm>
          <a:off x="0" y="0"/>
          <a:ext cx="0" cy="0"/>
          <a:chOff x="0" y="0"/>
          <a:chExt cx="0" cy="0"/>
        </a:xfrm>
      </p:grpSpPr>
      <p:sp>
        <p:nvSpPr>
          <p:cNvPr id="337" name="Google Shape;337;geaac352597_0_42"/>
          <p:cNvSpPr txBox="1"/>
          <p:nvPr/>
        </p:nvSpPr>
        <p:spPr>
          <a:xfrm>
            <a:off x="727078" y="30239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lang="es" sz="3000">
                <a:solidFill>
                  <a:srgbClr val="E83464"/>
                </a:solidFill>
              </a:rPr>
              <a:t>Navegación</a:t>
            </a:r>
            <a:r>
              <a:rPr lang="es" sz="3000">
                <a:solidFill>
                  <a:srgbClr val="E83464"/>
                </a:solidFill>
              </a:rPr>
              <a:t>: GetX gestión de rutas</a:t>
            </a:r>
            <a:endParaRPr b="0" i="0" sz="3000" u="none" cap="none" strike="noStrike">
              <a:solidFill>
                <a:srgbClr val="E83464"/>
              </a:solidFill>
              <a:latin typeface="Arial"/>
              <a:ea typeface="Arial"/>
              <a:cs typeface="Arial"/>
              <a:sym typeface="Arial"/>
            </a:endParaRPr>
          </a:p>
        </p:txBody>
      </p:sp>
      <p:sp>
        <p:nvSpPr>
          <p:cNvPr id="338" name="Google Shape;338;geaac352597_0_42"/>
          <p:cNvSpPr txBox="1"/>
          <p:nvPr/>
        </p:nvSpPr>
        <p:spPr>
          <a:xfrm>
            <a:off x="566150" y="2994450"/>
            <a:ext cx="2006100" cy="2547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900"/>
              </a:spcBef>
              <a:spcAft>
                <a:spcPts val="0"/>
              </a:spcAft>
              <a:buClr>
                <a:srgbClr val="000000"/>
              </a:buClr>
              <a:buSzPts val="1500"/>
              <a:buFont typeface="Arial"/>
              <a:buNone/>
            </a:pPr>
            <a:r>
              <a:rPr lang="es" sz="1100">
                <a:solidFill>
                  <a:srgbClr val="3C63AB"/>
                </a:solidFill>
              </a:rPr>
              <a:t>Para navegar a nuevo Screen</a:t>
            </a:r>
            <a:endParaRPr b="0" i="0" sz="11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l">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sp>
        <p:nvSpPr>
          <p:cNvPr id="339" name="Google Shape;339;geaac352597_0_42"/>
          <p:cNvSpPr txBox="1"/>
          <p:nvPr/>
        </p:nvSpPr>
        <p:spPr>
          <a:xfrm>
            <a:off x="6001600" y="3056225"/>
            <a:ext cx="2509500" cy="9288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900"/>
              </a:spcBef>
              <a:spcAft>
                <a:spcPts val="0"/>
              </a:spcAft>
              <a:buClr>
                <a:srgbClr val="000000"/>
              </a:buClr>
              <a:buSzPts val="1500"/>
              <a:buFont typeface="Arial"/>
              <a:buNone/>
            </a:pPr>
            <a:r>
              <a:rPr lang="es" sz="1100">
                <a:solidFill>
                  <a:srgbClr val="3C63AB"/>
                </a:solidFill>
              </a:rPr>
              <a:t>Get.off(), para navegar a nuevo screen y eliminar todas las rutas previas.</a:t>
            </a:r>
            <a:endParaRPr sz="1100">
              <a:solidFill>
                <a:srgbClr val="3C63AB"/>
              </a:solidFill>
            </a:endParaRPr>
          </a:p>
          <a:p>
            <a:pPr indent="0" lvl="0" marL="0" marR="0" rtl="0" algn="just">
              <a:lnSpc>
                <a:spcPct val="90000"/>
              </a:lnSpc>
              <a:spcBef>
                <a:spcPts val="900"/>
              </a:spcBef>
              <a:spcAft>
                <a:spcPts val="0"/>
              </a:spcAft>
              <a:buClr>
                <a:srgbClr val="000000"/>
              </a:buClr>
              <a:buSzPts val="1500"/>
              <a:buFont typeface="Arial"/>
              <a:buNone/>
            </a:pPr>
            <a:r>
              <a:t/>
            </a:r>
            <a:endParaRPr sz="1100">
              <a:solidFill>
                <a:srgbClr val="3C63AB"/>
              </a:solidFil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l">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sp>
        <p:nvSpPr>
          <p:cNvPr id="340" name="Google Shape;340;geaac352597_0_42"/>
          <p:cNvSpPr txBox="1"/>
          <p:nvPr/>
        </p:nvSpPr>
        <p:spPr>
          <a:xfrm>
            <a:off x="428000" y="1541350"/>
            <a:ext cx="3000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300">
                <a:solidFill>
                  <a:srgbClr val="3D63AB"/>
                </a:solidFill>
                <a:highlight>
                  <a:srgbClr val="FFFFFF"/>
                </a:highlight>
                <a:latin typeface="Roboto"/>
                <a:ea typeface="Roboto"/>
                <a:cs typeface="Roboto"/>
                <a:sym typeface="Roboto"/>
              </a:rPr>
              <a:t>Simple Navigation</a:t>
            </a:r>
            <a:endParaRPr b="1" sz="1500">
              <a:solidFill>
                <a:srgbClr val="3D63AB"/>
              </a:solidFill>
            </a:endParaRPr>
          </a:p>
        </p:txBody>
      </p:sp>
      <p:sp>
        <p:nvSpPr>
          <p:cNvPr id="341" name="Google Shape;341;geaac352597_0_42"/>
          <p:cNvSpPr txBox="1"/>
          <p:nvPr/>
        </p:nvSpPr>
        <p:spPr>
          <a:xfrm>
            <a:off x="3099525" y="2873588"/>
            <a:ext cx="2006100" cy="2547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900"/>
              </a:spcBef>
              <a:spcAft>
                <a:spcPts val="0"/>
              </a:spcAft>
              <a:buClr>
                <a:srgbClr val="000000"/>
              </a:buClr>
              <a:buSzPts val="1500"/>
              <a:buFont typeface="Arial"/>
              <a:buNone/>
            </a:pPr>
            <a:r>
              <a:rPr lang="es" sz="1100">
                <a:solidFill>
                  <a:srgbClr val="3C63AB"/>
                </a:solidFill>
              </a:rPr>
              <a:t>Para regresar a screen previo</a:t>
            </a:r>
            <a:endParaRPr b="0" i="0" sz="11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l">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sp>
        <p:nvSpPr>
          <p:cNvPr id="342" name="Google Shape;342;geaac352597_0_42"/>
          <p:cNvSpPr txBox="1"/>
          <p:nvPr/>
        </p:nvSpPr>
        <p:spPr>
          <a:xfrm>
            <a:off x="2291925" y="4242550"/>
            <a:ext cx="2006100" cy="2547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900"/>
              </a:spcBef>
              <a:spcAft>
                <a:spcPts val="0"/>
              </a:spcAft>
              <a:buClr>
                <a:srgbClr val="000000"/>
              </a:buClr>
              <a:buSzPts val="1500"/>
              <a:buFont typeface="Arial"/>
              <a:buNone/>
            </a:pPr>
            <a:r>
              <a:rPr lang="es" sz="1100">
                <a:solidFill>
                  <a:srgbClr val="3C63AB"/>
                </a:solidFill>
              </a:rPr>
              <a:t>usamos esta </a:t>
            </a:r>
            <a:r>
              <a:rPr lang="es" sz="1100">
                <a:solidFill>
                  <a:srgbClr val="3C63AB"/>
                </a:solidFill>
              </a:rPr>
              <a:t>notación</a:t>
            </a:r>
            <a:r>
              <a:rPr lang="es" sz="1100">
                <a:solidFill>
                  <a:srgbClr val="3C63AB"/>
                </a:solidFill>
              </a:rPr>
              <a:t> de tal manera que cada vez que nos movamos a esa ruta obtengamos una instancia nueva de la misma.</a:t>
            </a:r>
            <a:endParaRPr b="0" i="0" sz="11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l">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pic>
        <p:nvPicPr>
          <p:cNvPr id="343" name="Google Shape;343;geaac352597_0_42"/>
          <p:cNvPicPr preferRelativeResize="0"/>
          <p:nvPr/>
        </p:nvPicPr>
        <p:blipFill>
          <a:blip r:embed="rId4">
            <a:alphaModFix/>
          </a:blip>
          <a:stretch>
            <a:fillRect/>
          </a:stretch>
        </p:blipFill>
        <p:spPr>
          <a:xfrm>
            <a:off x="527326" y="2015225"/>
            <a:ext cx="1896295" cy="979225"/>
          </a:xfrm>
          <a:prstGeom prst="rect">
            <a:avLst/>
          </a:prstGeom>
          <a:noFill/>
          <a:ln>
            <a:noFill/>
          </a:ln>
        </p:spPr>
      </p:pic>
      <p:pic>
        <p:nvPicPr>
          <p:cNvPr id="344" name="Google Shape;344;geaac352597_0_42"/>
          <p:cNvPicPr preferRelativeResize="0"/>
          <p:nvPr/>
        </p:nvPicPr>
        <p:blipFill>
          <a:blip r:embed="rId5">
            <a:alphaModFix/>
          </a:blip>
          <a:stretch>
            <a:fillRect/>
          </a:stretch>
        </p:blipFill>
        <p:spPr>
          <a:xfrm>
            <a:off x="3132850" y="1752600"/>
            <a:ext cx="1751950" cy="1034750"/>
          </a:xfrm>
          <a:prstGeom prst="rect">
            <a:avLst/>
          </a:prstGeom>
          <a:noFill/>
          <a:ln>
            <a:noFill/>
          </a:ln>
        </p:spPr>
      </p:pic>
      <p:pic>
        <p:nvPicPr>
          <p:cNvPr id="345" name="Google Shape;345;geaac352597_0_42"/>
          <p:cNvPicPr preferRelativeResize="0"/>
          <p:nvPr/>
        </p:nvPicPr>
        <p:blipFill>
          <a:blip r:embed="rId6">
            <a:alphaModFix/>
          </a:blip>
          <a:stretch>
            <a:fillRect/>
          </a:stretch>
        </p:blipFill>
        <p:spPr>
          <a:xfrm>
            <a:off x="2225250" y="3652700"/>
            <a:ext cx="2139450" cy="454640"/>
          </a:xfrm>
          <a:prstGeom prst="rect">
            <a:avLst/>
          </a:prstGeom>
          <a:noFill/>
          <a:ln>
            <a:noFill/>
          </a:ln>
        </p:spPr>
      </p:pic>
      <p:pic>
        <p:nvPicPr>
          <p:cNvPr id="346" name="Google Shape;346;geaac352597_0_42"/>
          <p:cNvPicPr preferRelativeResize="0"/>
          <p:nvPr/>
        </p:nvPicPr>
        <p:blipFill>
          <a:blip r:embed="rId7">
            <a:alphaModFix/>
          </a:blip>
          <a:stretch>
            <a:fillRect/>
          </a:stretch>
        </p:blipFill>
        <p:spPr>
          <a:xfrm>
            <a:off x="6068328" y="1752600"/>
            <a:ext cx="2265175" cy="11477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50" name="Shape 350"/>
        <p:cNvGrpSpPr/>
        <p:nvPr/>
      </p:nvGrpSpPr>
      <p:grpSpPr>
        <a:xfrm>
          <a:off x="0" y="0"/>
          <a:ext cx="0" cy="0"/>
          <a:chOff x="0" y="0"/>
          <a:chExt cx="0" cy="0"/>
        </a:xfrm>
      </p:grpSpPr>
      <p:sp>
        <p:nvSpPr>
          <p:cNvPr id="351" name="Google Shape;351;geaac352597_0_69"/>
          <p:cNvSpPr txBox="1"/>
          <p:nvPr/>
        </p:nvSpPr>
        <p:spPr>
          <a:xfrm>
            <a:off x="2206625" y="512350"/>
            <a:ext cx="4898100" cy="464700"/>
          </a:xfrm>
          <a:prstGeom prst="rect">
            <a:avLst/>
          </a:prstGeom>
          <a:noFill/>
          <a:ln>
            <a:noFill/>
          </a:ln>
        </p:spPr>
        <p:txBody>
          <a:bodyPr anchorCtr="0" anchor="t" bIns="34275" lIns="68575" spcFirstLastPara="1" rIns="68575" wrap="square" tIns="34275">
            <a:noAutofit/>
          </a:bodyPr>
          <a:lstStyle/>
          <a:p>
            <a:pPr indent="0" lvl="0" marL="0" marR="0" rtl="0" algn="ctr">
              <a:lnSpc>
                <a:spcPct val="85000"/>
              </a:lnSpc>
              <a:spcBef>
                <a:spcPts val="0"/>
              </a:spcBef>
              <a:spcAft>
                <a:spcPts val="0"/>
              </a:spcAft>
              <a:buNone/>
            </a:pPr>
            <a:r>
              <a:rPr lang="es" sz="3000">
                <a:solidFill>
                  <a:srgbClr val="E83464"/>
                </a:solidFill>
              </a:rPr>
              <a:t>GetX: Rutas</a:t>
            </a:r>
            <a:endParaRPr b="0" i="0" sz="3000" u="none" cap="none" strike="noStrike">
              <a:solidFill>
                <a:srgbClr val="E83464"/>
              </a:solidFill>
              <a:latin typeface="Arial"/>
              <a:ea typeface="Arial"/>
              <a:cs typeface="Arial"/>
              <a:sym typeface="Arial"/>
            </a:endParaRPr>
          </a:p>
        </p:txBody>
      </p:sp>
      <p:sp>
        <p:nvSpPr>
          <p:cNvPr id="352" name="Google Shape;352;geaac352597_0_69"/>
          <p:cNvSpPr txBox="1"/>
          <p:nvPr/>
        </p:nvSpPr>
        <p:spPr>
          <a:xfrm>
            <a:off x="950275" y="1228300"/>
            <a:ext cx="3802500" cy="18354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900"/>
              </a:spcBef>
              <a:spcAft>
                <a:spcPts val="0"/>
              </a:spcAft>
              <a:buClr>
                <a:srgbClr val="000000"/>
              </a:buClr>
              <a:buSzPts val="1500"/>
              <a:buFont typeface="Arial"/>
              <a:buNone/>
            </a:pPr>
            <a:r>
              <a:rPr lang="es" sz="1100">
                <a:solidFill>
                  <a:srgbClr val="3C63AB"/>
                </a:solidFill>
              </a:rPr>
              <a:t>Debido a que ahora estamos usando </a:t>
            </a:r>
            <a:r>
              <a:rPr b="1" lang="es" sz="1100">
                <a:solidFill>
                  <a:srgbClr val="3C63AB"/>
                </a:solidFill>
              </a:rPr>
              <a:t>GetMaterialApp</a:t>
            </a:r>
            <a:r>
              <a:rPr lang="es" sz="1100">
                <a:solidFill>
                  <a:srgbClr val="3C63AB"/>
                </a:solidFill>
              </a:rPr>
              <a:t> y no MaterialApp, podemos agregar la lista de rutas de nuestra app a este widget.</a:t>
            </a:r>
            <a:endParaRPr sz="1100">
              <a:solidFill>
                <a:srgbClr val="3C63AB"/>
              </a:solidFill>
            </a:endParaRPr>
          </a:p>
          <a:p>
            <a:pPr indent="0" lvl="0" marL="0" marR="0" rtl="0" algn="just">
              <a:lnSpc>
                <a:spcPct val="90000"/>
              </a:lnSpc>
              <a:spcBef>
                <a:spcPts val="900"/>
              </a:spcBef>
              <a:spcAft>
                <a:spcPts val="0"/>
              </a:spcAft>
              <a:buClr>
                <a:srgbClr val="000000"/>
              </a:buClr>
              <a:buSzPts val="1500"/>
              <a:buFont typeface="Arial"/>
              <a:buNone/>
            </a:pPr>
            <a:r>
              <a:t/>
            </a:r>
            <a:endParaRPr sz="1100">
              <a:solidFill>
                <a:srgbClr val="3C63AB"/>
              </a:solidFill>
            </a:endParaRPr>
          </a:p>
          <a:p>
            <a:pPr indent="0" lvl="0" marL="0" marR="0" rtl="0" algn="just">
              <a:lnSpc>
                <a:spcPct val="90000"/>
              </a:lnSpc>
              <a:spcBef>
                <a:spcPts val="900"/>
              </a:spcBef>
              <a:spcAft>
                <a:spcPts val="0"/>
              </a:spcAft>
              <a:buClr>
                <a:srgbClr val="000000"/>
              </a:buClr>
              <a:buSzPts val="1500"/>
              <a:buFont typeface="Arial"/>
              <a:buNone/>
            </a:pPr>
            <a:r>
              <a:rPr lang="es" sz="1100">
                <a:solidFill>
                  <a:srgbClr val="3C63AB"/>
                </a:solidFill>
              </a:rPr>
              <a:t>Para agregar una ruta debemos establecer el nombre de la ruta, la pagina y si asi lo deseamos la transition que esa ruta usara</a:t>
            </a:r>
            <a:endParaRPr sz="1100">
              <a:solidFill>
                <a:srgbClr val="3C63AB"/>
              </a:solidFil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l">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pic>
        <p:nvPicPr>
          <p:cNvPr id="353" name="Google Shape;353;geaac352597_0_69"/>
          <p:cNvPicPr preferRelativeResize="0"/>
          <p:nvPr/>
        </p:nvPicPr>
        <p:blipFill>
          <a:blip r:embed="rId4">
            <a:alphaModFix/>
          </a:blip>
          <a:stretch>
            <a:fillRect/>
          </a:stretch>
        </p:blipFill>
        <p:spPr>
          <a:xfrm>
            <a:off x="5284250" y="1228300"/>
            <a:ext cx="3201426" cy="25150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57" name="Shape 357"/>
        <p:cNvGrpSpPr/>
        <p:nvPr/>
      </p:nvGrpSpPr>
      <p:grpSpPr>
        <a:xfrm>
          <a:off x="0" y="0"/>
          <a:ext cx="0" cy="0"/>
          <a:chOff x="0" y="0"/>
          <a:chExt cx="0" cy="0"/>
        </a:xfrm>
      </p:grpSpPr>
      <p:sp>
        <p:nvSpPr>
          <p:cNvPr id="358" name="Google Shape;358;gf11ae0eae1_0_126"/>
          <p:cNvSpPr txBox="1"/>
          <p:nvPr/>
        </p:nvSpPr>
        <p:spPr>
          <a:xfrm>
            <a:off x="727078" y="30239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lang="es" sz="3000">
                <a:solidFill>
                  <a:srgbClr val="E83464"/>
                </a:solidFill>
              </a:rPr>
              <a:t>Navegación: GetX gestión de rutas</a:t>
            </a:r>
            <a:endParaRPr b="0" i="0" sz="3000" u="none" cap="none" strike="noStrike">
              <a:solidFill>
                <a:srgbClr val="E83464"/>
              </a:solidFill>
              <a:latin typeface="Arial"/>
              <a:ea typeface="Arial"/>
              <a:cs typeface="Arial"/>
              <a:sym typeface="Arial"/>
            </a:endParaRPr>
          </a:p>
        </p:txBody>
      </p:sp>
      <p:sp>
        <p:nvSpPr>
          <p:cNvPr id="359" name="Google Shape;359;gf11ae0eae1_0_126"/>
          <p:cNvSpPr txBox="1"/>
          <p:nvPr/>
        </p:nvSpPr>
        <p:spPr>
          <a:xfrm>
            <a:off x="1531100" y="2949650"/>
            <a:ext cx="2006100" cy="2547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900"/>
              </a:spcBef>
              <a:spcAft>
                <a:spcPts val="0"/>
              </a:spcAft>
              <a:buClr>
                <a:srgbClr val="000000"/>
              </a:buClr>
              <a:buSzPts val="1500"/>
              <a:buFont typeface="Arial"/>
              <a:buNone/>
            </a:pPr>
            <a:r>
              <a:rPr lang="es" sz="1100">
                <a:solidFill>
                  <a:srgbClr val="3C63AB"/>
                </a:solidFill>
              </a:rPr>
              <a:t>Para navegar a una ruta solo usamos </a:t>
            </a:r>
            <a:r>
              <a:rPr b="1" lang="es" sz="1100">
                <a:solidFill>
                  <a:srgbClr val="3C63AB"/>
                </a:solidFill>
              </a:rPr>
              <a:t>toNamed</a:t>
            </a:r>
            <a:r>
              <a:rPr lang="es" sz="1100">
                <a:solidFill>
                  <a:srgbClr val="3C63AB"/>
                </a:solidFill>
              </a:rPr>
              <a:t> y proveemos el nombre de la ruta deseada.</a:t>
            </a:r>
            <a:endParaRPr i="0" sz="1100" u="none" cap="none" strike="noStrike">
              <a:solidFill>
                <a:srgbClr val="3C63AB"/>
              </a:solidFil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l">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sp>
        <p:nvSpPr>
          <p:cNvPr id="360" name="Google Shape;360;gf11ae0eae1_0_126"/>
          <p:cNvSpPr txBox="1"/>
          <p:nvPr/>
        </p:nvSpPr>
        <p:spPr>
          <a:xfrm>
            <a:off x="6090725" y="3277900"/>
            <a:ext cx="2509500" cy="4779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900"/>
              </a:spcBef>
              <a:spcAft>
                <a:spcPts val="0"/>
              </a:spcAft>
              <a:buClr>
                <a:srgbClr val="000000"/>
              </a:buClr>
              <a:buSzPts val="1500"/>
              <a:buFont typeface="Arial"/>
              <a:buNone/>
            </a:pPr>
            <a:r>
              <a:rPr lang="es" sz="1100">
                <a:solidFill>
                  <a:srgbClr val="3C63AB"/>
                </a:solidFill>
              </a:rPr>
              <a:t>Al igual que cuando usamos la </a:t>
            </a:r>
            <a:r>
              <a:rPr lang="es" sz="1100">
                <a:solidFill>
                  <a:srgbClr val="3C63AB"/>
                </a:solidFill>
              </a:rPr>
              <a:t>navegación</a:t>
            </a:r>
            <a:r>
              <a:rPr lang="es" sz="1100">
                <a:solidFill>
                  <a:srgbClr val="3C63AB"/>
                </a:solidFill>
              </a:rPr>
              <a:t> simple podemos usar .offNamed para navegar a la nueva ruta y evitar que se pueda retornar a la ruta actual.</a:t>
            </a:r>
            <a:endParaRPr sz="1100">
              <a:solidFill>
                <a:srgbClr val="3C63AB"/>
              </a:solidFill>
            </a:endParaRPr>
          </a:p>
          <a:p>
            <a:pPr indent="0" lvl="0" marL="0" marR="0" rtl="0" algn="just">
              <a:lnSpc>
                <a:spcPct val="90000"/>
              </a:lnSpc>
              <a:spcBef>
                <a:spcPts val="900"/>
              </a:spcBef>
              <a:spcAft>
                <a:spcPts val="0"/>
              </a:spcAft>
              <a:buClr>
                <a:srgbClr val="000000"/>
              </a:buClr>
              <a:buSzPts val="1500"/>
              <a:buFont typeface="Arial"/>
              <a:buNone/>
            </a:pPr>
            <a:r>
              <a:t/>
            </a:r>
            <a:endParaRPr sz="1100">
              <a:solidFill>
                <a:srgbClr val="3C63AB"/>
              </a:solidFil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l">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sp>
        <p:nvSpPr>
          <p:cNvPr id="361" name="Google Shape;361;gf11ae0eae1_0_126"/>
          <p:cNvSpPr txBox="1"/>
          <p:nvPr/>
        </p:nvSpPr>
        <p:spPr>
          <a:xfrm>
            <a:off x="415225" y="1276350"/>
            <a:ext cx="3000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300">
                <a:solidFill>
                  <a:srgbClr val="3D63AB"/>
                </a:solidFill>
                <a:highlight>
                  <a:srgbClr val="FFFFFF"/>
                </a:highlight>
                <a:latin typeface="Roboto"/>
                <a:ea typeface="Roboto"/>
                <a:cs typeface="Roboto"/>
                <a:sym typeface="Roboto"/>
              </a:rPr>
              <a:t>Named Navigation</a:t>
            </a:r>
            <a:endParaRPr b="1" sz="1500">
              <a:solidFill>
                <a:srgbClr val="3D63AB"/>
              </a:solidFill>
            </a:endParaRPr>
          </a:p>
        </p:txBody>
      </p:sp>
      <p:pic>
        <p:nvPicPr>
          <p:cNvPr id="362" name="Google Shape;362;gf11ae0eae1_0_126"/>
          <p:cNvPicPr preferRelativeResize="0"/>
          <p:nvPr/>
        </p:nvPicPr>
        <p:blipFill>
          <a:blip r:embed="rId4">
            <a:alphaModFix/>
          </a:blip>
          <a:stretch>
            <a:fillRect/>
          </a:stretch>
        </p:blipFill>
        <p:spPr>
          <a:xfrm>
            <a:off x="1355975" y="1704425"/>
            <a:ext cx="2273050" cy="1245225"/>
          </a:xfrm>
          <a:prstGeom prst="rect">
            <a:avLst/>
          </a:prstGeom>
          <a:noFill/>
          <a:ln>
            <a:noFill/>
          </a:ln>
        </p:spPr>
      </p:pic>
      <p:pic>
        <p:nvPicPr>
          <p:cNvPr id="363" name="Google Shape;363;gf11ae0eae1_0_126"/>
          <p:cNvPicPr preferRelativeResize="0"/>
          <p:nvPr/>
        </p:nvPicPr>
        <p:blipFill>
          <a:blip r:embed="rId5">
            <a:alphaModFix/>
          </a:blip>
          <a:stretch>
            <a:fillRect/>
          </a:stretch>
        </p:blipFill>
        <p:spPr>
          <a:xfrm>
            <a:off x="6090725" y="1574875"/>
            <a:ext cx="2509501" cy="137477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67" name="Shape 367"/>
        <p:cNvGrpSpPr/>
        <p:nvPr/>
      </p:nvGrpSpPr>
      <p:grpSpPr>
        <a:xfrm>
          <a:off x="0" y="0"/>
          <a:ext cx="0" cy="0"/>
          <a:chOff x="0" y="0"/>
          <a:chExt cx="0" cy="0"/>
        </a:xfrm>
      </p:grpSpPr>
      <p:sp>
        <p:nvSpPr>
          <p:cNvPr id="368" name="Google Shape;368;ge87a8e010d_0_10"/>
          <p:cNvSpPr txBox="1"/>
          <p:nvPr/>
        </p:nvSpPr>
        <p:spPr>
          <a:xfrm>
            <a:off x="668478" y="88289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Navegación: Ejemplo </a:t>
            </a:r>
            <a:r>
              <a:rPr b="1" lang="es" sz="3000">
                <a:solidFill>
                  <a:srgbClr val="E83464"/>
                </a:solidFill>
              </a:rPr>
              <a:t>navegación</a:t>
            </a:r>
            <a:r>
              <a:rPr b="1" lang="es" sz="3000">
                <a:solidFill>
                  <a:srgbClr val="E83464"/>
                </a:solidFill>
              </a:rPr>
              <a:t> GetX</a:t>
            </a:r>
            <a:endParaRPr b="1" i="0" sz="3000" u="none" cap="none" strike="noStrike">
              <a:solidFill>
                <a:srgbClr val="E83464"/>
              </a:solidFill>
            </a:endParaRPr>
          </a:p>
        </p:txBody>
      </p:sp>
      <p:sp>
        <p:nvSpPr>
          <p:cNvPr id="369" name="Google Shape;369;ge87a8e010d_0_10"/>
          <p:cNvSpPr txBox="1"/>
          <p:nvPr/>
        </p:nvSpPr>
        <p:spPr>
          <a:xfrm>
            <a:off x="609525" y="1729100"/>
            <a:ext cx="7917600" cy="30123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900"/>
              </a:spcBef>
              <a:spcAft>
                <a:spcPts val="0"/>
              </a:spcAft>
              <a:buNone/>
            </a:pPr>
            <a:r>
              <a:t/>
            </a:r>
            <a:endParaRPr sz="1500">
              <a:solidFill>
                <a:srgbClr val="3C63AB"/>
              </a:solidFill>
            </a:endParaRPr>
          </a:p>
          <a:p>
            <a:pPr indent="0" lvl="0" marL="0" marR="0" rtl="0" algn="just">
              <a:lnSpc>
                <a:spcPct val="90000"/>
              </a:lnSpc>
              <a:spcBef>
                <a:spcPts val="900"/>
              </a:spcBef>
              <a:spcAft>
                <a:spcPts val="0"/>
              </a:spcAft>
              <a:buNone/>
            </a:pPr>
            <a:r>
              <a:t/>
            </a:r>
            <a:endParaRPr sz="1500">
              <a:solidFill>
                <a:srgbClr val="3C63AB"/>
              </a:solidFill>
            </a:endParaRPr>
          </a:p>
          <a:p>
            <a:pPr indent="0" lvl="0" marL="0" marR="0" rtl="0" algn="just">
              <a:lnSpc>
                <a:spcPct val="90000"/>
              </a:lnSpc>
              <a:spcBef>
                <a:spcPts val="900"/>
              </a:spcBef>
              <a:spcAft>
                <a:spcPts val="0"/>
              </a:spcAft>
              <a:buNone/>
            </a:pPr>
            <a:r>
              <a:t/>
            </a:r>
            <a:endParaRPr sz="1500">
              <a:solidFill>
                <a:srgbClr val="3C63AB"/>
              </a:solidFill>
            </a:endParaRPr>
          </a:p>
          <a:p>
            <a:pPr indent="0" lvl="0" marL="0" marR="0" rtl="0" algn="just">
              <a:lnSpc>
                <a:spcPct val="90000"/>
              </a:lnSpc>
              <a:spcBef>
                <a:spcPts val="900"/>
              </a:spcBef>
              <a:spcAft>
                <a:spcPts val="0"/>
              </a:spcAft>
              <a:buNone/>
            </a:pPr>
            <a:r>
              <a:t/>
            </a:r>
            <a:endParaRPr sz="1500">
              <a:solidFill>
                <a:srgbClr val="3C63AB"/>
              </a:solidFill>
            </a:endParaRPr>
          </a:p>
          <a:p>
            <a:pPr indent="0" lvl="0" marL="0" marR="0" rtl="0" algn="just">
              <a:lnSpc>
                <a:spcPct val="90000"/>
              </a:lnSpc>
              <a:spcBef>
                <a:spcPts val="900"/>
              </a:spcBef>
              <a:spcAft>
                <a:spcPts val="0"/>
              </a:spcAft>
              <a:buNone/>
            </a:pPr>
            <a:r>
              <a:rPr lang="es" sz="1700" u="sng">
                <a:solidFill>
                  <a:schemeClr val="hlink"/>
                </a:solidFill>
                <a:latin typeface="Courier New"/>
                <a:ea typeface="Courier New"/>
                <a:cs typeface="Courier New"/>
                <a:sym typeface="Courier New"/>
                <a:hlinkClick r:id="rId4"/>
              </a:rPr>
              <a:t>https://github.com/EjemplosMisionTic2022/ejemplos_navegacion</a:t>
            </a:r>
            <a:r>
              <a:rPr lang="es" sz="1700">
                <a:solidFill>
                  <a:srgbClr val="3C63AB"/>
                </a:solidFill>
                <a:latin typeface="Courier New"/>
                <a:ea typeface="Courier New"/>
                <a:cs typeface="Courier New"/>
                <a:sym typeface="Courier New"/>
              </a:rPr>
              <a:t> </a:t>
            </a:r>
            <a:endParaRPr sz="1700">
              <a:solidFill>
                <a:srgbClr val="3C63AB"/>
              </a:solidFill>
              <a:latin typeface="Courier New"/>
              <a:ea typeface="Courier New"/>
              <a:cs typeface="Courier New"/>
              <a:sym typeface="Courier New"/>
            </a:endParaRPr>
          </a:p>
          <a:p>
            <a:pPr indent="0" lvl="0" marL="1371600" marR="0" rtl="0" algn="just">
              <a:lnSpc>
                <a:spcPct val="90000"/>
              </a:lnSpc>
              <a:spcBef>
                <a:spcPts val="900"/>
              </a:spcBef>
              <a:spcAft>
                <a:spcPts val="0"/>
              </a:spcAft>
              <a:buClr>
                <a:srgbClr val="000000"/>
              </a:buClr>
              <a:buSzPts val="1100"/>
              <a:buFont typeface="Arial"/>
              <a:buNone/>
            </a:pPr>
            <a:r>
              <a:t/>
            </a:r>
            <a:endParaRPr b="0" i="0" sz="1100" u="none" cap="none" strike="noStrike">
              <a:solidFill>
                <a:srgbClr val="3C63AB"/>
              </a:solidFill>
              <a:latin typeface="Courier New"/>
              <a:ea typeface="Courier New"/>
              <a:cs typeface="Courier New"/>
              <a:sym typeface="Courier New"/>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l">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73" name="Shape 373"/>
        <p:cNvGrpSpPr/>
        <p:nvPr/>
      </p:nvGrpSpPr>
      <p:grpSpPr>
        <a:xfrm>
          <a:off x="0" y="0"/>
          <a:ext cx="0" cy="0"/>
          <a:chOff x="0" y="0"/>
          <a:chExt cx="0" cy="0"/>
        </a:xfrm>
      </p:grpSpPr>
      <p:sp>
        <p:nvSpPr>
          <p:cNvPr id="374" name="Google Shape;374;gf22eb29e18_0_0"/>
          <p:cNvSpPr txBox="1"/>
          <p:nvPr/>
        </p:nvSpPr>
        <p:spPr>
          <a:xfrm>
            <a:off x="755123" y="1387206"/>
            <a:ext cx="7657500" cy="2539200"/>
          </a:xfrm>
          <a:prstGeom prst="rect">
            <a:avLst/>
          </a:prstGeom>
          <a:noFill/>
          <a:ln>
            <a:noFill/>
          </a:ln>
        </p:spPr>
        <p:txBody>
          <a:bodyPr anchorCtr="0" anchor="ctr" bIns="91425" lIns="91425" spcFirstLastPara="1" rIns="91425" wrap="square" tIns="91425">
            <a:noAutofit/>
          </a:bodyPr>
          <a:lstStyle/>
          <a:p>
            <a:pPr indent="0" lvl="0" marL="0" marR="0" rtl="0" algn="ctr">
              <a:lnSpc>
                <a:spcPct val="85000"/>
              </a:lnSpc>
              <a:spcBef>
                <a:spcPts val="0"/>
              </a:spcBef>
              <a:spcAft>
                <a:spcPts val="0"/>
              </a:spcAft>
              <a:buClr>
                <a:srgbClr val="3F3F3F"/>
              </a:buClr>
              <a:buSzPts val="3600"/>
              <a:buFont typeface="Arial"/>
              <a:buNone/>
            </a:pPr>
            <a:r>
              <a:rPr b="1" i="0" lang="es" sz="3000" u="none" cap="none" strike="noStrike">
                <a:solidFill>
                  <a:srgbClr val="375FA9"/>
                </a:solidFill>
                <a:latin typeface="Arial"/>
                <a:ea typeface="Arial"/>
                <a:cs typeface="Arial"/>
                <a:sym typeface="Arial"/>
              </a:rPr>
              <a:t>Ejercicios</a:t>
            </a:r>
            <a:r>
              <a:rPr b="0" i="0" lang="es" sz="3000" u="none" cap="none" strike="noStrike">
                <a:solidFill>
                  <a:schemeClr val="lt1"/>
                </a:solidFill>
                <a:latin typeface="Arial"/>
                <a:ea typeface="Arial"/>
                <a:cs typeface="Arial"/>
                <a:sym typeface="Arial"/>
              </a:rPr>
              <a:t> </a:t>
            </a:r>
            <a:r>
              <a:rPr b="0" i="0" lang="es" sz="3000" u="none" cap="none" strike="noStrike">
                <a:solidFill>
                  <a:srgbClr val="E63464"/>
                </a:solidFill>
                <a:latin typeface="Arial"/>
                <a:ea typeface="Arial"/>
                <a:cs typeface="Arial"/>
                <a:sym typeface="Arial"/>
              </a:rPr>
              <a:t>para practicar </a:t>
            </a:r>
            <a:endParaRPr b="0" i="0" sz="1800" u="none" cap="none" strike="noStrike">
              <a:solidFill>
                <a:srgbClr val="E63464"/>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pic>
        <p:nvPicPr>
          <p:cNvPr id="379" name="Google Shape;379;p36"/>
          <p:cNvPicPr preferRelativeResize="0"/>
          <p:nvPr/>
        </p:nvPicPr>
        <p:blipFill rotWithShape="1">
          <a:blip r:embed="rId3">
            <a:alphaModFix/>
          </a:blip>
          <a:srcRect b="0" l="0" r="0" t="0"/>
          <a:stretch/>
        </p:blipFill>
        <p:spPr>
          <a:xfrm>
            <a:off x="2475" y="0"/>
            <a:ext cx="9139049" cy="514350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54" name="Shape 154"/>
        <p:cNvGrpSpPr/>
        <p:nvPr/>
      </p:nvGrpSpPr>
      <p:grpSpPr>
        <a:xfrm>
          <a:off x="0" y="0"/>
          <a:ext cx="0" cy="0"/>
          <a:chOff x="0" y="0"/>
          <a:chExt cx="0" cy="0"/>
        </a:xfrm>
      </p:grpSpPr>
      <p:sp>
        <p:nvSpPr>
          <p:cNvPr id="155" name="Google Shape;155;p3"/>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Objetivos de la sesión</a:t>
            </a:r>
            <a:endParaRPr b="1">
              <a:solidFill>
                <a:srgbClr val="E83464"/>
              </a:solidFill>
            </a:endParaRPr>
          </a:p>
        </p:txBody>
      </p:sp>
      <p:sp>
        <p:nvSpPr>
          <p:cNvPr id="156" name="Google Shape;156;p3"/>
          <p:cNvSpPr txBox="1"/>
          <p:nvPr>
            <p:ph idx="4294967295" type="body"/>
          </p:nvPr>
        </p:nvSpPr>
        <p:spPr>
          <a:xfrm>
            <a:off x="870550" y="1724375"/>
            <a:ext cx="79746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l">
              <a:lnSpc>
                <a:spcPct val="90000"/>
              </a:lnSpc>
              <a:spcBef>
                <a:spcPts val="0"/>
              </a:spcBef>
              <a:spcAft>
                <a:spcPts val="0"/>
              </a:spcAft>
              <a:buSzPts val="1300"/>
              <a:buNone/>
            </a:pPr>
            <a:r>
              <a:rPr lang="es" sz="1400">
                <a:solidFill>
                  <a:srgbClr val="3C63AB"/>
                </a:solidFill>
                <a:latin typeface="Arial"/>
                <a:ea typeface="Arial"/>
                <a:cs typeface="Arial"/>
                <a:sym typeface="Arial"/>
              </a:rPr>
              <a:t>  Al finalizar esta sesión estarás en capacidad de:</a:t>
            </a:r>
            <a:endParaRPr sz="1400">
              <a:solidFill>
                <a:srgbClr val="3C63AB"/>
              </a:solidFill>
              <a:latin typeface="Arial"/>
              <a:ea typeface="Arial"/>
              <a:cs typeface="Arial"/>
              <a:sym typeface="Arial"/>
            </a:endParaRPr>
          </a:p>
          <a:p>
            <a:pPr indent="0" lvl="0" marL="0" rtl="0" algn="l">
              <a:lnSpc>
                <a:spcPct val="90000"/>
              </a:lnSpc>
              <a:spcBef>
                <a:spcPts val="0"/>
              </a:spcBef>
              <a:spcAft>
                <a:spcPts val="0"/>
              </a:spcAft>
              <a:buSzPts val="1300"/>
              <a:buNone/>
            </a:pPr>
            <a:r>
              <a:t/>
            </a:r>
            <a:endParaRPr sz="1400">
              <a:solidFill>
                <a:srgbClr val="3C63AB"/>
              </a:solidFill>
              <a:latin typeface="Arial"/>
              <a:ea typeface="Arial"/>
              <a:cs typeface="Arial"/>
              <a:sym typeface="Arial"/>
            </a:endParaRPr>
          </a:p>
          <a:p>
            <a:pPr indent="-393700" lvl="0" marL="685800" rtl="0" algn="l">
              <a:lnSpc>
                <a:spcPct val="90000"/>
              </a:lnSpc>
              <a:spcBef>
                <a:spcPts val="600"/>
              </a:spcBef>
              <a:spcAft>
                <a:spcPts val="0"/>
              </a:spcAft>
              <a:buClr>
                <a:srgbClr val="3D63AB"/>
              </a:buClr>
              <a:buSzPts val="1360"/>
              <a:buAutoNum type="arabicPeriod"/>
            </a:pPr>
            <a:r>
              <a:rPr lang="es">
                <a:solidFill>
                  <a:srgbClr val="3D63AB"/>
                </a:solidFill>
              </a:rPr>
              <a:t>Entender los conceptos de los widget con estado y su ciclo de vida</a:t>
            </a:r>
            <a:endParaRPr>
              <a:solidFill>
                <a:srgbClr val="3D63AB"/>
              </a:solidFill>
            </a:endParaRPr>
          </a:p>
          <a:p>
            <a:pPr indent="-393700" lvl="0" marL="685800" rtl="0" algn="l">
              <a:lnSpc>
                <a:spcPct val="90000"/>
              </a:lnSpc>
              <a:spcBef>
                <a:spcPts val="600"/>
              </a:spcBef>
              <a:spcAft>
                <a:spcPts val="0"/>
              </a:spcAft>
              <a:buClr>
                <a:srgbClr val="3D63AB"/>
              </a:buClr>
              <a:buSzPts val="1360"/>
              <a:buAutoNum type="arabicPeriod"/>
            </a:pPr>
            <a:r>
              <a:rPr lang="es">
                <a:solidFill>
                  <a:srgbClr val="3D63AB"/>
                </a:solidFill>
              </a:rPr>
              <a:t>Entender los conceptos de la navegación entre pantallas</a:t>
            </a:r>
            <a:endParaRPr>
              <a:solidFill>
                <a:srgbClr val="3D63AB"/>
              </a:solidFill>
            </a:endParaRPr>
          </a:p>
          <a:p>
            <a:pPr indent="0" lvl="0" marL="457200" rtl="0" algn="l">
              <a:lnSpc>
                <a:spcPct val="90000"/>
              </a:lnSpc>
              <a:spcBef>
                <a:spcPts val="600"/>
              </a:spcBef>
              <a:spcAft>
                <a:spcPts val="0"/>
              </a:spcAft>
              <a:buSzPts val="1300"/>
              <a:buNone/>
            </a:pPr>
            <a:r>
              <a:t/>
            </a:r>
            <a:endParaRPr>
              <a:solidFill>
                <a:srgbClr val="3D63AB"/>
              </a:solidFill>
            </a:endParaRPr>
          </a:p>
          <a:p>
            <a:pPr indent="0" lvl="0" marL="0" rtl="0" algn="l">
              <a:lnSpc>
                <a:spcPct val="90000"/>
              </a:lnSpc>
              <a:spcBef>
                <a:spcPts val="600"/>
              </a:spcBef>
              <a:spcAft>
                <a:spcPts val="0"/>
              </a:spcAft>
              <a:buSzPts val="1300"/>
              <a:buNone/>
            </a:pPr>
            <a:r>
              <a:t/>
            </a:r>
            <a:endParaRPr>
              <a:solidFill>
                <a:srgbClr val="3D63AB"/>
              </a:solidFill>
              <a:latin typeface="Arial"/>
              <a:ea typeface="Arial"/>
              <a:cs typeface="Arial"/>
              <a:sym typeface="Arial"/>
            </a:endParaRPr>
          </a:p>
          <a:p>
            <a:pPr indent="0" lvl="0" marL="45720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a:p>
            <a:pPr indent="0" lvl="0" marL="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0" name="Shape 160"/>
        <p:cNvGrpSpPr/>
        <p:nvPr/>
      </p:nvGrpSpPr>
      <p:grpSpPr>
        <a:xfrm>
          <a:off x="0" y="0"/>
          <a:ext cx="0" cy="0"/>
          <a:chOff x="0" y="0"/>
          <a:chExt cx="0" cy="0"/>
        </a:xfrm>
      </p:grpSpPr>
      <p:sp>
        <p:nvSpPr>
          <p:cNvPr id="161" name="Google Shape;161;ge871f68868_0_0"/>
          <p:cNvSpPr txBox="1"/>
          <p:nvPr>
            <p:ph type="ctrTitle"/>
          </p:nvPr>
        </p:nvSpPr>
        <p:spPr>
          <a:xfrm>
            <a:off x="1281950" y="1089153"/>
            <a:ext cx="6622500" cy="2777700"/>
          </a:xfrm>
          <a:prstGeom prst="rect">
            <a:avLst/>
          </a:prstGeom>
          <a:noFill/>
          <a:ln>
            <a:noFill/>
          </a:ln>
        </p:spPr>
        <p:txBody>
          <a:bodyPr anchorCtr="0" anchor="ctr" bIns="91425" lIns="91425" spcFirstLastPara="1" rIns="91425" wrap="square" tIns="91425">
            <a:noAutofit/>
          </a:bodyPr>
          <a:lstStyle/>
          <a:p>
            <a:pPr indent="0" lvl="0" marL="0" rtl="0" algn="l">
              <a:lnSpc>
                <a:spcPct val="85000"/>
              </a:lnSpc>
              <a:spcBef>
                <a:spcPts val="0"/>
              </a:spcBef>
              <a:spcAft>
                <a:spcPts val="0"/>
              </a:spcAft>
              <a:buSzPts val="3800"/>
              <a:buNone/>
            </a:pPr>
            <a:r>
              <a:t/>
            </a:r>
            <a:endParaRPr b="1" sz="3300">
              <a:solidFill>
                <a:srgbClr val="3C63AB"/>
              </a:solidFill>
              <a:latin typeface="Arial"/>
              <a:ea typeface="Arial"/>
              <a:cs typeface="Arial"/>
              <a:sym typeface="Arial"/>
            </a:endParaRPr>
          </a:p>
          <a:p>
            <a:pPr indent="0" lvl="0" marL="0" rtl="0" algn="ctr">
              <a:lnSpc>
                <a:spcPct val="85000"/>
              </a:lnSpc>
              <a:spcBef>
                <a:spcPts val="0"/>
              </a:spcBef>
              <a:spcAft>
                <a:spcPts val="0"/>
              </a:spcAft>
              <a:buSzPts val="3800"/>
              <a:buNone/>
            </a:pPr>
            <a:r>
              <a:rPr b="1" lang="es" sz="3500">
                <a:solidFill>
                  <a:srgbClr val="E83464"/>
                </a:solidFill>
              </a:rPr>
              <a:t>Widgets con estado.</a:t>
            </a:r>
            <a:endParaRPr b="1" sz="2800">
              <a:solidFill>
                <a:srgbClr val="E83464"/>
              </a:solidFill>
              <a:latin typeface="Arial"/>
              <a:ea typeface="Arial"/>
              <a:cs typeface="Arial"/>
              <a:sym typeface="Arial"/>
            </a:endParaRPr>
          </a:p>
        </p:txBody>
      </p:sp>
      <p:sp>
        <p:nvSpPr>
          <p:cNvPr id="162" name="Google Shape;162;ge871f68868_0_0"/>
          <p:cNvSpPr txBox="1"/>
          <p:nvPr/>
        </p:nvSpPr>
        <p:spPr>
          <a:xfrm>
            <a:off x="2238750" y="3982075"/>
            <a:ext cx="4666500" cy="472500"/>
          </a:xfrm>
          <a:prstGeom prst="rect">
            <a:avLst/>
          </a:prstGeom>
          <a:noFill/>
          <a:ln>
            <a:noFill/>
          </a:ln>
        </p:spPr>
        <p:txBody>
          <a:bodyPr anchorCtr="0" anchor="t" bIns="91425" lIns="91425" spcFirstLastPara="1" rIns="91425" wrap="square" tIns="91425">
            <a:spAutoFit/>
          </a:bodyPr>
          <a:lstStyle/>
          <a:p>
            <a:pPr indent="0" lvl="0" marL="0" marR="0" rtl="0" algn="l">
              <a:lnSpc>
                <a:spcPct val="85000"/>
              </a:lnSpc>
              <a:spcBef>
                <a:spcPts val="0"/>
              </a:spcBef>
              <a:spcAft>
                <a:spcPts val="0"/>
              </a:spcAft>
              <a:buClr>
                <a:srgbClr val="000000"/>
              </a:buClr>
              <a:buSzPts val="2200"/>
              <a:buFont typeface="Arial"/>
              <a:buNone/>
            </a:pPr>
            <a:r>
              <a:t/>
            </a:r>
            <a:endParaRPr sz="2200">
              <a:solidFill>
                <a:srgbClr val="3D63AB"/>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6" name="Shape 166"/>
        <p:cNvGrpSpPr/>
        <p:nvPr/>
      </p:nvGrpSpPr>
      <p:grpSpPr>
        <a:xfrm>
          <a:off x="0" y="0"/>
          <a:ext cx="0" cy="0"/>
          <a:chOff x="0" y="0"/>
          <a:chExt cx="0" cy="0"/>
        </a:xfrm>
      </p:grpSpPr>
      <p:sp>
        <p:nvSpPr>
          <p:cNvPr id="167" name="Google Shape;167;p4"/>
          <p:cNvSpPr txBox="1"/>
          <p:nvPr/>
        </p:nvSpPr>
        <p:spPr>
          <a:xfrm>
            <a:off x="639150" y="1121150"/>
            <a:ext cx="7543800" cy="63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None/>
            </a:pPr>
            <a:r>
              <a:rPr b="1" lang="es" sz="2900">
                <a:solidFill>
                  <a:srgbClr val="E83464"/>
                </a:solidFill>
              </a:rPr>
              <a:t>Widgets con estado: Manejo del estado</a:t>
            </a:r>
            <a:endParaRPr b="1" sz="2900">
              <a:solidFill>
                <a:srgbClr val="E83464"/>
              </a:solidFill>
            </a:endParaRPr>
          </a:p>
          <a:p>
            <a:pPr indent="0" lvl="0" marL="0" marR="0" rtl="0" algn="l">
              <a:lnSpc>
                <a:spcPct val="85000"/>
              </a:lnSpc>
              <a:spcBef>
                <a:spcPts val="0"/>
              </a:spcBef>
              <a:spcAft>
                <a:spcPts val="0"/>
              </a:spcAft>
              <a:buClr>
                <a:srgbClr val="000000"/>
              </a:buClr>
              <a:buSzPts val="3000"/>
              <a:buFont typeface="Arial"/>
              <a:buNone/>
            </a:pPr>
            <a:r>
              <a:t/>
            </a:r>
            <a:endParaRPr sz="3000">
              <a:solidFill>
                <a:srgbClr val="E83464"/>
              </a:solidFill>
            </a:endParaRPr>
          </a:p>
        </p:txBody>
      </p:sp>
      <p:sp>
        <p:nvSpPr>
          <p:cNvPr id="168" name="Google Shape;168;p4"/>
          <p:cNvSpPr txBox="1"/>
          <p:nvPr/>
        </p:nvSpPr>
        <p:spPr>
          <a:xfrm>
            <a:off x="386925" y="1416900"/>
            <a:ext cx="7618500" cy="3095400"/>
          </a:xfrm>
          <a:prstGeom prst="rect">
            <a:avLst/>
          </a:prstGeom>
          <a:noFill/>
          <a:ln>
            <a:noFill/>
          </a:ln>
        </p:spPr>
        <p:txBody>
          <a:bodyPr anchorCtr="0" anchor="t" bIns="34275" lIns="0" spcFirstLastPara="1" rIns="0" wrap="square" tIns="34275">
            <a:noAutofit/>
          </a:bodyPr>
          <a:lstStyle/>
          <a:p>
            <a:pPr indent="0" lvl="0" marL="457200" marR="0" rtl="0" algn="just">
              <a:lnSpc>
                <a:spcPct val="115000"/>
              </a:lnSpc>
              <a:spcBef>
                <a:spcPts val="900"/>
              </a:spcBef>
              <a:spcAft>
                <a:spcPts val="0"/>
              </a:spcAft>
              <a:buNone/>
            </a:pPr>
            <a:r>
              <a:t/>
            </a:r>
            <a:endParaRPr sz="1300">
              <a:solidFill>
                <a:srgbClr val="3C63AB"/>
              </a:solidFill>
            </a:endParaRPr>
          </a:p>
          <a:p>
            <a:pPr indent="-311150" lvl="0" marL="457200" marR="0" rtl="0" algn="just">
              <a:lnSpc>
                <a:spcPct val="115000"/>
              </a:lnSpc>
              <a:spcBef>
                <a:spcPts val="900"/>
              </a:spcBef>
              <a:spcAft>
                <a:spcPts val="0"/>
              </a:spcAft>
              <a:buClr>
                <a:srgbClr val="3C63AB"/>
              </a:buClr>
              <a:buSzPts val="1300"/>
              <a:buChar char="●"/>
            </a:pPr>
            <a:r>
              <a:rPr lang="es" sz="1300">
                <a:solidFill>
                  <a:srgbClr val="3C63AB"/>
                </a:solidFill>
              </a:rPr>
              <a:t>Son  dinámicos: por ejemplo, puede cambiar su apariencia en respuesta a eventos desencadenados por las interacciones del usuario o cuando recibe datos. Checkbox, Radio , Slider , InkWell , Form y TextField son ejemplos de widgets con estado. </a:t>
            </a:r>
            <a:endParaRPr sz="1300">
              <a:solidFill>
                <a:srgbClr val="3C63AB"/>
              </a:solidFill>
            </a:endParaRPr>
          </a:p>
          <a:p>
            <a:pPr indent="0" lvl="0" marL="457200" marR="0" rtl="0" algn="just">
              <a:lnSpc>
                <a:spcPct val="115000"/>
              </a:lnSpc>
              <a:spcBef>
                <a:spcPts val="900"/>
              </a:spcBef>
              <a:spcAft>
                <a:spcPts val="0"/>
              </a:spcAft>
              <a:buNone/>
            </a:pPr>
            <a:r>
              <a:t/>
            </a:r>
            <a:endParaRPr sz="1300">
              <a:solidFill>
                <a:srgbClr val="3C63AB"/>
              </a:solidFill>
            </a:endParaRPr>
          </a:p>
          <a:p>
            <a:pPr indent="-311150" lvl="0" marL="457200" marR="0" rtl="0" algn="just">
              <a:lnSpc>
                <a:spcPct val="115000"/>
              </a:lnSpc>
              <a:spcBef>
                <a:spcPts val="900"/>
              </a:spcBef>
              <a:spcAft>
                <a:spcPts val="0"/>
              </a:spcAft>
              <a:buClr>
                <a:srgbClr val="3C63AB"/>
              </a:buClr>
              <a:buSzPts val="1300"/>
              <a:buChar char="●"/>
            </a:pPr>
            <a:r>
              <a:rPr lang="es" sz="1300">
                <a:solidFill>
                  <a:srgbClr val="3C63AB"/>
                </a:solidFill>
              </a:rPr>
              <a:t>Cuando el estado de un widget cambia, el widget reconstruye su descripción, que el framework difiere de la descripción anterior para determinar los cambios mínimos necesarios en el árbol de renderizado subyacente para la transición de un estado al siguiente, es decir, </a:t>
            </a:r>
            <a:r>
              <a:rPr b="1" lang="es" sz="1300">
                <a:solidFill>
                  <a:srgbClr val="3C63AB"/>
                </a:solidFill>
              </a:rPr>
              <a:t>Flutter determina cual es la cantidad </a:t>
            </a:r>
            <a:r>
              <a:rPr b="1" lang="es" sz="1300">
                <a:solidFill>
                  <a:srgbClr val="3C63AB"/>
                </a:solidFill>
              </a:rPr>
              <a:t>mínima</a:t>
            </a:r>
            <a:r>
              <a:rPr b="1" lang="es" sz="1300">
                <a:solidFill>
                  <a:srgbClr val="3C63AB"/>
                </a:solidFill>
              </a:rPr>
              <a:t> de cambios que debe aplicar a la interfaz para reflejar el cambio generado.</a:t>
            </a:r>
            <a:endParaRPr b="0" i="0" sz="1600" u="none" cap="none" strike="noStrike">
              <a:solidFill>
                <a:srgbClr val="3C63AB"/>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72" name="Shape 172"/>
        <p:cNvGrpSpPr/>
        <p:nvPr/>
      </p:nvGrpSpPr>
      <p:grpSpPr>
        <a:xfrm>
          <a:off x="0" y="0"/>
          <a:ext cx="0" cy="0"/>
          <a:chOff x="0" y="0"/>
          <a:chExt cx="0" cy="0"/>
        </a:xfrm>
      </p:grpSpPr>
      <p:sp>
        <p:nvSpPr>
          <p:cNvPr id="173" name="Google Shape;173;ge9434e9fa8_0_19"/>
          <p:cNvSpPr txBox="1"/>
          <p:nvPr/>
        </p:nvSpPr>
        <p:spPr>
          <a:xfrm>
            <a:off x="671100" y="1092925"/>
            <a:ext cx="6638400" cy="5646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None/>
            </a:pPr>
            <a:r>
              <a:rPr b="1" lang="es" sz="2700">
                <a:solidFill>
                  <a:srgbClr val="E83464"/>
                </a:solidFill>
              </a:rPr>
              <a:t>Widgets con estado: Manejo del estado</a:t>
            </a:r>
            <a:endParaRPr b="1" sz="2700">
              <a:solidFill>
                <a:srgbClr val="E83464"/>
              </a:solidFill>
            </a:endParaRPr>
          </a:p>
        </p:txBody>
      </p:sp>
      <p:sp>
        <p:nvSpPr>
          <p:cNvPr id="174" name="Google Shape;174;ge9434e9fa8_0_19"/>
          <p:cNvSpPr txBox="1"/>
          <p:nvPr/>
        </p:nvSpPr>
        <p:spPr>
          <a:xfrm>
            <a:off x="701125" y="1871850"/>
            <a:ext cx="7543800" cy="3012300"/>
          </a:xfrm>
          <a:prstGeom prst="rect">
            <a:avLst/>
          </a:prstGeom>
          <a:noFill/>
          <a:ln>
            <a:noFill/>
          </a:ln>
        </p:spPr>
        <p:txBody>
          <a:bodyPr anchorCtr="0" anchor="t" bIns="34275" lIns="0" spcFirstLastPara="1" rIns="0" wrap="square" tIns="34275">
            <a:noAutofit/>
          </a:bodyPr>
          <a:lstStyle/>
          <a:p>
            <a:pPr indent="0" lvl="0" marL="0" marR="0" rtl="0" algn="just">
              <a:lnSpc>
                <a:spcPct val="90000"/>
              </a:lnSpc>
              <a:spcBef>
                <a:spcPts val="900"/>
              </a:spcBef>
              <a:spcAft>
                <a:spcPts val="0"/>
              </a:spcAft>
              <a:buClr>
                <a:srgbClr val="000000"/>
              </a:buClr>
              <a:buSzPts val="1500"/>
              <a:buFont typeface="Arial"/>
              <a:buNone/>
            </a:pPr>
            <a:r>
              <a:rPr b="1" lang="es" sz="1500">
                <a:solidFill>
                  <a:srgbClr val="3C63AB"/>
                </a:solidFill>
              </a:rPr>
              <a:t>Ejemplo: </a:t>
            </a:r>
            <a:endParaRPr b="1" i="0" sz="1500" u="none" cap="none" strike="noStrike">
              <a:solidFill>
                <a:srgbClr val="3C63AB"/>
              </a:solidFill>
            </a:endParaRPr>
          </a:p>
          <a:p>
            <a:pPr indent="0" lvl="0" marL="45720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l">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pic>
        <p:nvPicPr>
          <p:cNvPr id="175" name="Google Shape;175;ge9434e9fa8_0_19"/>
          <p:cNvPicPr preferRelativeResize="0"/>
          <p:nvPr/>
        </p:nvPicPr>
        <p:blipFill>
          <a:blip r:embed="rId4">
            <a:alphaModFix/>
          </a:blip>
          <a:stretch>
            <a:fillRect/>
          </a:stretch>
        </p:blipFill>
        <p:spPr>
          <a:xfrm>
            <a:off x="701125" y="2374676"/>
            <a:ext cx="3679426" cy="1041750"/>
          </a:xfrm>
          <a:prstGeom prst="rect">
            <a:avLst/>
          </a:prstGeom>
          <a:noFill/>
          <a:ln>
            <a:noFill/>
          </a:ln>
        </p:spPr>
      </p:pic>
      <p:pic>
        <p:nvPicPr>
          <p:cNvPr id="176" name="Google Shape;176;ge9434e9fa8_0_19"/>
          <p:cNvPicPr preferRelativeResize="0"/>
          <p:nvPr/>
        </p:nvPicPr>
        <p:blipFill>
          <a:blip r:embed="rId5">
            <a:alphaModFix/>
          </a:blip>
          <a:stretch>
            <a:fillRect/>
          </a:stretch>
        </p:blipFill>
        <p:spPr>
          <a:xfrm>
            <a:off x="4883425" y="1942475"/>
            <a:ext cx="2263526" cy="26618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80" name="Shape 180"/>
        <p:cNvGrpSpPr/>
        <p:nvPr/>
      </p:nvGrpSpPr>
      <p:grpSpPr>
        <a:xfrm>
          <a:off x="0" y="0"/>
          <a:ext cx="0" cy="0"/>
          <a:chOff x="0" y="0"/>
          <a:chExt cx="0" cy="0"/>
        </a:xfrm>
      </p:grpSpPr>
      <p:sp>
        <p:nvSpPr>
          <p:cNvPr id="181" name="Google Shape;181;ge9d8858381_0_24"/>
          <p:cNvSpPr txBox="1"/>
          <p:nvPr/>
        </p:nvSpPr>
        <p:spPr>
          <a:xfrm>
            <a:off x="712100" y="1001000"/>
            <a:ext cx="3668100" cy="10029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2800">
                <a:solidFill>
                  <a:srgbClr val="E83464"/>
                </a:solidFill>
              </a:rPr>
              <a:t>Widgets con estado:</a:t>
            </a:r>
            <a:endParaRPr b="1" sz="2800">
              <a:solidFill>
                <a:srgbClr val="E83464"/>
              </a:solidFill>
            </a:endParaRPr>
          </a:p>
          <a:p>
            <a:pPr indent="0" lvl="0" marL="0" marR="0" rtl="0" algn="l">
              <a:lnSpc>
                <a:spcPct val="85000"/>
              </a:lnSpc>
              <a:spcBef>
                <a:spcPts val="0"/>
              </a:spcBef>
              <a:spcAft>
                <a:spcPts val="0"/>
              </a:spcAft>
              <a:buClr>
                <a:srgbClr val="000000"/>
              </a:buClr>
              <a:buSzPts val="3000"/>
              <a:buFont typeface="Arial"/>
              <a:buNone/>
            </a:pPr>
            <a:r>
              <a:rPr lang="es" sz="3000">
                <a:solidFill>
                  <a:srgbClr val="E83464"/>
                </a:solidFill>
              </a:rPr>
              <a:t> Ciclo de vida</a:t>
            </a:r>
            <a:endParaRPr b="0" i="0" sz="3000" u="none" cap="none" strike="noStrike">
              <a:solidFill>
                <a:srgbClr val="E83464"/>
              </a:solidFill>
              <a:latin typeface="Arial"/>
              <a:ea typeface="Arial"/>
              <a:cs typeface="Arial"/>
              <a:sym typeface="Arial"/>
            </a:endParaRPr>
          </a:p>
        </p:txBody>
      </p:sp>
      <p:sp>
        <p:nvSpPr>
          <p:cNvPr id="182" name="Google Shape;182;ge9d8858381_0_24"/>
          <p:cNvSpPr/>
          <p:nvPr/>
        </p:nvSpPr>
        <p:spPr>
          <a:xfrm>
            <a:off x="5241400" y="558525"/>
            <a:ext cx="1318200" cy="2478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000"/>
              <a:t>Constructor</a:t>
            </a:r>
            <a:endParaRPr sz="1000"/>
          </a:p>
        </p:txBody>
      </p:sp>
      <p:sp>
        <p:nvSpPr>
          <p:cNvPr id="183" name="Google Shape;183;ge9d8858381_0_24"/>
          <p:cNvSpPr/>
          <p:nvPr/>
        </p:nvSpPr>
        <p:spPr>
          <a:xfrm>
            <a:off x="5398675" y="1054309"/>
            <a:ext cx="1003800" cy="1860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000"/>
              <a:t>createState()</a:t>
            </a:r>
            <a:endParaRPr sz="1000"/>
          </a:p>
        </p:txBody>
      </p:sp>
      <p:sp>
        <p:nvSpPr>
          <p:cNvPr id="184" name="Google Shape;184;ge9d8858381_0_24"/>
          <p:cNvSpPr/>
          <p:nvPr/>
        </p:nvSpPr>
        <p:spPr>
          <a:xfrm>
            <a:off x="5398675" y="1488272"/>
            <a:ext cx="1003800" cy="1860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000"/>
              <a:t>initState()</a:t>
            </a:r>
            <a:endParaRPr sz="1000"/>
          </a:p>
        </p:txBody>
      </p:sp>
      <p:sp>
        <p:nvSpPr>
          <p:cNvPr id="185" name="Google Shape;185;ge9d8858381_0_24"/>
          <p:cNvSpPr/>
          <p:nvPr/>
        </p:nvSpPr>
        <p:spPr>
          <a:xfrm>
            <a:off x="4970200" y="1863110"/>
            <a:ext cx="1860600" cy="1860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000"/>
              <a:t>didChangeDependencies()</a:t>
            </a:r>
            <a:endParaRPr sz="1000"/>
          </a:p>
        </p:txBody>
      </p:sp>
      <p:sp>
        <p:nvSpPr>
          <p:cNvPr id="186" name="Google Shape;186;ge9d8858381_0_24"/>
          <p:cNvSpPr/>
          <p:nvPr/>
        </p:nvSpPr>
        <p:spPr>
          <a:xfrm>
            <a:off x="5603426" y="2183336"/>
            <a:ext cx="594300" cy="58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sz="900"/>
              <a:t>Dirty</a:t>
            </a:r>
            <a:endParaRPr sz="900"/>
          </a:p>
        </p:txBody>
      </p:sp>
      <p:sp>
        <p:nvSpPr>
          <p:cNvPr id="187" name="Google Shape;187;ge9d8858381_0_24"/>
          <p:cNvSpPr/>
          <p:nvPr/>
        </p:nvSpPr>
        <p:spPr>
          <a:xfrm>
            <a:off x="3900175" y="2902275"/>
            <a:ext cx="1318200" cy="1860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000"/>
              <a:t>didUpdateWidget</a:t>
            </a:r>
            <a:r>
              <a:rPr lang="es" sz="1000"/>
              <a:t>()</a:t>
            </a:r>
            <a:endParaRPr sz="1000"/>
          </a:p>
        </p:txBody>
      </p:sp>
      <p:sp>
        <p:nvSpPr>
          <p:cNvPr id="188" name="Google Shape;188;ge9d8858381_0_24"/>
          <p:cNvSpPr/>
          <p:nvPr/>
        </p:nvSpPr>
        <p:spPr>
          <a:xfrm>
            <a:off x="5399962" y="2906009"/>
            <a:ext cx="1003800" cy="1860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000"/>
              <a:t>build</a:t>
            </a:r>
            <a:r>
              <a:rPr lang="es" sz="1000"/>
              <a:t>()</a:t>
            </a:r>
            <a:endParaRPr sz="1000"/>
          </a:p>
        </p:txBody>
      </p:sp>
      <p:sp>
        <p:nvSpPr>
          <p:cNvPr id="189" name="Google Shape;189;ge9d8858381_0_24"/>
          <p:cNvSpPr/>
          <p:nvPr/>
        </p:nvSpPr>
        <p:spPr>
          <a:xfrm>
            <a:off x="6729825" y="2902272"/>
            <a:ext cx="1003800" cy="1860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000"/>
              <a:t>setState</a:t>
            </a:r>
            <a:r>
              <a:rPr lang="es" sz="1000"/>
              <a:t>()</a:t>
            </a:r>
            <a:endParaRPr sz="1000"/>
          </a:p>
        </p:txBody>
      </p:sp>
      <p:sp>
        <p:nvSpPr>
          <p:cNvPr id="190" name="Google Shape;190;ge9d8858381_0_24"/>
          <p:cNvSpPr/>
          <p:nvPr/>
        </p:nvSpPr>
        <p:spPr>
          <a:xfrm>
            <a:off x="5603426" y="3229998"/>
            <a:ext cx="594300" cy="58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sz="700"/>
              <a:t>Clean</a:t>
            </a:r>
            <a:endParaRPr sz="700"/>
          </a:p>
        </p:txBody>
      </p:sp>
      <p:sp>
        <p:nvSpPr>
          <p:cNvPr id="191" name="Google Shape;191;ge9d8858381_0_24"/>
          <p:cNvSpPr/>
          <p:nvPr/>
        </p:nvSpPr>
        <p:spPr>
          <a:xfrm>
            <a:off x="5398675" y="3956422"/>
            <a:ext cx="1003800" cy="1860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000"/>
              <a:t>deactivate</a:t>
            </a:r>
            <a:r>
              <a:rPr lang="es" sz="1000"/>
              <a:t>()</a:t>
            </a:r>
            <a:endParaRPr sz="1000"/>
          </a:p>
        </p:txBody>
      </p:sp>
      <p:sp>
        <p:nvSpPr>
          <p:cNvPr id="192" name="Google Shape;192;ge9d8858381_0_24"/>
          <p:cNvSpPr/>
          <p:nvPr/>
        </p:nvSpPr>
        <p:spPr>
          <a:xfrm>
            <a:off x="5398675" y="4316272"/>
            <a:ext cx="1003800" cy="1860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000"/>
              <a:t>dispose</a:t>
            </a:r>
            <a:r>
              <a:rPr lang="es" sz="1000"/>
              <a:t>()</a:t>
            </a:r>
            <a:endParaRPr sz="1000"/>
          </a:p>
        </p:txBody>
      </p:sp>
      <p:cxnSp>
        <p:nvCxnSpPr>
          <p:cNvPr id="193" name="Google Shape;193;ge9d8858381_0_24"/>
          <p:cNvCxnSpPr>
            <a:stCxn id="182" idx="2"/>
            <a:endCxn id="183" idx="0"/>
          </p:cNvCxnSpPr>
          <p:nvPr/>
        </p:nvCxnSpPr>
        <p:spPr>
          <a:xfrm>
            <a:off x="5900500" y="806325"/>
            <a:ext cx="0" cy="248100"/>
          </a:xfrm>
          <a:prstGeom prst="straightConnector1">
            <a:avLst/>
          </a:prstGeom>
          <a:noFill/>
          <a:ln cap="flat" cmpd="sng" w="9525">
            <a:solidFill>
              <a:srgbClr val="3D63AB"/>
            </a:solidFill>
            <a:prstDash val="solid"/>
            <a:round/>
            <a:headEnd len="med" w="med" type="none"/>
            <a:tailEnd len="med" w="med" type="triangle"/>
          </a:ln>
        </p:spPr>
      </p:cxnSp>
      <p:cxnSp>
        <p:nvCxnSpPr>
          <p:cNvPr id="194" name="Google Shape;194;ge9d8858381_0_24"/>
          <p:cNvCxnSpPr>
            <a:stCxn id="183" idx="2"/>
            <a:endCxn id="184" idx="0"/>
          </p:cNvCxnSpPr>
          <p:nvPr/>
        </p:nvCxnSpPr>
        <p:spPr>
          <a:xfrm>
            <a:off x="5900575" y="1240309"/>
            <a:ext cx="0" cy="248100"/>
          </a:xfrm>
          <a:prstGeom prst="straightConnector1">
            <a:avLst/>
          </a:prstGeom>
          <a:noFill/>
          <a:ln cap="flat" cmpd="sng" w="9525">
            <a:solidFill>
              <a:srgbClr val="3D63AB"/>
            </a:solidFill>
            <a:prstDash val="solid"/>
            <a:round/>
            <a:headEnd len="med" w="med" type="none"/>
            <a:tailEnd len="med" w="med" type="triangle"/>
          </a:ln>
        </p:spPr>
      </p:cxnSp>
      <p:cxnSp>
        <p:nvCxnSpPr>
          <p:cNvPr id="195" name="Google Shape;195;ge9d8858381_0_24"/>
          <p:cNvCxnSpPr>
            <a:stCxn id="184" idx="2"/>
            <a:endCxn id="185" idx="0"/>
          </p:cNvCxnSpPr>
          <p:nvPr/>
        </p:nvCxnSpPr>
        <p:spPr>
          <a:xfrm>
            <a:off x="5900575" y="1674272"/>
            <a:ext cx="0" cy="188700"/>
          </a:xfrm>
          <a:prstGeom prst="straightConnector1">
            <a:avLst/>
          </a:prstGeom>
          <a:noFill/>
          <a:ln cap="flat" cmpd="sng" w="9525">
            <a:solidFill>
              <a:srgbClr val="3D63AB"/>
            </a:solidFill>
            <a:prstDash val="solid"/>
            <a:round/>
            <a:headEnd len="med" w="med" type="none"/>
            <a:tailEnd len="med" w="med" type="triangle"/>
          </a:ln>
        </p:spPr>
      </p:cxnSp>
      <p:cxnSp>
        <p:nvCxnSpPr>
          <p:cNvPr id="196" name="Google Shape;196;ge9d8858381_0_24"/>
          <p:cNvCxnSpPr>
            <a:stCxn id="185" idx="2"/>
            <a:endCxn id="186" idx="0"/>
          </p:cNvCxnSpPr>
          <p:nvPr/>
        </p:nvCxnSpPr>
        <p:spPr>
          <a:xfrm>
            <a:off x="5900500" y="2049110"/>
            <a:ext cx="0" cy="134100"/>
          </a:xfrm>
          <a:prstGeom prst="straightConnector1">
            <a:avLst/>
          </a:prstGeom>
          <a:noFill/>
          <a:ln cap="flat" cmpd="sng" w="9525">
            <a:solidFill>
              <a:schemeClr val="dk2"/>
            </a:solidFill>
            <a:prstDash val="solid"/>
            <a:round/>
            <a:headEnd len="med" w="med" type="none"/>
            <a:tailEnd len="med" w="med" type="triangle"/>
          </a:ln>
        </p:spPr>
      </p:cxnSp>
      <p:cxnSp>
        <p:nvCxnSpPr>
          <p:cNvPr id="197" name="Google Shape;197;ge9d8858381_0_24"/>
          <p:cNvCxnSpPr>
            <a:stCxn id="186" idx="4"/>
            <a:endCxn id="188" idx="0"/>
          </p:cNvCxnSpPr>
          <p:nvPr/>
        </p:nvCxnSpPr>
        <p:spPr>
          <a:xfrm>
            <a:off x="5900576" y="2768036"/>
            <a:ext cx="1200" cy="138000"/>
          </a:xfrm>
          <a:prstGeom prst="straightConnector1">
            <a:avLst/>
          </a:prstGeom>
          <a:noFill/>
          <a:ln cap="flat" cmpd="sng" w="9525">
            <a:solidFill>
              <a:srgbClr val="3D63AB"/>
            </a:solidFill>
            <a:prstDash val="solid"/>
            <a:round/>
            <a:headEnd len="med" w="med" type="none"/>
            <a:tailEnd len="med" w="med" type="triangle"/>
          </a:ln>
        </p:spPr>
      </p:cxnSp>
      <p:cxnSp>
        <p:nvCxnSpPr>
          <p:cNvPr id="198" name="Google Shape;198;ge9d8858381_0_24"/>
          <p:cNvCxnSpPr>
            <a:stCxn id="188" idx="2"/>
            <a:endCxn id="190" idx="0"/>
          </p:cNvCxnSpPr>
          <p:nvPr/>
        </p:nvCxnSpPr>
        <p:spPr>
          <a:xfrm flipH="1">
            <a:off x="5900662" y="3092009"/>
            <a:ext cx="1200" cy="138000"/>
          </a:xfrm>
          <a:prstGeom prst="straightConnector1">
            <a:avLst/>
          </a:prstGeom>
          <a:noFill/>
          <a:ln cap="flat" cmpd="sng" w="9525">
            <a:solidFill>
              <a:srgbClr val="3D63AB"/>
            </a:solidFill>
            <a:prstDash val="solid"/>
            <a:round/>
            <a:headEnd len="med" w="med" type="none"/>
            <a:tailEnd len="med" w="med" type="triangle"/>
          </a:ln>
        </p:spPr>
      </p:cxnSp>
      <p:cxnSp>
        <p:nvCxnSpPr>
          <p:cNvPr id="199" name="Google Shape;199;ge9d8858381_0_24"/>
          <p:cNvCxnSpPr>
            <a:endCxn id="191" idx="0"/>
          </p:cNvCxnSpPr>
          <p:nvPr/>
        </p:nvCxnSpPr>
        <p:spPr>
          <a:xfrm>
            <a:off x="5900575" y="3814822"/>
            <a:ext cx="0" cy="141600"/>
          </a:xfrm>
          <a:prstGeom prst="straightConnector1">
            <a:avLst/>
          </a:prstGeom>
          <a:noFill/>
          <a:ln cap="flat" cmpd="sng" w="9525">
            <a:solidFill>
              <a:srgbClr val="3D63AB"/>
            </a:solidFill>
            <a:prstDash val="solid"/>
            <a:round/>
            <a:headEnd len="med" w="med" type="none"/>
            <a:tailEnd len="med" w="med" type="triangle"/>
          </a:ln>
        </p:spPr>
      </p:cxnSp>
      <p:cxnSp>
        <p:nvCxnSpPr>
          <p:cNvPr id="200" name="Google Shape;200;ge9d8858381_0_24"/>
          <p:cNvCxnSpPr>
            <a:stCxn id="191" idx="2"/>
            <a:endCxn id="192" idx="0"/>
          </p:cNvCxnSpPr>
          <p:nvPr/>
        </p:nvCxnSpPr>
        <p:spPr>
          <a:xfrm>
            <a:off x="5900575" y="4142422"/>
            <a:ext cx="0" cy="174000"/>
          </a:xfrm>
          <a:prstGeom prst="straightConnector1">
            <a:avLst/>
          </a:prstGeom>
          <a:noFill/>
          <a:ln cap="flat" cmpd="sng" w="9525">
            <a:solidFill>
              <a:srgbClr val="3D63AB"/>
            </a:solidFill>
            <a:prstDash val="solid"/>
            <a:round/>
            <a:headEnd len="med" w="med" type="none"/>
            <a:tailEnd len="med" w="med" type="triangle"/>
          </a:ln>
        </p:spPr>
      </p:cxnSp>
      <p:cxnSp>
        <p:nvCxnSpPr>
          <p:cNvPr id="201" name="Google Shape;201;ge9d8858381_0_24"/>
          <p:cNvCxnSpPr>
            <a:stCxn id="187" idx="0"/>
            <a:endCxn id="186" idx="2"/>
          </p:cNvCxnSpPr>
          <p:nvPr/>
        </p:nvCxnSpPr>
        <p:spPr>
          <a:xfrm rot="-5400000">
            <a:off x="4868125" y="2166825"/>
            <a:ext cx="426600" cy="1044300"/>
          </a:xfrm>
          <a:prstGeom prst="curvedConnector2">
            <a:avLst/>
          </a:prstGeom>
          <a:noFill/>
          <a:ln cap="flat" cmpd="sng" w="9525">
            <a:solidFill>
              <a:srgbClr val="3C63AB"/>
            </a:solidFill>
            <a:prstDash val="solid"/>
            <a:round/>
            <a:headEnd len="med" w="med" type="none"/>
            <a:tailEnd len="med" w="med" type="triangle"/>
          </a:ln>
        </p:spPr>
      </p:cxnSp>
      <p:cxnSp>
        <p:nvCxnSpPr>
          <p:cNvPr id="202" name="Google Shape;202;ge9d8858381_0_24"/>
          <p:cNvCxnSpPr>
            <a:stCxn id="189" idx="0"/>
            <a:endCxn id="186" idx="6"/>
          </p:cNvCxnSpPr>
          <p:nvPr/>
        </p:nvCxnSpPr>
        <p:spPr>
          <a:xfrm flipH="1" rot="5400000">
            <a:off x="6501375" y="2171922"/>
            <a:ext cx="426600" cy="1034100"/>
          </a:xfrm>
          <a:prstGeom prst="curvedConnector2">
            <a:avLst/>
          </a:prstGeom>
          <a:noFill/>
          <a:ln cap="flat" cmpd="sng" w="9525">
            <a:solidFill>
              <a:srgbClr val="3D63AB"/>
            </a:solidFill>
            <a:prstDash val="solid"/>
            <a:round/>
            <a:headEnd len="med" w="med" type="none"/>
            <a:tailEnd len="med" w="med" type="triangle"/>
          </a:ln>
        </p:spPr>
      </p:cxnSp>
      <p:cxnSp>
        <p:nvCxnSpPr>
          <p:cNvPr id="203" name="Google Shape;203;ge9d8858381_0_24"/>
          <p:cNvCxnSpPr>
            <a:stCxn id="190" idx="2"/>
            <a:endCxn id="187" idx="2"/>
          </p:cNvCxnSpPr>
          <p:nvPr/>
        </p:nvCxnSpPr>
        <p:spPr>
          <a:xfrm rot="10800000">
            <a:off x="4559126" y="3088248"/>
            <a:ext cx="1044300" cy="434100"/>
          </a:xfrm>
          <a:prstGeom prst="curvedConnector2">
            <a:avLst/>
          </a:prstGeom>
          <a:noFill/>
          <a:ln cap="flat" cmpd="sng" w="9525">
            <a:solidFill>
              <a:srgbClr val="3D63AB"/>
            </a:solidFill>
            <a:prstDash val="solid"/>
            <a:round/>
            <a:headEnd len="med" w="med" type="none"/>
            <a:tailEnd len="med" w="med" type="triangle"/>
          </a:ln>
        </p:spPr>
      </p:cxnSp>
      <p:cxnSp>
        <p:nvCxnSpPr>
          <p:cNvPr id="204" name="Google Shape;204;ge9d8858381_0_24"/>
          <p:cNvCxnSpPr>
            <a:stCxn id="190" idx="6"/>
            <a:endCxn id="189" idx="2"/>
          </p:cNvCxnSpPr>
          <p:nvPr/>
        </p:nvCxnSpPr>
        <p:spPr>
          <a:xfrm flipH="1" rot="10800000">
            <a:off x="6197726" y="3088248"/>
            <a:ext cx="1034100" cy="434100"/>
          </a:xfrm>
          <a:prstGeom prst="curvedConnector2">
            <a:avLst/>
          </a:prstGeom>
          <a:noFill/>
          <a:ln cap="flat" cmpd="sng" w="9525">
            <a:solidFill>
              <a:srgbClr val="3D63AB"/>
            </a:solidFill>
            <a:prstDash val="solid"/>
            <a:round/>
            <a:headEnd len="med" w="med" type="none"/>
            <a:tailEnd len="med" w="med" type="triangle"/>
          </a:ln>
        </p:spPr>
      </p:cxnSp>
      <p:sp>
        <p:nvSpPr>
          <p:cNvPr id="205" name="Google Shape;205;ge9d8858381_0_24"/>
          <p:cNvSpPr txBox="1"/>
          <p:nvPr/>
        </p:nvSpPr>
        <p:spPr>
          <a:xfrm>
            <a:off x="712100" y="2254325"/>
            <a:ext cx="3035700" cy="2323800"/>
          </a:xfrm>
          <a:prstGeom prst="rect">
            <a:avLst/>
          </a:prstGeom>
          <a:noFill/>
          <a:ln>
            <a:noFill/>
          </a:ln>
        </p:spPr>
        <p:txBody>
          <a:bodyPr anchorCtr="0" anchor="t" bIns="34275" lIns="0" spcFirstLastPara="1" rIns="0" wrap="square" tIns="34275">
            <a:noAutofit/>
          </a:bodyPr>
          <a:lstStyle/>
          <a:p>
            <a:pPr indent="0" lvl="0" marL="0" marR="0" rtl="0" algn="l">
              <a:lnSpc>
                <a:spcPct val="90000"/>
              </a:lnSpc>
              <a:spcBef>
                <a:spcPts val="900"/>
              </a:spcBef>
              <a:spcAft>
                <a:spcPts val="0"/>
              </a:spcAft>
              <a:buNone/>
            </a:pPr>
            <a:r>
              <a:rPr lang="es">
                <a:solidFill>
                  <a:srgbClr val="3C63AB"/>
                </a:solidFill>
              </a:rPr>
              <a:t>Con el </a:t>
            </a:r>
            <a:r>
              <a:rPr lang="es">
                <a:solidFill>
                  <a:srgbClr val="3C63AB"/>
                </a:solidFill>
              </a:rPr>
              <a:t>gráfico</a:t>
            </a:r>
            <a:r>
              <a:rPr lang="es">
                <a:solidFill>
                  <a:srgbClr val="3C63AB"/>
                </a:solidFill>
              </a:rPr>
              <a:t> podemos ver los estados por los que pasa un </a:t>
            </a:r>
            <a:r>
              <a:rPr b="1" lang="es">
                <a:solidFill>
                  <a:srgbClr val="3C63AB"/>
                </a:solidFill>
              </a:rPr>
              <a:t>widget con estado</a:t>
            </a:r>
            <a:r>
              <a:rPr lang="es">
                <a:solidFill>
                  <a:srgbClr val="3C63AB"/>
                </a:solidFill>
              </a:rPr>
              <a:t>, la </a:t>
            </a:r>
            <a:r>
              <a:rPr lang="es">
                <a:solidFill>
                  <a:srgbClr val="3C63AB"/>
                </a:solidFill>
              </a:rPr>
              <a:t>mayoría</a:t>
            </a:r>
            <a:r>
              <a:rPr lang="es">
                <a:solidFill>
                  <a:srgbClr val="3C63AB"/>
                </a:solidFill>
              </a:rPr>
              <a:t> de estos estados ocurren dentro del entorno de </a:t>
            </a:r>
            <a:r>
              <a:rPr lang="es">
                <a:solidFill>
                  <a:srgbClr val="3C63AB"/>
                </a:solidFill>
              </a:rPr>
              <a:t>ejecución</a:t>
            </a:r>
            <a:r>
              <a:rPr lang="es">
                <a:solidFill>
                  <a:srgbClr val="3C63AB"/>
                </a:solidFill>
              </a:rPr>
              <a:t> y no necesitan de nuestra </a:t>
            </a:r>
            <a:r>
              <a:rPr lang="es">
                <a:solidFill>
                  <a:srgbClr val="3C63AB"/>
                </a:solidFill>
              </a:rPr>
              <a:t>intervención</a:t>
            </a:r>
            <a:r>
              <a:rPr lang="es">
                <a:solidFill>
                  <a:srgbClr val="3C63AB"/>
                </a:solidFill>
              </a:rPr>
              <a:t>.</a:t>
            </a:r>
            <a:endParaRPr>
              <a:solidFill>
                <a:srgbClr val="3C63AB"/>
              </a:solidFill>
            </a:endParaRPr>
          </a:p>
          <a:p>
            <a:pPr indent="0" lvl="0" marL="0" marR="0" rtl="0" algn="l">
              <a:lnSpc>
                <a:spcPct val="90000"/>
              </a:lnSpc>
              <a:spcBef>
                <a:spcPts val="900"/>
              </a:spcBef>
              <a:spcAft>
                <a:spcPts val="0"/>
              </a:spcAft>
              <a:buNone/>
            </a:pPr>
            <a:r>
              <a:t/>
            </a:r>
            <a:endParaRPr>
              <a:solidFill>
                <a:srgbClr val="3C63AB"/>
              </a:solidFill>
            </a:endParaRPr>
          </a:p>
          <a:p>
            <a:pPr indent="0" lvl="0" marL="0" rtl="0" algn="l">
              <a:lnSpc>
                <a:spcPct val="90000"/>
              </a:lnSpc>
              <a:spcBef>
                <a:spcPts val="900"/>
              </a:spcBef>
              <a:spcAft>
                <a:spcPts val="0"/>
              </a:spcAft>
              <a:buNone/>
            </a:pPr>
            <a:r>
              <a:rPr lang="es">
                <a:solidFill>
                  <a:srgbClr val="3C63AB"/>
                </a:solidFill>
              </a:rPr>
              <a:t>A continuacion tenemos la </a:t>
            </a:r>
            <a:r>
              <a:rPr lang="es">
                <a:solidFill>
                  <a:srgbClr val="3C63AB"/>
                </a:solidFill>
              </a:rPr>
              <a:t>definición</a:t>
            </a:r>
            <a:r>
              <a:rPr lang="es">
                <a:solidFill>
                  <a:srgbClr val="3C63AB"/>
                </a:solidFill>
              </a:rPr>
              <a:t> de alguno de los estados:</a:t>
            </a:r>
            <a:endParaRPr>
              <a:solidFill>
                <a:srgbClr val="3C63AB"/>
              </a:solidFill>
            </a:endParaRPr>
          </a:p>
          <a:p>
            <a:pPr indent="0" lvl="0" marL="0" marR="0" rtl="0" algn="l">
              <a:lnSpc>
                <a:spcPct val="90000"/>
              </a:lnSpc>
              <a:spcBef>
                <a:spcPts val="900"/>
              </a:spcBef>
              <a:spcAft>
                <a:spcPts val="0"/>
              </a:spcAft>
              <a:buNone/>
            </a:pPr>
            <a:r>
              <a:t/>
            </a:r>
            <a:endParaRPr>
              <a:solidFill>
                <a:srgbClr val="3C63AB"/>
              </a:solidFill>
            </a:endParaRPr>
          </a:p>
          <a:p>
            <a:pPr indent="0" lvl="0" marL="0" marR="0" rtl="0" algn="l">
              <a:lnSpc>
                <a:spcPct val="90000"/>
              </a:lnSpc>
              <a:spcBef>
                <a:spcPts val="900"/>
              </a:spcBef>
              <a:spcAft>
                <a:spcPts val="0"/>
              </a:spcAft>
              <a:buNone/>
            </a:pPr>
            <a:r>
              <a:t/>
            </a:r>
            <a:endParaRPr>
              <a:solidFill>
                <a:srgbClr val="3C63AB"/>
              </a:solidFill>
            </a:endParaRPr>
          </a:p>
          <a:p>
            <a:pPr indent="0" lvl="0" marL="0" marR="0" rtl="0" algn="l">
              <a:lnSpc>
                <a:spcPct val="90000"/>
              </a:lnSpc>
              <a:spcBef>
                <a:spcPts val="900"/>
              </a:spcBef>
              <a:spcAft>
                <a:spcPts val="0"/>
              </a:spcAft>
              <a:buNone/>
            </a:pPr>
            <a:r>
              <a:t/>
            </a:r>
            <a:endParaRPr>
              <a:solidFill>
                <a:srgbClr val="3C63AB"/>
              </a:solidFill>
            </a:endParaRPr>
          </a:p>
          <a:p>
            <a:pPr indent="0" lvl="0" marL="457200" marR="0" rtl="0" algn="l">
              <a:lnSpc>
                <a:spcPct val="90000"/>
              </a:lnSpc>
              <a:spcBef>
                <a:spcPts val="900"/>
              </a:spcBef>
              <a:spcAft>
                <a:spcPts val="0"/>
              </a:spcAft>
              <a:buNone/>
            </a:pPr>
            <a:r>
              <a:t/>
            </a:r>
            <a:endParaRPr sz="1100">
              <a:solidFill>
                <a:srgbClr val="3C63AB"/>
              </a:solidFill>
              <a:latin typeface="Courier New"/>
              <a:ea typeface="Courier New"/>
              <a:cs typeface="Courier New"/>
              <a:sym typeface="Courier New"/>
            </a:endParaRPr>
          </a:p>
          <a:p>
            <a:pPr indent="0" lvl="0" marL="457200" marR="0" rtl="0" algn="l">
              <a:lnSpc>
                <a:spcPct val="90000"/>
              </a:lnSpc>
              <a:spcBef>
                <a:spcPts val="900"/>
              </a:spcBef>
              <a:spcAft>
                <a:spcPts val="0"/>
              </a:spcAft>
              <a:buNone/>
            </a:pPr>
            <a:r>
              <a:t/>
            </a:r>
            <a:endParaRPr sz="1100">
              <a:solidFill>
                <a:srgbClr val="3C63AB"/>
              </a:solidFill>
              <a:latin typeface="Courier New"/>
              <a:ea typeface="Courier New"/>
              <a:cs typeface="Courier New"/>
              <a:sym typeface="Courier New"/>
            </a:endParaRPr>
          </a:p>
          <a:p>
            <a:pPr indent="0" lvl="0" marL="0" marR="0" rtl="0" algn="l">
              <a:lnSpc>
                <a:spcPct val="90000"/>
              </a:lnSpc>
              <a:spcBef>
                <a:spcPts val="900"/>
              </a:spcBef>
              <a:spcAft>
                <a:spcPts val="0"/>
              </a:spcAft>
              <a:buClr>
                <a:srgbClr val="000000"/>
              </a:buClr>
              <a:buSzPts val="1500"/>
              <a:buFont typeface="Arial"/>
              <a:buNone/>
            </a:pPr>
            <a:r>
              <a:t/>
            </a:r>
            <a:endParaRPr>
              <a:solidFill>
                <a:srgbClr val="3C63AB"/>
              </a:solidFill>
            </a:endParaRPr>
          </a:p>
          <a:p>
            <a:pPr indent="0" lvl="0" marL="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4">
            <a:alphaModFix/>
          </a:blip>
          <a:stretch>
            <a:fillRect/>
          </a:stretch>
        </a:blipFill>
      </p:bgPr>
    </p:bg>
    <p:spTree>
      <p:nvGrpSpPr>
        <p:cNvPr id="209" name="Shape 209"/>
        <p:cNvGrpSpPr/>
        <p:nvPr/>
      </p:nvGrpSpPr>
      <p:grpSpPr>
        <a:xfrm>
          <a:off x="0" y="0"/>
          <a:ext cx="0" cy="0"/>
          <a:chOff x="0" y="0"/>
          <a:chExt cx="0" cy="0"/>
        </a:xfrm>
      </p:grpSpPr>
      <p:sp>
        <p:nvSpPr>
          <p:cNvPr id="210" name="Google Shape;210;ge933c05854_0_10"/>
          <p:cNvSpPr txBox="1"/>
          <p:nvPr/>
        </p:nvSpPr>
        <p:spPr>
          <a:xfrm>
            <a:off x="749303" y="278349"/>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Widgets con estado: Ciclo de vida</a:t>
            </a:r>
            <a:endParaRPr b="1" i="0" sz="3000" u="none" cap="none" strike="noStrike">
              <a:solidFill>
                <a:srgbClr val="E83464"/>
              </a:solidFill>
            </a:endParaRPr>
          </a:p>
        </p:txBody>
      </p:sp>
      <p:sp>
        <p:nvSpPr>
          <p:cNvPr id="211" name="Google Shape;211;ge933c05854_0_10"/>
          <p:cNvSpPr txBox="1"/>
          <p:nvPr/>
        </p:nvSpPr>
        <p:spPr>
          <a:xfrm>
            <a:off x="491125" y="1366450"/>
            <a:ext cx="7514400" cy="3012300"/>
          </a:xfrm>
          <a:prstGeom prst="rect">
            <a:avLst/>
          </a:prstGeom>
          <a:noFill/>
          <a:ln>
            <a:noFill/>
          </a:ln>
        </p:spPr>
        <p:txBody>
          <a:bodyPr anchorCtr="0" anchor="t" bIns="34275" lIns="0" spcFirstLastPara="1" rIns="0" wrap="square" tIns="34275">
            <a:noAutofit/>
          </a:bodyPr>
          <a:lstStyle/>
          <a:p>
            <a:pPr indent="-317500" lvl="0" marL="457200" marR="0" rtl="0" algn="just">
              <a:lnSpc>
                <a:spcPct val="90000"/>
              </a:lnSpc>
              <a:spcBef>
                <a:spcPts val="900"/>
              </a:spcBef>
              <a:spcAft>
                <a:spcPts val="0"/>
              </a:spcAft>
              <a:buClr>
                <a:srgbClr val="3C63AB"/>
              </a:buClr>
              <a:buSzPts val="1400"/>
              <a:buChar char="●"/>
            </a:pPr>
            <a:r>
              <a:rPr b="1" lang="es">
                <a:solidFill>
                  <a:srgbClr val="3C63AB"/>
                </a:solidFill>
              </a:rPr>
              <a:t>createState()</a:t>
            </a:r>
            <a:r>
              <a:rPr lang="es">
                <a:solidFill>
                  <a:srgbClr val="3C63AB"/>
                </a:solidFill>
              </a:rPr>
              <a:t>, es el método para crear State en StatefulWidget. Cuando se crea un nuevo StatefulWidget, createState se ejecutará inmediatamente y solo una vez.</a:t>
            </a:r>
            <a:endParaRPr>
              <a:solidFill>
                <a:srgbClr val="3C63AB"/>
              </a:solidFill>
            </a:endParaRPr>
          </a:p>
          <a:p>
            <a:pPr indent="0" lvl="0" marL="457200" marR="0" rtl="0" algn="just">
              <a:lnSpc>
                <a:spcPct val="90000"/>
              </a:lnSpc>
              <a:spcBef>
                <a:spcPts val="900"/>
              </a:spcBef>
              <a:spcAft>
                <a:spcPts val="0"/>
              </a:spcAft>
              <a:buNone/>
            </a:pPr>
            <a:r>
              <a:t/>
            </a:r>
            <a:endParaRPr>
              <a:solidFill>
                <a:srgbClr val="3C63AB"/>
              </a:solidFill>
            </a:endParaRPr>
          </a:p>
          <a:p>
            <a:pPr indent="-317500" lvl="0" marL="457200" marR="0" rtl="0" algn="just">
              <a:lnSpc>
                <a:spcPct val="90000"/>
              </a:lnSpc>
              <a:spcBef>
                <a:spcPts val="900"/>
              </a:spcBef>
              <a:spcAft>
                <a:spcPts val="0"/>
              </a:spcAft>
              <a:buClr>
                <a:srgbClr val="3C63AB"/>
              </a:buClr>
              <a:buSzPts val="1400"/>
              <a:buChar char="●"/>
            </a:pPr>
            <a:r>
              <a:rPr b="1" lang="es">
                <a:solidFill>
                  <a:srgbClr val="3C63AB"/>
                </a:solidFill>
              </a:rPr>
              <a:t>initState()</a:t>
            </a:r>
            <a:r>
              <a:rPr lang="es">
                <a:solidFill>
                  <a:srgbClr val="3C63AB"/>
                </a:solidFill>
              </a:rPr>
              <a:t>, Cuando el objeto se inserta en el árbol este método se ejecuta automáticamente, después del constructor de la clase. initState()se llama solo una vez , cuando el objeto de estado se crea.</a:t>
            </a:r>
            <a:endParaRPr>
              <a:solidFill>
                <a:srgbClr val="3C63AB"/>
              </a:solidFill>
            </a:endParaRPr>
          </a:p>
          <a:p>
            <a:pPr indent="0" lvl="0" marL="457200" marR="0" rtl="0" algn="just">
              <a:lnSpc>
                <a:spcPct val="90000"/>
              </a:lnSpc>
              <a:spcBef>
                <a:spcPts val="900"/>
              </a:spcBef>
              <a:spcAft>
                <a:spcPts val="0"/>
              </a:spcAft>
              <a:buNone/>
            </a:pPr>
            <a:r>
              <a:t/>
            </a:r>
            <a:endParaRPr>
              <a:solidFill>
                <a:srgbClr val="3C63AB"/>
              </a:solidFill>
            </a:endParaRPr>
          </a:p>
          <a:p>
            <a:pPr indent="-317500" lvl="0" marL="457200" marR="0" rtl="0" algn="just">
              <a:lnSpc>
                <a:spcPct val="90000"/>
              </a:lnSpc>
              <a:spcBef>
                <a:spcPts val="900"/>
              </a:spcBef>
              <a:spcAft>
                <a:spcPts val="0"/>
              </a:spcAft>
              <a:buClr>
                <a:srgbClr val="3C63AB"/>
              </a:buClr>
              <a:buSzPts val="1400"/>
              <a:buChar char="●"/>
            </a:pPr>
            <a:r>
              <a:rPr lang="es">
                <a:solidFill>
                  <a:srgbClr val="3C63AB"/>
                </a:solidFill>
              </a:rPr>
              <a:t> </a:t>
            </a:r>
            <a:r>
              <a:rPr b="1" lang="es">
                <a:solidFill>
                  <a:srgbClr val="3C63AB"/>
                </a:solidFill>
              </a:rPr>
              <a:t>didChangeDependencies()</a:t>
            </a:r>
            <a:r>
              <a:rPr lang="es">
                <a:solidFill>
                  <a:srgbClr val="3C63AB"/>
                </a:solidFill>
              </a:rPr>
              <a:t>, este método se llama inmediatamente después de initState y cuando la dependencia del objeto State cambia a través de InheritedWidget.</a:t>
            </a:r>
            <a:endParaRPr>
              <a:solidFill>
                <a:srgbClr val="3C63AB"/>
              </a:solidFill>
            </a:endParaRPr>
          </a:p>
          <a:p>
            <a:pPr indent="0" lvl="0" marL="457200" marR="0" rtl="0" algn="just">
              <a:lnSpc>
                <a:spcPct val="90000"/>
              </a:lnSpc>
              <a:spcBef>
                <a:spcPts val="900"/>
              </a:spcBef>
              <a:spcAft>
                <a:spcPts val="0"/>
              </a:spcAft>
              <a:buNone/>
            </a:pPr>
            <a:r>
              <a:t/>
            </a:r>
            <a:endParaRPr>
              <a:solidFill>
                <a:srgbClr val="3C63AB"/>
              </a:solidFill>
            </a:endParaRPr>
          </a:p>
          <a:p>
            <a:pPr indent="-317500" lvl="0" marL="457200" marR="0" rtl="0" algn="just">
              <a:lnSpc>
                <a:spcPct val="90000"/>
              </a:lnSpc>
              <a:spcBef>
                <a:spcPts val="900"/>
              </a:spcBef>
              <a:spcAft>
                <a:spcPts val="0"/>
              </a:spcAft>
              <a:buClr>
                <a:srgbClr val="3C63AB"/>
              </a:buClr>
              <a:buSzPts val="1400"/>
              <a:buChar char="●"/>
            </a:pPr>
            <a:r>
              <a:rPr lang="es">
                <a:solidFill>
                  <a:srgbClr val="3C63AB"/>
                </a:solidFill>
              </a:rPr>
              <a:t>El </a:t>
            </a:r>
            <a:r>
              <a:rPr lang="es">
                <a:solidFill>
                  <a:srgbClr val="3C63AB"/>
                </a:solidFill>
              </a:rPr>
              <a:t>método</a:t>
            </a:r>
            <a:r>
              <a:rPr lang="es">
                <a:solidFill>
                  <a:srgbClr val="3C63AB"/>
                </a:solidFill>
              </a:rPr>
              <a:t> </a:t>
            </a:r>
            <a:r>
              <a:rPr b="1" lang="es">
                <a:solidFill>
                  <a:srgbClr val="3C63AB"/>
                </a:solidFill>
              </a:rPr>
              <a:t>build()</a:t>
            </a:r>
            <a:r>
              <a:rPr lang="es">
                <a:solidFill>
                  <a:srgbClr val="3C63AB"/>
                </a:solidFill>
              </a:rPr>
              <a:t> se llama siempre después del initState(), se utiliza cada vez que se reconstruye el widget.</a:t>
            </a:r>
            <a:endParaRPr>
              <a:solidFill>
                <a:srgbClr val="3C63AB"/>
              </a:solidFill>
            </a:endParaRPr>
          </a:p>
          <a:p>
            <a:pPr indent="0" lvl="0" marL="1371600" marR="0" rtl="0" algn="just">
              <a:lnSpc>
                <a:spcPct val="90000"/>
              </a:lnSpc>
              <a:spcBef>
                <a:spcPts val="900"/>
              </a:spcBef>
              <a:spcAft>
                <a:spcPts val="0"/>
              </a:spcAft>
              <a:buClr>
                <a:srgbClr val="000000"/>
              </a:buClr>
              <a:buSzPts val="1100"/>
              <a:buFont typeface="Arial"/>
              <a:buNone/>
            </a:pPr>
            <a:r>
              <a:t/>
            </a:r>
            <a:endParaRPr b="0" i="0" sz="1000" u="none" cap="none" strike="noStrike">
              <a:solidFill>
                <a:srgbClr val="3C63AB"/>
              </a:solidFill>
              <a:latin typeface="Courier New"/>
              <a:ea typeface="Courier New"/>
              <a:cs typeface="Courier New"/>
              <a:sym typeface="Courier New"/>
            </a:endParaRPr>
          </a:p>
          <a:p>
            <a:pPr indent="0" lvl="0" marL="0" marR="0" rtl="0" algn="just">
              <a:lnSpc>
                <a:spcPct val="90000"/>
              </a:lnSpc>
              <a:spcBef>
                <a:spcPts val="900"/>
              </a:spcBef>
              <a:spcAft>
                <a:spcPts val="0"/>
              </a:spcAft>
              <a:buClr>
                <a:srgbClr val="000000"/>
              </a:buClr>
              <a:buSzPts val="1500"/>
              <a:buFont typeface="Arial"/>
              <a:buNone/>
            </a:pPr>
            <a:r>
              <a:t/>
            </a:r>
            <a:endParaRPr b="0" i="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u="none" cap="none" strike="noStrike">
              <a:solidFill>
                <a:srgbClr val="3C63AB"/>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500"/>
              <a:buFont typeface="Arial"/>
              <a:buNone/>
            </a:pPr>
            <a:r>
              <a:t/>
            </a:r>
            <a:endParaRPr b="0" i="0" u="none" cap="none" strike="noStrike">
              <a:solidFill>
                <a:srgbClr val="3C63AB"/>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500"/>
              <a:buFont typeface="Arial"/>
              <a:buNone/>
            </a:pPr>
            <a:r>
              <a:t/>
            </a:r>
            <a:endParaRPr b="0" i="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500" u="none" cap="none" strike="noStrike">
              <a:solidFill>
                <a:srgbClr val="375FA9"/>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0"/>
              </a:spcBef>
              <a:spcAft>
                <a:spcPts val="0"/>
              </a:spcAft>
              <a:buClr>
                <a:srgbClr val="000000"/>
              </a:buClr>
              <a:buSzPts val="1600"/>
              <a:buFont typeface="Arial"/>
              <a:buNone/>
            </a:pPr>
            <a:r>
              <a:t/>
            </a:r>
            <a:endParaRPr b="0" i="0" sz="1500" u="none" cap="none" strike="noStrike">
              <a:solidFill>
                <a:srgbClr val="3C63AB"/>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15" name="Shape 215"/>
        <p:cNvGrpSpPr/>
        <p:nvPr/>
      </p:nvGrpSpPr>
      <p:grpSpPr>
        <a:xfrm>
          <a:off x="0" y="0"/>
          <a:ext cx="0" cy="0"/>
          <a:chOff x="0" y="0"/>
          <a:chExt cx="0" cy="0"/>
        </a:xfrm>
      </p:grpSpPr>
      <p:sp>
        <p:nvSpPr>
          <p:cNvPr id="216" name="Google Shape;216;ge9d8858381_0_16"/>
          <p:cNvSpPr txBox="1"/>
          <p:nvPr/>
        </p:nvSpPr>
        <p:spPr>
          <a:xfrm>
            <a:off x="719703" y="411574"/>
            <a:ext cx="7543800" cy="1088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000000"/>
              </a:buClr>
              <a:buSzPts val="3000"/>
              <a:buFont typeface="Arial"/>
              <a:buNone/>
            </a:pPr>
            <a:r>
              <a:rPr b="1" lang="es" sz="3000">
                <a:solidFill>
                  <a:srgbClr val="E83464"/>
                </a:solidFill>
              </a:rPr>
              <a:t>Widgets con estado: Ciclo de vida</a:t>
            </a:r>
            <a:endParaRPr b="1" i="0" sz="3000" u="none" cap="none" strike="noStrike">
              <a:solidFill>
                <a:srgbClr val="E83464"/>
              </a:solidFill>
            </a:endParaRPr>
          </a:p>
        </p:txBody>
      </p:sp>
      <p:sp>
        <p:nvSpPr>
          <p:cNvPr id="217" name="Google Shape;217;ge9d8858381_0_16"/>
          <p:cNvSpPr txBox="1"/>
          <p:nvPr/>
        </p:nvSpPr>
        <p:spPr>
          <a:xfrm>
            <a:off x="609525" y="1729100"/>
            <a:ext cx="7543800" cy="3012300"/>
          </a:xfrm>
          <a:prstGeom prst="rect">
            <a:avLst/>
          </a:prstGeom>
          <a:noFill/>
          <a:ln>
            <a:noFill/>
          </a:ln>
        </p:spPr>
        <p:txBody>
          <a:bodyPr anchorCtr="0" anchor="t" bIns="34275" lIns="0" spcFirstLastPara="1" rIns="0" wrap="square" tIns="34275">
            <a:noAutofit/>
          </a:bodyPr>
          <a:lstStyle/>
          <a:p>
            <a:pPr indent="-323850" lvl="0" marL="457200" marR="0" rtl="0" algn="just">
              <a:lnSpc>
                <a:spcPct val="90000"/>
              </a:lnSpc>
              <a:spcBef>
                <a:spcPts val="900"/>
              </a:spcBef>
              <a:spcAft>
                <a:spcPts val="0"/>
              </a:spcAft>
              <a:buClr>
                <a:srgbClr val="3C63AB"/>
              </a:buClr>
              <a:buSzPts val="1500"/>
              <a:buChar char="●"/>
            </a:pPr>
            <a:r>
              <a:rPr b="1" lang="es" sz="1500">
                <a:solidFill>
                  <a:srgbClr val="3C63AB"/>
                </a:solidFill>
              </a:rPr>
              <a:t>didUpdateWidget()</a:t>
            </a:r>
            <a:r>
              <a:rPr lang="es" sz="1500">
                <a:solidFill>
                  <a:srgbClr val="3C63AB"/>
                </a:solidFill>
              </a:rPr>
              <a:t>,  este método se llama siempre que cambia la configuración del widget. Un caso típico es cuando un padre pasa alguna variable al widget children  a través del constructor.</a:t>
            </a:r>
            <a:endParaRPr sz="1500">
              <a:solidFill>
                <a:srgbClr val="3C63AB"/>
              </a:solidFill>
            </a:endParaRPr>
          </a:p>
          <a:p>
            <a:pPr indent="0" lvl="0" marL="457200" marR="0" rtl="0" algn="just">
              <a:lnSpc>
                <a:spcPct val="90000"/>
              </a:lnSpc>
              <a:spcBef>
                <a:spcPts val="900"/>
              </a:spcBef>
              <a:spcAft>
                <a:spcPts val="0"/>
              </a:spcAft>
              <a:buNone/>
            </a:pPr>
            <a:r>
              <a:t/>
            </a:r>
            <a:endParaRPr sz="1500">
              <a:solidFill>
                <a:srgbClr val="3C63AB"/>
              </a:solidFill>
            </a:endParaRPr>
          </a:p>
          <a:p>
            <a:pPr indent="-323850" lvl="0" marL="457200" marR="0" rtl="0" algn="just">
              <a:lnSpc>
                <a:spcPct val="90000"/>
              </a:lnSpc>
              <a:spcBef>
                <a:spcPts val="900"/>
              </a:spcBef>
              <a:spcAft>
                <a:spcPts val="0"/>
              </a:spcAft>
              <a:buClr>
                <a:srgbClr val="3C63AB"/>
              </a:buClr>
              <a:buSzPts val="1500"/>
              <a:buChar char="●"/>
            </a:pPr>
            <a:r>
              <a:rPr b="1" lang="es" sz="1500">
                <a:solidFill>
                  <a:srgbClr val="3C63AB"/>
                </a:solidFill>
              </a:rPr>
              <a:t>D</a:t>
            </a:r>
            <a:r>
              <a:rPr b="1" lang="es" sz="1500">
                <a:solidFill>
                  <a:srgbClr val="3C63AB"/>
                </a:solidFill>
              </a:rPr>
              <a:t>eactivate():</a:t>
            </a:r>
            <a:r>
              <a:rPr lang="es" sz="1500">
                <a:solidFill>
                  <a:srgbClr val="3C63AB"/>
                </a:solidFill>
              </a:rPr>
              <a:t> Este método se llama cuando el widget es removido del árbol de widgets, pero puede ser reinsertado antes de que finalicen los cambios del marco actual, cuando el estado se mueve de un punto a otro en un árbol.</a:t>
            </a:r>
            <a:endParaRPr sz="1500">
              <a:solidFill>
                <a:srgbClr val="3C63AB"/>
              </a:solidFill>
            </a:endParaRPr>
          </a:p>
          <a:p>
            <a:pPr indent="0" lvl="0" marL="457200" marR="0" rtl="0" algn="just">
              <a:lnSpc>
                <a:spcPct val="90000"/>
              </a:lnSpc>
              <a:spcBef>
                <a:spcPts val="900"/>
              </a:spcBef>
              <a:spcAft>
                <a:spcPts val="0"/>
              </a:spcAft>
              <a:buNone/>
            </a:pPr>
            <a:r>
              <a:t/>
            </a:r>
            <a:endParaRPr sz="1500">
              <a:solidFill>
                <a:srgbClr val="3C63AB"/>
              </a:solidFill>
            </a:endParaRPr>
          </a:p>
          <a:p>
            <a:pPr indent="-323850" lvl="0" marL="457200" marR="0" rtl="0" algn="just">
              <a:lnSpc>
                <a:spcPct val="90000"/>
              </a:lnSpc>
              <a:spcBef>
                <a:spcPts val="900"/>
              </a:spcBef>
              <a:spcAft>
                <a:spcPts val="0"/>
              </a:spcAft>
              <a:buClr>
                <a:srgbClr val="3C63AB"/>
              </a:buClr>
              <a:buSzPts val="1500"/>
              <a:buChar char="●"/>
            </a:pPr>
            <a:r>
              <a:rPr b="1" lang="es" sz="1500">
                <a:solidFill>
                  <a:srgbClr val="3C63AB"/>
                </a:solidFill>
              </a:rPr>
              <a:t>dispose()</a:t>
            </a:r>
            <a:r>
              <a:rPr lang="es" sz="1500">
                <a:solidFill>
                  <a:srgbClr val="3C63AB"/>
                </a:solidFill>
              </a:rPr>
              <a:t>, se usa para eliminar permanentemente del </a:t>
            </a:r>
            <a:r>
              <a:rPr lang="es" sz="1500">
                <a:solidFill>
                  <a:srgbClr val="3C63AB"/>
                </a:solidFill>
              </a:rPr>
              <a:t>árbol</a:t>
            </a:r>
            <a:r>
              <a:rPr lang="es" sz="1500">
                <a:solidFill>
                  <a:srgbClr val="3C63AB"/>
                </a:solidFill>
              </a:rPr>
              <a:t> de renderizado un state cuando no es necesario volver a mostrar la vista.</a:t>
            </a:r>
            <a:endParaRPr sz="1500">
              <a:solidFill>
                <a:srgbClr val="3C63AB"/>
              </a:solidFill>
            </a:endParaRPr>
          </a:p>
          <a:p>
            <a:pPr indent="0" lvl="0" marL="1371600" marR="0" rtl="0" algn="just">
              <a:lnSpc>
                <a:spcPct val="90000"/>
              </a:lnSpc>
              <a:spcBef>
                <a:spcPts val="900"/>
              </a:spcBef>
              <a:spcAft>
                <a:spcPts val="0"/>
              </a:spcAft>
              <a:buClr>
                <a:srgbClr val="000000"/>
              </a:buClr>
              <a:buSzPts val="1100"/>
              <a:buFont typeface="Arial"/>
              <a:buNone/>
            </a:pPr>
            <a:r>
              <a:t/>
            </a:r>
            <a:endParaRPr b="0" i="0" sz="1100" u="none" cap="none" strike="noStrike">
              <a:solidFill>
                <a:srgbClr val="3C63AB"/>
              </a:solidFill>
              <a:latin typeface="Courier New"/>
              <a:ea typeface="Courier New"/>
              <a:cs typeface="Courier New"/>
              <a:sym typeface="Courier New"/>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just">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457200" marR="0" rtl="0" algn="l">
              <a:lnSpc>
                <a:spcPct val="90000"/>
              </a:lnSpc>
              <a:spcBef>
                <a:spcPts val="900"/>
              </a:spcBef>
              <a:spcAft>
                <a:spcPts val="0"/>
              </a:spcAft>
              <a:buClr>
                <a:srgbClr val="000000"/>
              </a:buClr>
              <a:buSzPts val="1500"/>
              <a:buFont typeface="Arial"/>
              <a:buNone/>
            </a:pPr>
            <a:r>
              <a:t/>
            </a:r>
            <a:endParaRPr b="0" i="0" sz="1500" u="none" cap="none" strike="noStrike">
              <a:solidFill>
                <a:srgbClr val="3C63AB"/>
              </a:solidFill>
              <a:latin typeface="Arial"/>
              <a:ea typeface="Arial"/>
              <a:cs typeface="Arial"/>
              <a:sym typeface="Arial"/>
            </a:endParaRPr>
          </a:p>
          <a:p>
            <a:pPr indent="0" lvl="0" marL="0" marR="0" rtl="0" algn="just">
              <a:lnSpc>
                <a:spcPct val="90000"/>
              </a:lnSpc>
              <a:spcBef>
                <a:spcPts val="900"/>
              </a:spcBef>
              <a:spcAft>
                <a:spcPts val="0"/>
              </a:spcAft>
              <a:buClr>
                <a:srgbClr val="000000"/>
              </a:buClr>
              <a:buSzPts val="1600"/>
              <a:buFont typeface="Arial"/>
              <a:buNone/>
            </a:pPr>
            <a:r>
              <a:t/>
            </a:r>
            <a:endParaRPr b="0" i="0" sz="1600" u="none" cap="none" strike="noStrike">
              <a:solidFill>
                <a:srgbClr val="375FA9"/>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600"/>
              <a:buFont typeface="Arial"/>
              <a:buNone/>
            </a:pPr>
            <a:r>
              <a:t/>
            </a:r>
            <a:endParaRPr b="0" i="0" sz="1600" u="none" cap="none" strike="noStrike">
              <a:solidFill>
                <a:srgbClr val="3C63AB"/>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