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D769DF-A596-42D4-AFDC-6DF05CA92CBE}">
  <a:tblStyle styleId="{5FD769DF-A596-42D4-AFDC-6DF05CA92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6cd9e5c1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f6cd9e5c1c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52fcb6cde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f52fcb6cde_2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6cd9e5c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f6cd9e5c1c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52fcb6cde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f52fcb6cde_2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52fcb6cde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f52fcb6cde_2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52fcb6cde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f52fcb6cde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dcf142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f1dcf142b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dcf14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1dcf142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c08e80b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dc08e80bf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52fcb6cd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f52fcb6cde_1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2fcb6cd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f52fcb6cde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52fcb6cd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f52fcb6cde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supabase.io/" TargetMode="External"/><Relationship Id="rId10" Type="http://schemas.openxmlformats.org/officeDocument/2006/relationships/hyperlink" Target="https://firebase.google.com/" TargetMode="External"/><Relationship Id="rId13" Type="http://schemas.openxmlformats.org/officeDocument/2006/relationships/image" Target="../media/image22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hyperlink" Target="https://aws.amazon.com/rds/" TargetMode="External"/><Relationship Id="rId9" Type="http://schemas.openxmlformats.org/officeDocument/2006/relationships/hyperlink" Target="https://azure.microsoft.com/en-us/services/cosmos-db/" TargetMode="External"/><Relationship Id="rId15" Type="http://schemas.openxmlformats.org/officeDocument/2006/relationships/image" Target="../media/image26.png"/><Relationship Id="rId14" Type="http://schemas.openxmlformats.org/officeDocument/2006/relationships/image" Target="../media/image19.png"/><Relationship Id="rId16" Type="http://schemas.openxmlformats.org/officeDocument/2006/relationships/image" Target="../media/image23.png"/><Relationship Id="rId5" Type="http://schemas.openxmlformats.org/officeDocument/2006/relationships/hyperlink" Target="https://aws.amazon.com/rds/aurora/?nc1=h_ls&amp;aurora-whats-new.sort-by=item.additionalFields.postDateTime&amp;aurora-whats-new.sort-order=desc" TargetMode="External"/><Relationship Id="rId6" Type="http://schemas.openxmlformats.org/officeDocument/2006/relationships/hyperlink" Target="https://aws.amazon.com/dynamodb/?nc1=h_ls" TargetMode="External"/><Relationship Id="rId7" Type="http://schemas.openxmlformats.org/officeDocument/2006/relationships/hyperlink" Target="https://www.mongodb.com/es/cloud/atlas" TargetMode="External"/><Relationship Id="rId8" Type="http://schemas.openxmlformats.org/officeDocument/2006/relationships/hyperlink" Target="https://azure.microsoft.com/en-us/products/azure-sql/databas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hyperlink" Target="https://aws.amazon.com/lambda/" TargetMode="External"/><Relationship Id="rId9" Type="http://schemas.openxmlformats.org/officeDocument/2006/relationships/image" Target="../media/image29.png"/><Relationship Id="rId5" Type="http://schemas.openxmlformats.org/officeDocument/2006/relationships/hyperlink" Target="https://cloud.google.com/functions" TargetMode="External"/><Relationship Id="rId6" Type="http://schemas.openxmlformats.org/officeDocument/2006/relationships/hyperlink" Target="https://firebase.google.com/products/functions" TargetMode="External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@itIsMadhavan/sql-vs-nosql-databases-whats-the-difference-a05492b48d99" TargetMode="External"/><Relationship Id="rId10" Type="http://schemas.openxmlformats.org/officeDocument/2006/relationships/hyperlink" Target="https://medium.com/@muddaprince456/types-of-databases-bfdab96cfe3" TargetMode="External"/><Relationship Id="rId13" Type="http://schemas.openxmlformats.org/officeDocument/2006/relationships/hyperlink" Target="https://jlgjosue.medium.com/introduction-to-serverless-and-functions-as-a-service-faas-for-dummies-d764863f842b" TargetMode="External"/><Relationship Id="rId12" Type="http://schemas.openxmlformats.org/officeDocument/2006/relationships/hyperlink" Target="https://medium.com/@ipenywis/sql-vs-nosql-databases-what-to-choose-22d742fffef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hyperlink" Target="https://aws.plainenglish.io/has-serverless-taken-over-software-development-592476ecb549" TargetMode="External"/><Relationship Id="rId9" Type="http://schemas.openxmlformats.org/officeDocument/2006/relationships/hyperlink" Target="https://medium.com/omarelgabrys-blog/database-introduction-part-1-4844fada1fb0" TargetMode="External"/><Relationship Id="rId15" Type="http://schemas.openxmlformats.org/officeDocument/2006/relationships/hyperlink" Target="https://medium.com/nerd-for-tech/sql-vs-nosql-faef10e3852d" TargetMode="External"/><Relationship Id="rId14" Type="http://schemas.openxmlformats.org/officeDocument/2006/relationships/hyperlink" Target="https://medium.com/@BoweiHan/an-introduction-to-serverless-and-faas-functions-as-a-service-fb5cec0417b2" TargetMode="External"/><Relationship Id="rId5" Type="http://schemas.openxmlformats.org/officeDocument/2006/relationships/hyperlink" Target="https://medium.com/@aditi.chaudhry92/what-is-serverless-6052d5301a7f" TargetMode="External"/><Relationship Id="rId6" Type="http://schemas.openxmlformats.org/officeDocument/2006/relationships/hyperlink" Target="https://medium.com/@anukritisaurabh/cloud-storage-what-is-it-and-how-does-it-work-87265f4ebc65" TargetMode="External"/><Relationship Id="rId7" Type="http://schemas.openxmlformats.org/officeDocument/2006/relationships/hyperlink" Target="https://jbrojbrojbro.medium.com/getting-started-the-basics-of-cloud-storage-7a2dc0964297" TargetMode="External"/><Relationship Id="rId8" Type="http://schemas.openxmlformats.org/officeDocument/2006/relationships/hyperlink" Target="https://medium.com/@rwilliams_bv/intro-to-databases-for-people-who-dont-know-a-whole-lot-about-them-a64ae9af71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hyperlink" Target="https://softwareengineeringdaily.com/2016/08/23/serverless-architecture-with-mike-robert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hyperlink" Target="https://medium.com/@anukritisaurabh/cloud-storage-what-is-it-and-how-does-it-work-87265f4ebc6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https://neteris.com/tendencias/servicios-en-la-nube/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9" Type="http://schemas.openxmlformats.org/officeDocument/2006/relationships/hyperlink" Target="https://www.dropbox.com/es/branding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hyperlink" Target="https://aprenderbigdata.com/amazon-s3/" TargetMode="External"/><Relationship Id="rId8" Type="http://schemas.openxmlformats.org/officeDocument/2006/relationships/hyperlink" Target="https://comofuncionaque.com/google-dr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Bases de Datos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800100" y="1284000"/>
            <a:ext cx="7543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Una base de datos es una forma de almacenar y organizar la información. Lo ideal es que se organice de forma que se pueda acceder, gestionar y actualizar fácilmente.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Las bases de datos pueden ser centralizadas o distribuidas:</a:t>
            </a:r>
            <a:endParaRPr>
              <a:solidFill>
                <a:srgbClr val="3C63AC"/>
              </a:solidFill>
            </a:endParaRPr>
          </a:p>
          <a:p>
            <a:pPr indent="-311150" lvl="1" marL="9144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300"/>
              <a:buFont typeface="Calibri"/>
              <a:buChar char="○"/>
            </a:pPr>
            <a:r>
              <a:rPr b="1" lang="es" sz="1300">
                <a:solidFill>
                  <a:srgbClr val="3C63AC"/>
                </a:solidFill>
              </a:rPr>
              <a:t>Base de datos centralizada: </a:t>
            </a:r>
            <a:endParaRPr b="1" sz="1300">
              <a:solidFill>
                <a:srgbClr val="3C63AC"/>
              </a:solidFill>
            </a:endParaRPr>
          </a:p>
          <a:p>
            <a:pPr indent="-29845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100"/>
              <a:buFont typeface="Calibri"/>
              <a:buChar char="■"/>
            </a:pPr>
            <a:r>
              <a:rPr lang="es" sz="1100">
                <a:solidFill>
                  <a:srgbClr val="3C63AC"/>
                </a:solidFill>
              </a:rPr>
              <a:t>Sólo tiene un archivo de base de datos, guardado en una única ubicación en una red determinada.</a:t>
            </a:r>
            <a:endParaRPr sz="1100">
              <a:solidFill>
                <a:srgbClr val="3C63AC"/>
              </a:solidFill>
            </a:endParaRPr>
          </a:p>
          <a:p>
            <a:pPr indent="-29845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100"/>
              <a:buFont typeface="Calibri"/>
              <a:buChar char="■"/>
            </a:pPr>
            <a:r>
              <a:rPr lang="es" sz="1100">
                <a:solidFill>
                  <a:srgbClr val="3C63AC"/>
                </a:solidFill>
              </a:rPr>
              <a:t>Facilitan el mantenimiento de la integridad de los datos. </a:t>
            </a:r>
            <a:endParaRPr sz="1100">
              <a:solidFill>
                <a:srgbClr val="3C63AC"/>
              </a:solidFill>
            </a:endParaRPr>
          </a:p>
          <a:p>
            <a:pPr indent="-29845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100"/>
              <a:buFont typeface="Calibri"/>
              <a:buChar char="■"/>
            </a:pPr>
            <a:r>
              <a:rPr lang="es" sz="1100">
                <a:solidFill>
                  <a:srgbClr val="3C63AC"/>
                </a:solidFill>
              </a:rPr>
              <a:t>Puede ser más difícil recuperar los datos perdidos o sobrescritos.</a:t>
            </a:r>
            <a:endParaRPr sz="1100">
              <a:solidFill>
                <a:srgbClr val="3C63AC"/>
              </a:solidFill>
            </a:endParaRPr>
          </a:p>
          <a:p>
            <a:pPr indent="-311150" lvl="1" marL="9144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300"/>
              <a:buFont typeface="Calibri"/>
              <a:buChar char="○"/>
            </a:pPr>
            <a:r>
              <a:rPr b="1" lang="es" sz="1300">
                <a:solidFill>
                  <a:srgbClr val="3C63AC"/>
                </a:solidFill>
              </a:rPr>
              <a:t>Base de datos distribuidas:</a:t>
            </a:r>
            <a:r>
              <a:rPr lang="es" sz="1300">
                <a:solidFill>
                  <a:srgbClr val="3C63AC"/>
                </a:solidFill>
              </a:rPr>
              <a:t> </a:t>
            </a:r>
            <a:endParaRPr sz="1300">
              <a:solidFill>
                <a:srgbClr val="3C63AC"/>
              </a:solidFill>
            </a:endParaRPr>
          </a:p>
          <a:p>
            <a:pPr indent="-29845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100"/>
              <a:buFont typeface="Calibri"/>
              <a:buChar char="■"/>
            </a:pPr>
            <a:r>
              <a:rPr lang="es" sz="1100">
                <a:solidFill>
                  <a:srgbClr val="3C63AC"/>
                </a:solidFill>
              </a:rPr>
              <a:t>Se compone de múltiples archivos de base de datos almacenados en múltiples ubicaciones físicas. </a:t>
            </a:r>
            <a:endParaRPr sz="1100">
              <a:solidFill>
                <a:srgbClr val="3C63AC"/>
              </a:solidFill>
            </a:endParaRPr>
          </a:p>
          <a:p>
            <a:pPr indent="-29845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100"/>
              <a:buFont typeface="Calibri"/>
              <a:buChar char="■"/>
            </a:pPr>
            <a:r>
              <a:rPr lang="es" sz="1100">
                <a:solidFill>
                  <a:srgbClr val="3C63AC"/>
                </a:solidFill>
              </a:rPr>
              <a:t>Son más complejas y requieren un trabajo adicional para mantener los datos almacenados actualizados y evitar la redundancia. </a:t>
            </a:r>
            <a:endParaRPr sz="1100">
              <a:solidFill>
                <a:srgbClr val="3C63AC"/>
              </a:solidFill>
            </a:endParaRPr>
          </a:p>
          <a:p>
            <a:pPr indent="-29845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100"/>
              <a:buFont typeface="Calibri"/>
              <a:buChar char="■"/>
            </a:pPr>
            <a:r>
              <a:rPr lang="es" sz="1100">
                <a:solidFill>
                  <a:srgbClr val="3C63AC"/>
                </a:solidFill>
              </a:rPr>
              <a:t>Permiten la paralelización y esta ayuda a equilibrar la carga entre varios servidores.</a:t>
            </a:r>
            <a:endParaRPr sz="110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Bases de Datos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723900" y="1512600"/>
            <a:ext cx="75438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Una base de datos es una forma de almacenar y organizar la información. Lo ideal es que se organice de forma que se pueda acceder, gestionar y actualizar fácilmente.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Las bases de datos pueden ser centralizadas o distribuidas:</a:t>
            </a:r>
            <a:endParaRPr sz="1100">
              <a:solidFill>
                <a:srgbClr val="3C63AC"/>
              </a:solidFill>
            </a:endParaRPr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870850" y="23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{5FD769DF-A596-42D4-AFDC-6DF05CA92CBE}</a:tableStyleId>
              </a:tblPr>
              <a:tblGrid>
                <a:gridCol w="3204875"/>
                <a:gridCol w="3204875"/>
              </a:tblGrid>
              <a:tr h="38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C63AC"/>
                          </a:solidFill>
                        </a:rPr>
                        <a:t>Base de datos centralizada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C63AC"/>
                          </a:solidFill>
                        </a:rPr>
                        <a:t>Base de datos distribuidas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C63AC"/>
                          </a:solidFill>
                        </a:rPr>
                        <a:t>Sólo tiene un archivo de base de datos, guardado en una única ubicación en una red determinada.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C63AC"/>
                          </a:solidFill>
                        </a:rPr>
                        <a:t>Se compone de múltiples archivos de base de datos almacenados en múltiples ubicaciones físicas.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C63AC"/>
                          </a:solidFill>
                        </a:rPr>
                        <a:t>Facilitan el mantenimiento de la integridad de los datos.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C63AC"/>
                          </a:solidFill>
                        </a:rPr>
                        <a:t>Son más complejas y requieren un trabajo adicional para mantener los datos almacenados actualizados y evitar la redundancia.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C63AC"/>
                          </a:solidFill>
                        </a:rPr>
                        <a:t>Puede ser más difícil recuperar los datos perdidos o sobrescritos.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3C63AC"/>
                          </a:solidFill>
                        </a:rPr>
                        <a:t>Permiten la paralelización y esta ayuda a equilibrar la carga entre varios servidores.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Bases de Datos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800100" y="1360200"/>
            <a:ext cx="68883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Existen múltiples tipos de base de datos entre los que se encuentran:</a:t>
            </a:r>
            <a:endParaRPr>
              <a:solidFill>
                <a:srgbClr val="3C63AC"/>
              </a:solidFill>
            </a:endParaRPr>
          </a:p>
          <a:p>
            <a:pPr indent="-311150" lvl="1" marL="9144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300"/>
              <a:buFont typeface="Calibri"/>
              <a:buChar char="○"/>
            </a:pPr>
            <a:r>
              <a:rPr b="1" lang="es" sz="1300">
                <a:solidFill>
                  <a:srgbClr val="3C63AC"/>
                </a:solidFill>
              </a:rPr>
              <a:t>Bases de datos relacionales (SQL): </a:t>
            </a:r>
            <a:endParaRPr b="1" sz="1300">
              <a:solidFill>
                <a:srgbClr val="3C63AC"/>
              </a:solidFill>
            </a:endParaRPr>
          </a:p>
          <a:p>
            <a:pPr indent="-30480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Calibri"/>
              <a:buChar char="■"/>
            </a:pPr>
            <a:r>
              <a:rPr lang="es" sz="1200">
                <a:solidFill>
                  <a:srgbClr val="3C63AC"/>
                </a:solidFill>
              </a:rPr>
              <a:t>Ordenan la información por tablas y generan relaciones a través de llaves foráneas entre las diferentes tablas.</a:t>
            </a:r>
            <a:endParaRPr sz="1200">
              <a:solidFill>
                <a:srgbClr val="3C63AC"/>
              </a:solidFill>
            </a:endParaRPr>
          </a:p>
          <a:p>
            <a:pPr indent="-30480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Calibri"/>
              <a:buChar char="■"/>
            </a:pPr>
            <a:r>
              <a:rPr lang="es" sz="1200">
                <a:solidFill>
                  <a:srgbClr val="3C63AC"/>
                </a:solidFill>
              </a:rPr>
              <a:t>Permiten la consulta de información a través de queries SQL.</a:t>
            </a:r>
            <a:endParaRPr sz="1200">
              <a:solidFill>
                <a:srgbClr val="3C63AC"/>
              </a:solidFill>
            </a:endParaRPr>
          </a:p>
          <a:p>
            <a:pPr indent="-30480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Calibri"/>
              <a:buChar char="■"/>
            </a:pPr>
            <a:r>
              <a:rPr lang="es" sz="1200">
                <a:solidFill>
                  <a:srgbClr val="3C63AC"/>
                </a:solidFill>
              </a:rPr>
              <a:t>Los motores SQL más populares son PostgreSQL, MySQL, SQLite, MSSQL, entre otros.</a:t>
            </a:r>
            <a:endParaRPr sz="1200">
              <a:solidFill>
                <a:srgbClr val="3C63AC"/>
              </a:solidFill>
            </a:endParaRPr>
          </a:p>
          <a:p>
            <a:pPr indent="-311150" lvl="1" marL="9144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300"/>
              <a:buFont typeface="Calibri"/>
              <a:buChar char="○"/>
            </a:pPr>
            <a:r>
              <a:rPr b="1" lang="es" sz="1300">
                <a:solidFill>
                  <a:srgbClr val="3C63AC"/>
                </a:solidFill>
              </a:rPr>
              <a:t>Bases de datos no relacionales (NoSQL):</a:t>
            </a:r>
            <a:endParaRPr b="1" sz="1300">
              <a:solidFill>
                <a:srgbClr val="3C63AC"/>
              </a:solidFill>
            </a:endParaRPr>
          </a:p>
          <a:p>
            <a:pPr indent="-30480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Calibri"/>
              <a:buChar char="■"/>
            </a:pPr>
            <a:r>
              <a:rPr lang="es" sz="1200">
                <a:solidFill>
                  <a:srgbClr val="3C63AC"/>
                </a:solidFill>
              </a:rPr>
              <a:t>Almacenan la información en colecciones de documentos con formatos JSON.</a:t>
            </a:r>
            <a:endParaRPr sz="1200">
              <a:solidFill>
                <a:srgbClr val="3C63AC"/>
              </a:solidFill>
            </a:endParaRPr>
          </a:p>
          <a:p>
            <a:pPr indent="-30480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Calibri"/>
              <a:buChar char="■"/>
            </a:pPr>
            <a:r>
              <a:rPr lang="es" sz="1200">
                <a:solidFill>
                  <a:srgbClr val="3C63AC"/>
                </a:solidFill>
              </a:rPr>
              <a:t>Permiten tener una estructura flexible de datos dado que sus campos pueden no ser obligatorios.</a:t>
            </a:r>
            <a:endParaRPr sz="1200">
              <a:solidFill>
                <a:srgbClr val="3C63AC"/>
              </a:solidFill>
            </a:endParaRPr>
          </a:p>
          <a:p>
            <a:pPr indent="-304800" lvl="2" marL="13716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Calibri"/>
              <a:buChar char="■"/>
            </a:pPr>
            <a:r>
              <a:rPr lang="es" sz="1200">
                <a:solidFill>
                  <a:srgbClr val="3C63AC"/>
                </a:solidFill>
              </a:rPr>
              <a:t>El motor NoSQL más popular es MongoDB.</a:t>
            </a:r>
            <a:endParaRPr sz="120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Bases de Datos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800100" y="1360200"/>
            <a:ext cx="68883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Existen múltiples tipos de base de datos entre los que se encuentran:</a:t>
            </a:r>
            <a:endParaRPr>
              <a:solidFill>
                <a:srgbClr val="3C63AC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C63AC"/>
                </a:solidFill>
              </a:rPr>
              <a:t>	</a:t>
            </a:r>
            <a:endParaRPr sz="1200">
              <a:solidFill>
                <a:srgbClr val="3C63AC"/>
              </a:solidFill>
            </a:endParaRPr>
          </a:p>
        </p:txBody>
      </p:sp>
      <p:graphicFrame>
        <p:nvGraphicFramePr>
          <p:cNvPr id="236" name="Google Shape;236;p27"/>
          <p:cNvGraphicFramePr/>
          <p:nvPr/>
        </p:nvGraphicFramePr>
        <p:xfrm>
          <a:off x="800100" y="18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{5FD769DF-A596-42D4-AFDC-6DF05CA92CBE}</a:tableStyleId>
              </a:tblPr>
              <a:tblGrid>
                <a:gridCol w="3771900"/>
                <a:gridCol w="3771900"/>
              </a:tblGrid>
              <a:tr h="385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C63AC"/>
                          </a:solidFill>
                        </a:rPr>
                        <a:t>Bases de datos relacionales (SQL)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rgbClr val="3C63AC"/>
                          </a:solidFill>
                        </a:rPr>
                        <a:t>Bases de datos no relacionales (NoSQL)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63AC"/>
                          </a:solidFill>
                        </a:rPr>
                        <a:t>Ordenan la información por tablas y generan relaciones a través de llaves foráneas entre las diferentes tablas.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63AC"/>
                          </a:solidFill>
                        </a:rPr>
                        <a:t>Almacenan la información en colecciones de documentos con formatos JSON.</a:t>
                      </a:r>
                      <a:endParaRPr sz="1100">
                        <a:solidFill>
                          <a:srgbClr val="3C63A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3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63AC"/>
                          </a:solidFill>
                        </a:rPr>
                        <a:t>Permiten la consulta de información a través de queries SQL.</a:t>
                      </a:r>
                      <a:endParaRPr sz="1100">
                        <a:solidFill>
                          <a:srgbClr val="3C63A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63AC"/>
                          </a:solidFill>
                        </a:rPr>
                        <a:t>Permiten tener una estructura flexible de datos dado que sus campos pueden no ser obligatorios.</a:t>
                      </a:r>
                      <a:endParaRPr sz="1100">
                        <a:solidFill>
                          <a:srgbClr val="3C63A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63AC"/>
                          </a:solidFill>
                        </a:rPr>
                        <a:t>Los motores SQL más populares son PostgreSQL, MySQL, SQLite, MSSQL, entre otros.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3C63AC"/>
                          </a:solidFill>
                        </a:rPr>
                        <a:t>El motor NoSQL más popular es MongoDB.</a:t>
                      </a:r>
                      <a:endParaRPr sz="1100">
                        <a:solidFill>
                          <a:srgbClr val="3C63AC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Bases de Datos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50" y="1764401"/>
            <a:ext cx="1805725" cy="13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225" y="1918163"/>
            <a:ext cx="2593220" cy="10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8838" y="1764400"/>
            <a:ext cx="1377216" cy="13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7625" y="1764400"/>
            <a:ext cx="2012093" cy="139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550" y="3873925"/>
            <a:ext cx="1859200" cy="8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311550" y="1349500"/>
            <a:ext cx="6651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</a:rPr>
              <a:t>Bases de datos relacionales (SQL):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88887" y="3804238"/>
            <a:ext cx="1490607" cy="99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 txBox="1"/>
          <p:nvPr/>
        </p:nvSpPr>
        <p:spPr>
          <a:xfrm>
            <a:off x="311550" y="3197775"/>
            <a:ext cx="6651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C63AC"/>
                </a:solidFill>
              </a:rPr>
              <a:t>Bases de datos no relacionales (NoSQL):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7625" y="3921725"/>
            <a:ext cx="2739850" cy="7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Bases de Datos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800100" y="1360200"/>
            <a:ext cx="37719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b="1" lang="es">
                <a:solidFill>
                  <a:srgbClr val="3C63AC"/>
                </a:solidFill>
              </a:rPr>
              <a:t>Servicios de base de datos en la nube:</a:t>
            </a:r>
            <a:endParaRPr b="1"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4"/>
              </a:rPr>
              <a:t>Amazon RDS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Amazon Aurora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Amazon DynamoDB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NoSQL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7"/>
              </a:rPr>
              <a:t>MongoDB Atlas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NoSQL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8"/>
              </a:rPr>
              <a:t>Azure SQL Database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9"/>
              </a:rPr>
              <a:t>Azure Cosmos DB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NoSQL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10"/>
              </a:rPr>
              <a:t>Firebase Firestore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NoSQL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 u="sng">
                <a:solidFill>
                  <a:schemeClr val="hlink"/>
                </a:solidFill>
                <a:hlinkClick r:id="rId11"/>
              </a:rPr>
              <a:t>Supabase</a:t>
            </a:r>
            <a:r>
              <a:rPr lang="es">
                <a:solidFill>
                  <a:srgbClr val="3C63AC"/>
                </a:solidFill>
              </a:rPr>
              <a:t> (</a:t>
            </a:r>
            <a:r>
              <a:rPr b="1" lang="es">
                <a:solidFill>
                  <a:srgbClr val="3C63AC"/>
                </a:solidFill>
              </a:rPr>
              <a:t>SQL</a:t>
            </a:r>
            <a:r>
              <a:rPr lang="es">
                <a:solidFill>
                  <a:srgbClr val="3C63AC"/>
                </a:solidFill>
              </a:rPr>
              <a:t>).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Font typeface="Calibri"/>
              <a:buChar char="○"/>
            </a:pPr>
            <a:r>
              <a:rPr lang="es">
                <a:solidFill>
                  <a:srgbClr val="3C63AC"/>
                </a:solidFill>
              </a:rPr>
              <a:t>Entre otros.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57" name="Google Shape;257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64539" y="3908900"/>
            <a:ext cx="2384425" cy="4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 rotWithShape="1">
          <a:blip r:embed="rId13">
            <a:alphaModFix/>
          </a:blip>
          <a:srcRect b="0" l="18558" r="16413" t="0"/>
          <a:stretch/>
        </p:blipFill>
        <p:spPr>
          <a:xfrm>
            <a:off x="7027450" y="1360200"/>
            <a:ext cx="1483091" cy="1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14">
            <a:alphaModFix/>
          </a:blip>
          <a:srcRect b="18872" l="22244" r="21920" t="11692"/>
          <a:stretch/>
        </p:blipFill>
        <p:spPr>
          <a:xfrm>
            <a:off x="5030013" y="1360200"/>
            <a:ext cx="1453456" cy="120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99175" y="2704300"/>
            <a:ext cx="1339650" cy="120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64538" y="2939487"/>
            <a:ext cx="2384425" cy="734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/>
        </p:nvSpPr>
        <p:spPr>
          <a:xfrm>
            <a:off x="800110" y="3432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Funciones Como Servicio (FaaS)</a:t>
            </a:r>
            <a:endParaRPr sz="2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800100" y="1360200"/>
            <a:ext cx="75438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Lo que se propone con FaaS, es descomponer en componentes más pequeños, </a:t>
            </a:r>
            <a:r>
              <a:rPr b="1" lang="es">
                <a:solidFill>
                  <a:srgbClr val="3C63AC"/>
                </a:solidFill>
              </a:rPr>
              <a:t>funciones</a:t>
            </a:r>
            <a:r>
              <a:rPr lang="es">
                <a:solidFill>
                  <a:srgbClr val="3C63AC"/>
                </a:solidFill>
              </a:rPr>
              <a:t>, los diferentes microservicios que se tengan.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Estas funciones se </a:t>
            </a:r>
            <a:r>
              <a:rPr lang="es">
                <a:solidFill>
                  <a:srgbClr val="3C63AC"/>
                </a:solidFill>
              </a:rPr>
              <a:t>encontrarán</a:t>
            </a:r>
            <a:r>
              <a:rPr lang="es">
                <a:solidFill>
                  <a:srgbClr val="3C63AC"/>
                </a:solidFill>
              </a:rPr>
              <a:t> alojadas en la nube.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Buscan reducir el coste de un servidor en la nube ya que no se </a:t>
            </a:r>
            <a:r>
              <a:rPr lang="es">
                <a:solidFill>
                  <a:srgbClr val="3C63AC"/>
                </a:solidFill>
              </a:rPr>
              <a:t>cobraría</a:t>
            </a:r>
            <a:r>
              <a:rPr lang="es">
                <a:solidFill>
                  <a:srgbClr val="3C63AC"/>
                </a:solidFill>
              </a:rPr>
              <a:t> por una instancia de un servidor que </a:t>
            </a:r>
            <a:r>
              <a:rPr lang="es">
                <a:solidFill>
                  <a:srgbClr val="3C63AC"/>
                </a:solidFill>
              </a:rPr>
              <a:t>esté</a:t>
            </a:r>
            <a:r>
              <a:rPr lang="es">
                <a:solidFill>
                  <a:srgbClr val="3C63AC"/>
                </a:solidFill>
              </a:rPr>
              <a:t> siendo ejecutada por hora, las 24 horas del dia.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S</a:t>
            </a:r>
            <a:r>
              <a:rPr lang="es">
                <a:solidFill>
                  <a:srgbClr val="3C63AC"/>
                </a:solidFill>
              </a:rPr>
              <a:t>erían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que se cobrarian por tiempo de </a:t>
            </a:r>
            <a:r>
              <a:rPr lang="es">
                <a:solidFill>
                  <a:srgbClr val="3C63AC"/>
                </a:solidFill>
              </a:rPr>
              <a:t>ejecución</a:t>
            </a:r>
            <a:r>
              <a:rPr lang="es">
                <a:solidFill>
                  <a:srgbClr val="3C63AC"/>
                </a:solidFill>
              </a:rPr>
              <a:t> y gastos de recursos.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3C63AC"/>
                </a:solidFill>
              </a:rPr>
              <a:t>Para esto hay servicios como </a:t>
            </a:r>
            <a:r>
              <a:rPr lang="es" u="sng">
                <a:solidFill>
                  <a:schemeClr val="hlink"/>
                </a:solidFill>
                <a:hlinkClick r:id="rId4"/>
              </a:rPr>
              <a:t>AWS Lambda</a:t>
            </a:r>
            <a:r>
              <a:rPr lang="es"/>
              <a:t>, </a:t>
            </a:r>
            <a:r>
              <a:rPr lang="es" u="sng">
                <a:solidFill>
                  <a:schemeClr val="hlink"/>
                </a:solidFill>
                <a:hlinkClick r:id="rId5"/>
              </a:rPr>
              <a:t>Cloud Functions</a:t>
            </a:r>
            <a:r>
              <a:rPr lang="es">
                <a:solidFill>
                  <a:srgbClr val="3C63AC"/>
                </a:solidFill>
              </a:rPr>
              <a:t>, </a:t>
            </a:r>
            <a:r>
              <a:rPr lang="es" u="sng">
                <a:solidFill>
                  <a:schemeClr val="hlink"/>
                </a:solidFill>
                <a:hlinkClick r:id="rId6"/>
              </a:rPr>
              <a:t>Firebase Functions</a:t>
            </a:r>
            <a:r>
              <a:rPr lang="es">
                <a:solidFill>
                  <a:srgbClr val="3C63AC"/>
                </a:solidFill>
              </a:rPr>
              <a:t>, entre otros.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7">
            <a:alphaModFix/>
          </a:blip>
          <a:srcRect b="0" l="16533" r="17202" t="0"/>
          <a:stretch/>
        </p:blipFill>
        <p:spPr>
          <a:xfrm>
            <a:off x="2424187" y="3906852"/>
            <a:ext cx="1290712" cy="95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0100" y="3838663"/>
            <a:ext cx="1934400" cy="10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9">
            <a:alphaModFix/>
          </a:blip>
          <a:srcRect b="14953" l="6048" r="7789" t="20894"/>
          <a:stretch/>
        </p:blipFill>
        <p:spPr>
          <a:xfrm>
            <a:off x="3903100" y="4086064"/>
            <a:ext cx="2280376" cy="5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https://aws.plainenglish.io/has-serverless-taken-over-software-development-592476ecb549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https://medium.com/@aditi.chaudhry92/what-is-serverless-6052d5301a7f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https://medium.com/@anukritisaurabh/cloud-storage-what-is-it-and-how-does-it-work-87265f4ebc65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https://jbrojbrojbro.medium.com/getting-started-the-basics-of-cloud-storage-7a2dc0964297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https://medium.com/@rwilliams_bv/intro-to-databases-for-people-who-dont-know-a-whole-lot-about-them-a64ae9af712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https://medium.com/omarelgabrys-blog/database-introduction-part-1-4844fada1fb0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https://medium.com/@muddaprince456/types-of-databases-bfdab96cfe3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https://medium.com/@itIsMadhavan/sql-vs-nosql-databases-whats-the-difference-a05492b48d99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2"/>
              </a:rPr>
              <a:t>https://medium.com/@ipenywis/sql-vs-nosql-databases-what-to-choose-22d742fffef0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https://jlgjosue.medium.com/introduction-to-serverless-and-functions-as-a-service-faas-for-dummies-d764863f842b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https://medium.com/@BoweiHan/an-introduction-to-serverless-and-faas-functions-as-a-service-fb5cec0417b2</a:t>
            </a:r>
            <a:r>
              <a:rPr lang="es" sz="1000"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75FA9"/>
              </a:buClr>
              <a:buSzPts val="1000"/>
              <a:buFont typeface="Calibri"/>
              <a:buChar char="●"/>
            </a:pPr>
            <a:r>
              <a:rPr lang="es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https://medium.com/nerd-for-tech/sql-vs-nosql-faef10e3852d</a:t>
            </a:r>
            <a:r>
              <a:rPr lang="es" sz="800">
                <a:solidFill>
                  <a:srgbClr val="375FA9"/>
                </a:solidFill>
              </a:rPr>
              <a:t> </a:t>
            </a:r>
            <a:endParaRPr sz="800">
              <a:solidFill>
                <a:srgbClr val="375FA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25" y="121339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02: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283692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Computación</a:t>
            </a: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 en la Nube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Diseñar una aplicación sin servidor (Serverless)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servicios de almacenamiento en la nube.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Realizar envío de archivos al servicio de almacenamiento en la nube.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Aplicaciones sin Servidor (Serverless)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540200"/>
            <a:ext cx="8305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Inicialmente todas las aplicaciones web contaban con su propio servidor web. Antes era común tener un solo servidor con un solo Back-End o API configurados. 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Esta arquitectura es conocida como el monolito, puesto que centra toda la lógica de negocio y recursos de cómputo en un solo servidor.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Eventualmente esto generó que las páginas web tuviera problemas de concurrencia, disponibilidad y de velocidad de carga. 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Como solución a este conflicto nacen los microservicios, lo cual consta en dividir la lógica de negocios en partes atómicas que se encarguen únicamente de lo requerido. </a:t>
            </a:r>
            <a:endParaRPr sz="135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Aplicaciones sin Servidor (Serverless)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83300" y="1540200"/>
            <a:ext cx="49746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Por lo que de una solo Back-End se </a:t>
            </a:r>
            <a:r>
              <a:rPr lang="es" sz="1350">
                <a:solidFill>
                  <a:srgbClr val="3C63AC"/>
                </a:solidFill>
              </a:rPr>
              <a:t>podrían</a:t>
            </a:r>
            <a:r>
              <a:rPr lang="es" sz="1350">
                <a:solidFill>
                  <a:srgbClr val="3C63AC"/>
                </a:solidFill>
              </a:rPr>
              <a:t> construir varias API, para aplicar la </a:t>
            </a:r>
            <a:r>
              <a:rPr lang="es" sz="1350">
                <a:solidFill>
                  <a:srgbClr val="3C63AC"/>
                </a:solidFill>
              </a:rPr>
              <a:t>filosofía</a:t>
            </a:r>
            <a:r>
              <a:rPr lang="es" sz="1350">
                <a:solidFill>
                  <a:srgbClr val="3C63AC"/>
                </a:solidFill>
              </a:rPr>
              <a:t> de dividir para conquistar.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</a:t>
            </a:r>
            <a:r>
              <a:rPr lang="es" sz="1350">
                <a:solidFill>
                  <a:srgbClr val="3C63AC"/>
                </a:solidFill>
              </a:rPr>
              <a:t>sta arquitectura orientada a microservicios nos permite un crecimiento horizontal de microservicios disponibles en contraste a un crecimiento vertical de recursos asignados al servidor.</a:t>
            </a:r>
            <a:endParaRPr sz="1350"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Al cliente se le cobra la instancia de la máquina que está siendo ejecutada por hora. Dado que tiene reservados todos esos recursos para sí mismo.</a:t>
            </a:r>
            <a:endParaRPr sz="1350">
              <a:solidFill>
                <a:srgbClr val="3C63AC"/>
              </a:solidFill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550" y="1594900"/>
            <a:ext cx="3329026" cy="17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560550" y="3368050"/>
            <a:ext cx="29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softwareengineeringdaily</a:t>
            </a: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Aplicaciones sin Servidor (Serverless)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83300" y="1692600"/>
            <a:ext cx="52845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La arquitectura por microservicios es lo que </a:t>
            </a:r>
            <a:r>
              <a:rPr lang="es" sz="1350">
                <a:solidFill>
                  <a:srgbClr val="3C63AC"/>
                </a:solidFill>
              </a:rPr>
              <a:t>eventualmente</a:t>
            </a:r>
            <a:r>
              <a:rPr lang="es" sz="1350">
                <a:solidFill>
                  <a:srgbClr val="3C63AC"/>
                </a:solidFill>
              </a:rPr>
              <a:t> se dio a conocer como </a:t>
            </a:r>
            <a:r>
              <a:rPr lang="es" sz="1350">
                <a:solidFill>
                  <a:srgbClr val="3C63AC"/>
                </a:solidFill>
              </a:rPr>
              <a:t>computación</a:t>
            </a:r>
            <a:r>
              <a:rPr lang="es" sz="1350">
                <a:solidFill>
                  <a:srgbClr val="3C63AC"/>
                </a:solidFill>
              </a:rPr>
              <a:t> en la nube.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Con una sola </a:t>
            </a:r>
            <a:r>
              <a:rPr lang="es" sz="1350">
                <a:solidFill>
                  <a:srgbClr val="3C63AC"/>
                </a:solidFill>
              </a:rPr>
              <a:t>máquina</a:t>
            </a:r>
            <a:r>
              <a:rPr lang="es" sz="1350">
                <a:solidFill>
                  <a:srgbClr val="3C63AC"/>
                </a:solidFill>
              </a:rPr>
              <a:t> uno </a:t>
            </a:r>
            <a:r>
              <a:rPr lang="es" sz="1350">
                <a:solidFill>
                  <a:srgbClr val="3C63AC"/>
                </a:solidFill>
              </a:rPr>
              <a:t>podría</a:t>
            </a:r>
            <a:r>
              <a:rPr lang="es" sz="1350">
                <a:solidFill>
                  <a:srgbClr val="3C63AC"/>
                </a:solidFill>
              </a:rPr>
              <a:t> tener ejecutando varias instancias de varios </a:t>
            </a:r>
            <a:r>
              <a:rPr lang="es" sz="1350">
                <a:solidFill>
                  <a:srgbClr val="3C63AC"/>
                </a:solidFill>
              </a:rPr>
              <a:t>microservicios según fuera requerido.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Permite un ahorro en consumo de recursos por parte de los servidores puesto que un microservicio consumiría tanto como necesita.</a:t>
            </a:r>
            <a:endParaRPr sz="1350">
              <a:solidFill>
                <a:srgbClr val="3C63AC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800" y="1432800"/>
            <a:ext cx="3376326" cy="24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5821350" y="3694625"/>
            <a:ext cx="29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Medium/@anukritisaurabh</a:t>
            </a: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Aplicaciones sin Servidor (Serverless)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04325" y="1540200"/>
            <a:ext cx="83055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La computación en la nube consta de un conjunto de máquinas que se encargan de alojar varios servicios, los cuales se denominan de la siguiente forma: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b="1" lang="es" sz="1350">
                <a:solidFill>
                  <a:srgbClr val="3C63AC"/>
                </a:solidFill>
              </a:rPr>
              <a:t>IaaS:</a:t>
            </a:r>
            <a:r>
              <a:rPr lang="es" sz="1350">
                <a:solidFill>
                  <a:srgbClr val="3C63AC"/>
                </a:solidFill>
              </a:rPr>
              <a:t> Infraestructura como servicio.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b="1" lang="es" sz="1350">
                <a:solidFill>
                  <a:srgbClr val="3C63AC"/>
                </a:solidFill>
              </a:rPr>
              <a:t>PaaS:</a:t>
            </a:r>
            <a:r>
              <a:rPr lang="es" sz="1350">
                <a:solidFill>
                  <a:srgbClr val="3C63AC"/>
                </a:solidFill>
              </a:rPr>
              <a:t> Plataforma como servicio.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b="1" lang="es" sz="1350">
                <a:solidFill>
                  <a:srgbClr val="3C63AC"/>
                </a:solidFill>
              </a:rPr>
              <a:t>SaaS:</a:t>
            </a:r>
            <a:r>
              <a:rPr lang="es" sz="1350">
                <a:solidFill>
                  <a:srgbClr val="3C63AC"/>
                </a:solidFill>
              </a:rPr>
              <a:t> Software como servicio.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b="1" lang="es" sz="1350">
                <a:solidFill>
                  <a:srgbClr val="3C63AC"/>
                </a:solidFill>
              </a:rPr>
              <a:t>FaaS:</a:t>
            </a:r>
            <a:r>
              <a:rPr lang="es" sz="1350">
                <a:solidFill>
                  <a:srgbClr val="3C63AC"/>
                </a:solidFill>
              </a:rPr>
              <a:t> Funciones como servicio.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Estos servicios son brindados por varios </a:t>
            </a:r>
            <a:endParaRPr sz="1350"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3C63AC"/>
                </a:solidFill>
              </a:rPr>
              <a:t>proveedores, como: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AWS.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GCP.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Azure.</a:t>
            </a:r>
            <a:endParaRPr sz="1350">
              <a:solidFill>
                <a:srgbClr val="3C63AC"/>
              </a:solidFill>
            </a:endParaRPr>
          </a:p>
          <a:p>
            <a:pPr indent="-3143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350"/>
              <a:buChar char="○"/>
            </a:pPr>
            <a:r>
              <a:rPr lang="es" sz="1350">
                <a:solidFill>
                  <a:srgbClr val="3C63AC"/>
                </a:solidFill>
              </a:rPr>
              <a:t>Entre otros.</a:t>
            </a:r>
            <a:endParaRPr sz="1350">
              <a:solidFill>
                <a:srgbClr val="3C63AC"/>
              </a:solidFill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4785875" y="4043350"/>
            <a:ext cx="290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Neteris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4785875" y="2099063"/>
            <a:ext cx="3255525" cy="1944287"/>
            <a:chOff x="4572000" y="2261925"/>
            <a:chExt cx="3255525" cy="1944287"/>
          </a:xfrm>
        </p:grpSpPr>
        <p:pic>
          <p:nvPicPr>
            <p:cNvPr id="191" name="Google Shape;19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0" y="2261937"/>
              <a:ext cx="3255525" cy="1944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1"/>
            <p:cNvSpPr/>
            <p:nvPr/>
          </p:nvSpPr>
          <p:spPr>
            <a:xfrm>
              <a:off x="5364375" y="2261925"/>
              <a:ext cx="1830300" cy="199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3200">
                <a:solidFill>
                  <a:srgbClr val="E73263"/>
                </a:solidFill>
              </a:rPr>
              <a:t>Almacenamiento en la Nube</a:t>
            </a:r>
            <a:endParaRPr sz="3000">
              <a:solidFill>
                <a:srgbClr val="E63466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812450" y="1391925"/>
            <a:ext cx="74178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El almacenamiento en la nube es una de las soluciones más utilizadas por todos los proveedores en la nube, o entes que se encarguen de proveer este servicio. 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Soluciona el mayor problema de almacenar directamente los archivos (documentos, </a:t>
            </a:r>
            <a:r>
              <a:rPr lang="es">
                <a:solidFill>
                  <a:srgbClr val="3C63AC"/>
                </a:solidFill>
              </a:rPr>
              <a:t>imágenes</a:t>
            </a:r>
            <a:r>
              <a:rPr lang="es">
                <a:solidFill>
                  <a:srgbClr val="3C63AC"/>
                </a:solidFill>
              </a:rPr>
              <a:t>, videos, etc), en la misma </a:t>
            </a:r>
            <a:r>
              <a:rPr lang="es">
                <a:solidFill>
                  <a:srgbClr val="3C63AC"/>
                </a:solidFill>
              </a:rPr>
              <a:t>máquina</a:t>
            </a:r>
            <a:r>
              <a:rPr lang="es">
                <a:solidFill>
                  <a:srgbClr val="3C63AC"/>
                </a:solidFill>
              </a:rPr>
              <a:t> consumiendo </a:t>
            </a: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recursos del servidor sin ser necesario.</a:t>
            </a:r>
            <a:endParaRPr>
              <a:solidFill>
                <a:srgbClr val="3C63AC"/>
              </a:solidFill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Principalmente</a:t>
            </a:r>
            <a:r>
              <a:rPr lang="es">
                <a:solidFill>
                  <a:srgbClr val="3C63AC"/>
                </a:solidFill>
              </a:rPr>
              <a:t> hay dos formas para contemplar ese servicio, de una forma PaaS y de una forma SaaS.</a:t>
            </a:r>
            <a:endParaRPr>
              <a:solidFill>
                <a:srgbClr val="3C63AC"/>
              </a:solidFill>
            </a:endParaRPr>
          </a:p>
          <a:p>
            <a:pPr indent="-3048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</a:rPr>
              <a:t>PaaS:</a:t>
            </a:r>
            <a:r>
              <a:rPr lang="es" sz="1200">
                <a:solidFill>
                  <a:srgbClr val="3C63AC"/>
                </a:solidFill>
              </a:rPr>
              <a:t> Se puede configurar una instancia de S3 (Simple Storage Service) en AWS para construir un espacio de almacenamiento en la nube a </a:t>
            </a:r>
            <a:r>
              <a:rPr lang="es" sz="1200">
                <a:solidFill>
                  <a:srgbClr val="3C63AC"/>
                </a:solidFill>
              </a:rPr>
              <a:t>través</a:t>
            </a:r>
            <a:r>
              <a:rPr lang="es" sz="1200">
                <a:solidFill>
                  <a:srgbClr val="3C63AC"/>
                </a:solidFill>
              </a:rPr>
              <a:t> de los centros de datos de AWS.</a:t>
            </a:r>
            <a:endParaRPr sz="1200">
              <a:solidFill>
                <a:srgbClr val="3C63AC"/>
              </a:solidFill>
            </a:endParaRPr>
          </a:p>
          <a:p>
            <a:pPr indent="-304800" lvl="1" marL="914400" marR="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200"/>
              <a:buChar char="○"/>
            </a:pPr>
            <a:r>
              <a:rPr b="1" lang="es" sz="1200">
                <a:solidFill>
                  <a:srgbClr val="3C63AC"/>
                </a:solidFill>
              </a:rPr>
              <a:t>SaaS:</a:t>
            </a:r>
            <a:r>
              <a:rPr lang="es" sz="1200">
                <a:solidFill>
                  <a:srgbClr val="3C63AC"/>
                </a:solidFill>
              </a:rPr>
              <a:t> Se pueden configurar servicios de almacenamiento en la nube como Google Drive o Dropbox para </a:t>
            </a:r>
            <a:r>
              <a:rPr lang="es" sz="1200">
                <a:solidFill>
                  <a:srgbClr val="3C63AC"/>
                </a:solidFill>
              </a:rPr>
              <a:t>almacenar</a:t>
            </a:r>
            <a:r>
              <a:rPr lang="es" sz="1200">
                <a:solidFill>
                  <a:srgbClr val="3C63AC"/>
                </a:solidFill>
              </a:rPr>
              <a:t> archivos en la nube.</a:t>
            </a:r>
            <a:endParaRPr sz="120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 sz="3200">
                <a:solidFill>
                  <a:srgbClr val="E73263"/>
                </a:solidFill>
              </a:rPr>
              <a:t>Almacenamiento en la Nube</a:t>
            </a:r>
            <a:endParaRPr sz="3000">
              <a:solidFill>
                <a:srgbClr val="E63466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812450" y="1391925"/>
            <a:ext cx="7417800" cy="28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Cabe resaltar que la principal diferencia entre estos dos servicios es su facilidad de uso como usuario final. Ya que por lo general un </a:t>
            </a:r>
            <a:r>
              <a:rPr i="1" lang="es" sz="1350">
                <a:solidFill>
                  <a:srgbClr val="3C63AC"/>
                </a:solidFill>
              </a:rPr>
              <a:t>SaaS </a:t>
            </a:r>
            <a:r>
              <a:rPr lang="es" sz="1350">
                <a:solidFill>
                  <a:srgbClr val="3C63AC"/>
                </a:solidFill>
              </a:rPr>
              <a:t>suele contar con interfaz gráfica.</a:t>
            </a:r>
            <a:endParaRPr sz="1350">
              <a:solidFill>
                <a:srgbClr val="3C63AC"/>
              </a:solidFill>
            </a:endParaRPr>
          </a:p>
          <a:p>
            <a:pPr indent="-314325" lvl="0" marL="457200" rtl="0" algn="just"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350"/>
              <a:buChar char="●"/>
            </a:pPr>
            <a:r>
              <a:rPr lang="es" sz="1350">
                <a:solidFill>
                  <a:srgbClr val="3C63AC"/>
                </a:solidFill>
              </a:rPr>
              <a:t>Estos servicios normalmente funcionan cargando nuestro archivo en sus centros de datos, una vez cargado se nos genera un enlace de acceso para consumir el mismo.</a:t>
            </a:r>
            <a:endParaRPr sz="1350">
              <a:solidFill>
                <a:srgbClr val="3C63AC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25" y="3077447"/>
            <a:ext cx="2182025" cy="1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 rotWithShape="1">
          <a:blip r:embed="rId5">
            <a:alphaModFix/>
          </a:blip>
          <a:srcRect b="9695" l="26399" r="27056" t="9509"/>
          <a:stretch/>
        </p:blipFill>
        <p:spPr>
          <a:xfrm>
            <a:off x="3445624" y="2910800"/>
            <a:ext cx="1846649" cy="18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6">
            <a:alphaModFix/>
          </a:blip>
          <a:srcRect b="35230" l="12338" r="12286" t="32952"/>
          <a:stretch/>
        </p:blipFill>
        <p:spPr>
          <a:xfrm>
            <a:off x="5738450" y="3077450"/>
            <a:ext cx="2742924" cy="65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665025" y="4713950"/>
            <a:ext cx="21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aprenderbigdata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278000" y="4713950"/>
            <a:ext cx="21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comofuncionaque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6018950" y="3726350"/>
            <a:ext cx="21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latin typeface="Calibri"/>
                <a:ea typeface="Calibri"/>
                <a:cs typeface="Calibri"/>
                <a:sym typeface="Calibri"/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Dropbox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