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Nuni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36367CC-600A-4639-ADAF-F86665781803}">
  <a:tblStyle styleId="{936367CC-600A-4639-ADAF-F8666578180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Nunito-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Nunito-italic.fntdata"/><Relationship Id="rId16" Type="http://schemas.openxmlformats.org/officeDocument/2006/relationships/slide" Target="slides/slide10.xml"/><Relationship Id="rId38" Type="http://schemas.openxmlformats.org/officeDocument/2006/relationships/font" Target="fonts/Nuni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f6b96e7352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gf6b96e7352_0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f0024e01b8_1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gf0024e01b8_1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0024e01b8_1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gf0024e01b8_1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f0024e01b8_1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gf0024e01b8_1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f0024e01b8_1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gf0024e01b8_1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611da0f4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gf611da0f4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f0024e01b8_1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7" name="Google Shape;257;gf0024e01b8_1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f0024e01b8_1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gf0024e01b8_1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f0024e01b8_1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gf0024e01b8_1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0024e01b8_1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5" name="Google Shape;275;gf0024e01b8_1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0024e01b8_1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gf0024e01b8_1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f0024e01b8_1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7" name="Google Shape;287;gf0024e01b8_1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f0024e01b8_1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3" name="Google Shape;293;gf0024e01b8_1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f6faa3c0d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2" name="Google Shape;302;gf6faa3c0d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f0024e01b8_3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1" name="Google Shape;311;gf0024e01b8_3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f0024e01b8_3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9" name="Google Shape;319;gf0024e01b8_3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f0024e01b8_3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5" name="Google Shape;325;gf0024e01b8_3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f52fcb6cde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1" name="Google Shape;331;gf52fcb6cde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f6b96e7352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6" name="Google Shape;336;gf6b96e7352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f0024e01b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2" name="Google Shape;342;gf0024e01b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d400e85af4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gd400e85af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c08e80bf1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dc08e80bf1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0024e01b8_3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gf0024e01b8_3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0024e01b8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gf0024e01b8_0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0024e01b8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gf0024e01b8_1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0024e01b8_0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gf0024e01b8_0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f0024e01b8_1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gf0024e01b8_1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15.png"/><Relationship Id="rId5" Type="http://schemas.openxmlformats.org/officeDocument/2006/relationships/image" Target="../media/image17.png"/><Relationship Id="rId6"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22.png"/><Relationship Id="rId5" Type="http://schemas.openxmlformats.org/officeDocument/2006/relationships/hyperlink" Target="https://www.lucidchart.com/pages/uml-deployment-diagra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hyperlink" Target="https://www.lucidchart.com/pages/uml-deployment-diagram" TargetMode="External"/><Relationship Id="rId5"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28.png"/><Relationship Id="rId5" Type="http://schemas.openxmlformats.org/officeDocument/2006/relationships/hyperlink" Target="https://www.lucidchart.com/pages/es/landing" TargetMode="External"/><Relationship Id="rId6" Type="http://schemas.openxmlformats.org/officeDocument/2006/relationships/image" Target="../media/image18.png"/><Relationship Id="rId7" Type="http://schemas.openxmlformats.org/officeDocument/2006/relationships/hyperlink" Target="https://app.diagrams.ne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21.png"/><Relationship Id="rId5" Type="http://schemas.openxmlformats.org/officeDocument/2006/relationships/hyperlink" Target="https://slideplayer.es/slide/124996/"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 Id="rId4" Type="http://schemas.openxmlformats.org/officeDocument/2006/relationships/image" Target="../media/image30.png"/><Relationship Id="rId5" Type="http://schemas.openxmlformats.org/officeDocument/2006/relationships/image" Target="../media/image24.png"/><Relationship Id="rId6"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 Id="rId4" Type="http://schemas.openxmlformats.org/officeDocument/2006/relationships/image" Target="../media/image30.png"/><Relationship Id="rId5" Type="http://schemas.openxmlformats.org/officeDocument/2006/relationships/image" Target="../media/image24.png"/><Relationship Id="rId6"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 Id="rId4" Type="http://schemas.openxmlformats.org/officeDocument/2006/relationships/image" Target="../media/image26.png"/><Relationship Id="rId5" Type="http://schemas.openxmlformats.org/officeDocument/2006/relationships/hyperlink" Target="https://netmind.net/es/scrum-el-pasado-y-el-futuro/"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5.jpg"/></Relationships>
</file>

<file path=ppt/slides/_rels/slide28.xml.rels><?xml version="1.0" encoding="UTF-8" standalone="yes"?><Relationships xmlns="http://schemas.openxmlformats.org/package/2006/relationships"><Relationship Id="rId20" Type="http://schemas.openxmlformats.org/officeDocument/2006/relationships/hyperlink" Target="https://www.scrum.org/resources/what-is-an-increment" TargetMode="External"/><Relationship Id="rId11" Type="http://schemas.openxmlformats.org/officeDocument/2006/relationships/hyperlink" Target="https://www.lucidchart.com/pages/uml-component-diagram" TargetMode="External"/><Relationship Id="rId10" Type="http://schemas.openxmlformats.org/officeDocument/2006/relationships/hyperlink" Target="https://www.fool.com/the-blueprint/implementation-plan/" TargetMode="External"/><Relationship Id="rId13" Type="http://schemas.openxmlformats.org/officeDocument/2006/relationships/hyperlink" Target="https://www.scrum.org/resources/what-is-scrum" TargetMode="External"/><Relationship Id="rId12" Type="http://schemas.openxmlformats.org/officeDocument/2006/relationships/hyperlink" Target="https://www.lucidchart.com/pages/uml-component-diagram" TargetMode="External"/><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3.jpg"/><Relationship Id="rId4" Type="http://schemas.openxmlformats.org/officeDocument/2006/relationships/hyperlink" Target="https://www.adobe.com/products/xd.html" TargetMode="External"/><Relationship Id="rId9" Type="http://schemas.openxmlformats.org/officeDocument/2006/relationships/hyperlink" Target="https://app.diagrams.net/" TargetMode="External"/><Relationship Id="rId15" Type="http://schemas.openxmlformats.org/officeDocument/2006/relationships/hyperlink" Target="https://www.scrum.org/resources/what-is-a-sprint-backlog" TargetMode="External"/><Relationship Id="rId14" Type="http://schemas.openxmlformats.org/officeDocument/2006/relationships/hyperlink" Target="https://www.scrum.org/resources/what-is-a-product-backlog" TargetMode="External"/><Relationship Id="rId17" Type="http://schemas.openxmlformats.org/officeDocument/2006/relationships/hyperlink" Target="https://www.scrum.org/resources/what-is-an-increment" TargetMode="External"/><Relationship Id="rId16" Type="http://schemas.openxmlformats.org/officeDocument/2006/relationships/hyperlink" Target="https://www.scrum.org/resources/what-is-a-sprint-backlog" TargetMode="External"/><Relationship Id="rId5" Type="http://schemas.openxmlformats.org/officeDocument/2006/relationships/hyperlink" Target="https://www.figma.com/" TargetMode="External"/><Relationship Id="rId19" Type="http://schemas.openxmlformats.org/officeDocument/2006/relationships/hyperlink" Target="https://www.scrum.org/resources/what-is-an-increment" TargetMode="External"/><Relationship Id="rId6" Type="http://schemas.openxmlformats.org/officeDocument/2006/relationships/hyperlink" Target="https://zeplin.io/" TargetMode="External"/><Relationship Id="rId18" Type="http://schemas.openxmlformats.org/officeDocument/2006/relationships/hyperlink" Target="https://www.scrum.org/resources/what-is-an-increment" TargetMode="External"/><Relationship Id="rId7" Type="http://schemas.openxmlformats.org/officeDocument/2006/relationships/hyperlink" Target="https://www.lucidchart.com/pages/uml-deployment-diagram" TargetMode="External"/><Relationship Id="rId8" Type="http://schemas.openxmlformats.org/officeDocument/2006/relationships/hyperlink" Target="https://www.lucidchart.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1.jpg"/><Relationship Id="rId4" Type="http://schemas.openxmlformats.org/officeDocument/2006/relationships/image" Target="../media/image29.png"/><Relationship Id="rId5" Type="http://schemas.openxmlformats.org/officeDocument/2006/relationships/hyperlink" Target="https://www.questionpro.com/t/ALw8TZlxOJ"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32.jpg"/></Relationships>
</file>

<file path=ppt/slides/_rels/slide4.xml.rels><?xml version="1.0" encoding="UTF-8" standalone="yes"?><Relationships xmlns="http://schemas.openxmlformats.org/package/2006/relationships"><Relationship Id="rId11" Type="http://schemas.openxmlformats.org/officeDocument/2006/relationships/hyperlink" Target="https://www.adobe.com/products/xd.html" TargetMode="External"/><Relationship Id="rId10" Type="http://schemas.openxmlformats.org/officeDocument/2006/relationships/image" Target="../media/image8.png"/><Relationship Id="rId13" Type="http://schemas.openxmlformats.org/officeDocument/2006/relationships/hyperlink" Target="https://zeplin.io/" TargetMode="External"/><Relationship Id="rId12"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hyperlink" Target="https://www.figma.com/" TargetMode="External"/><Relationship Id="rId9" Type="http://schemas.openxmlformats.org/officeDocument/2006/relationships/image" Target="../media/image9.png"/><Relationship Id="rId5" Type="http://schemas.openxmlformats.org/officeDocument/2006/relationships/hyperlink" Target="https://www.adobe.com/products/xd.html" TargetMode="External"/><Relationship Id="rId6" Type="http://schemas.openxmlformats.org/officeDocument/2006/relationships/hyperlink" Target="https://www.lucidchart.com/pages/" TargetMode="External"/><Relationship Id="rId7" Type="http://schemas.openxmlformats.org/officeDocument/2006/relationships/hyperlink" Target="https://zeplin.io/" TargetMode="External"/><Relationship Id="rId8" Type="http://schemas.openxmlformats.org/officeDocument/2006/relationships/hyperlink" Target="https://www.figma.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hyperlink" Target="https://dribbble.com/shots/14211072-Mobile-Lo-Fi-UX-wireframes" TargetMode="External"/><Relationship Id="rId5" Type="http://schemas.openxmlformats.org/officeDocument/2006/relationships/hyperlink" Target="https://dribbble.com/shots/7914659-Source-Wireframes-for-Adobe-XD" TargetMode="External"/><Relationship Id="rId6" Type="http://schemas.openxmlformats.org/officeDocument/2006/relationships/image" Target="../media/image16.png"/><Relationship Id="rId7"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155325" y="1111950"/>
            <a:ext cx="49896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a:t>
            </a:r>
            <a:r>
              <a:rPr b="1" lang="es" sz="3200">
                <a:solidFill>
                  <a:srgbClr val="E83464"/>
                </a:solidFill>
                <a:latin typeface="Arial"/>
                <a:ea typeface="Arial"/>
                <a:cs typeface="Arial"/>
                <a:sym typeface="Arial"/>
              </a:rPr>
              <a:t>IV</a:t>
            </a:r>
            <a:r>
              <a:rPr b="1" i="0" lang="es" sz="3200" u="none" cap="none" strike="noStrike">
                <a:solidFill>
                  <a:srgbClr val="E83464"/>
                </a:solidFill>
                <a:latin typeface="Arial"/>
                <a:ea typeface="Arial"/>
                <a:cs typeface="Arial"/>
                <a:sym typeface="Arial"/>
              </a:rPr>
              <a:t>:</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Desarrollo de Aplicaciones Web</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0" name="Shape 210"/>
        <p:cNvGrpSpPr/>
        <p:nvPr/>
      </p:nvGrpSpPr>
      <p:grpSpPr>
        <a:xfrm>
          <a:off x="0" y="0"/>
          <a:ext cx="0" cy="0"/>
          <a:chOff x="0" y="0"/>
          <a:chExt cx="0" cy="0"/>
        </a:xfrm>
      </p:grpSpPr>
      <p:sp>
        <p:nvSpPr>
          <p:cNvPr id="211" name="Google Shape;211;p24"/>
          <p:cNvSpPr txBox="1"/>
          <p:nvPr/>
        </p:nvSpPr>
        <p:spPr>
          <a:xfrm>
            <a:off x="800110" y="42330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600">
                <a:solidFill>
                  <a:srgbClr val="E73263"/>
                </a:solidFill>
              </a:rPr>
              <a:t>Diagramas de despliegue - Elementos</a:t>
            </a:r>
            <a:endParaRPr b="1" sz="2600">
              <a:solidFill>
                <a:srgbClr val="E73263"/>
              </a:solidFill>
            </a:endParaRPr>
          </a:p>
        </p:txBody>
      </p:sp>
      <p:sp>
        <p:nvSpPr>
          <p:cNvPr id="212" name="Google Shape;212;p24"/>
          <p:cNvSpPr txBox="1"/>
          <p:nvPr/>
        </p:nvSpPr>
        <p:spPr>
          <a:xfrm>
            <a:off x="800100" y="1606500"/>
            <a:ext cx="7543800" cy="1932900"/>
          </a:xfrm>
          <a:prstGeom prst="rect">
            <a:avLst/>
          </a:prstGeom>
          <a:noFill/>
          <a:ln>
            <a:noFill/>
          </a:ln>
        </p:spPr>
        <p:txBody>
          <a:bodyPr anchorCtr="0" anchor="t" bIns="34275" lIns="0" spcFirstLastPara="1" rIns="0" wrap="square" tIns="34275">
            <a:noAutofit/>
          </a:bodyPr>
          <a:lstStyle/>
          <a:p>
            <a:pPr indent="-317500" lvl="0" marL="457200" rtl="0" algn="just">
              <a:lnSpc>
                <a:spcPct val="115000"/>
              </a:lnSpc>
              <a:spcBef>
                <a:spcPts val="900"/>
              </a:spcBef>
              <a:spcAft>
                <a:spcPts val="0"/>
              </a:spcAft>
              <a:buClr>
                <a:srgbClr val="375FA9"/>
              </a:buClr>
              <a:buSzPts val="1400"/>
              <a:buFont typeface="Calibri"/>
              <a:buChar char="●"/>
            </a:pPr>
            <a:r>
              <a:rPr b="1" lang="es">
                <a:solidFill>
                  <a:srgbClr val="375FA9"/>
                </a:solidFill>
              </a:rPr>
              <a:t>Dependencia:</a:t>
            </a:r>
            <a:r>
              <a:rPr lang="es">
                <a:solidFill>
                  <a:srgbClr val="375FA9"/>
                </a:solidFill>
              </a:rPr>
              <a:t> Línea discontinua que termina en una flecha, que indica que un nodo o componente depende de otro.</a:t>
            </a:r>
            <a:endParaRPr>
              <a:solidFill>
                <a:srgbClr val="375FA9"/>
              </a:solidFill>
            </a:endParaRPr>
          </a:p>
          <a:p>
            <a:pPr indent="-317500" lvl="0" marL="457200" rtl="0" algn="just">
              <a:lnSpc>
                <a:spcPct val="115000"/>
              </a:lnSpc>
              <a:spcBef>
                <a:spcPts val="900"/>
              </a:spcBef>
              <a:spcAft>
                <a:spcPts val="0"/>
              </a:spcAft>
              <a:buClr>
                <a:srgbClr val="375FA9"/>
              </a:buClr>
              <a:buSzPts val="1400"/>
              <a:buFont typeface="Calibri"/>
              <a:buChar char="●"/>
            </a:pPr>
            <a:r>
              <a:rPr b="1" lang="es">
                <a:solidFill>
                  <a:srgbClr val="375FA9"/>
                </a:solidFill>
              </a:rPr>
              <a:t>Interfaz: </a:t>
            </a:r>
            <a:r>
              <a:rPr lang="es">
                <a:solidFill>
                  <a:srgbClr val="375FA9"/>
                </a:solidFill>
              </a:rPr>
              <a:t>Un círculo que indica una relación contractual. Los objetos que integran la interfaz deben cumplir algún tipo de obligación.</a:t>
            </a:r>
            <a:endParaRPr>
              <a:solidFill>
                <a:srgbClr val="375FA9"/>
              </a:solidFill>
            </a:endParaRPr>
          </a:p>
          <a:p>
            <a:pPr indent="-317500" lvl="0" marL="457200" rtl="0" algn="just">
              <a:lnSpc>
                <a:spcPct val="115000"/>
              </a:lnSpc>
              <a:spcBef>
                <a:spcPts val="900"/>
              </a:spcBef>
              <a:spcAft>
                <a:spcPts val="0"/>
              </a:spcAft>
              <a:buClr>
                <a:srgbClr val="375FA9"/>
              </a:buClr>
              <a:buSzPts val="1400"/>
              <a:buFont typeface="Calibri"/>
              <a:buChar char="●"/>
            </a:pPr>
            <a:r>
              <a:rPr b="1" lang="es">
                <a:solidFill>
                  <a:srgbClr val="375FA9"/>
                </a:solidFill>
              </a:rPr>
              <a:t>Estereotipo:</a:t>
            </a:r>
            <a:r>
              <a:rPr lang="es">
                <a:solidFill>
                  <a:srgbClr val="375FA9"/>
                </a:solidFill>
              </a:rPr>
              <a:t> Un dispositivo contenido dentro del nodo, presentado en la parte superior del nodo, con el nombre entre corchetes por medio de flechas dobles.</a:t>
            </a:r>
            <a:endParaRPr>
              <a:solidFill>
                <a:srgbClr val="375FA9"/>
              </a:solidFill>
            </a:endParaRPr>
          </a:p>
        </p:txBody>
      </p:sp>
      <p:pic>
        <p:nvPicPr>
          <p:cNvPr id="213" name="Google Shape;213;p24"/>
          <p:cNvPicPr preferRelativeResize="0"/>
          <p:nvPr/>
        </p:nvPicPr>
        <p:blipFill>
          <a:blip r:embed="rId4">
            <a:alphaModFix/>
          </a:blip>
          <a:stretch>
            <a:fillRect/>
          </a:stretch>
        </p:blipFill>
        <p:spPr>
          <a:xfrm>
            <a:off x="800100" y="3539400"/>
            <a:ext cx="3537345" cy="747950"/>
          </a:xfrm>
          <a:prstGeom prst="rect">
            <a:avLst/>
          </a:prstGeom>
          <a:noFill/>
          <a:ln>
            <a:noFill/>
          </a:ln>
        </p:spPr>
      </p:pic>
      <p:pic>
        <p:nvPicPr>
          <p:cNvPr id="214" name="Google Shape;214;p24"/>
          <p:cNvPicPr preferRelativeResize="0"/>
          <p:nvPr/>
        </p:nvPicPr>
        <p:blipFill>
          <a:blip r:embed="rId5">
            <a:alphaModFix/>
          </a:blip>
          <a:stretch>
            <a:fillRect/>
          </a:stretch>
        </p:blipFill>
        <p:spPr>
          <a:xfrm>
            <a:off x="778100" y="4287350"/>
            <a:ext cx="3537349" cy="747950"/>
          </a:xfrm>
          <a:prstGeom prst="rect">
            <a:avLst/>
          </a:prstGeom>
          <a:noFill/>
          <a:ln>
            <a:noFill/>
          </a:ln>
        </p:spPr>
      </p:pic>
      <p:pic>
        <p:nvPicPr>
          <p:cNvPr id="215" name="Google Shape;215;p24"/>
          <p:cNvPicPr preferRelativeResize="0"/>
          <p:nvPr/>
        </p:nvPicPr>
        <p:blipFill>
          <a:blip r:embed="rId6">
            <a:alphaModFix/>
          </a:blip>
          <a:stretch>
            <a:fillRect/>
          </a:stretch>
        </p:blipFill>
        <p:spPr>
          <a:xfrm>
            <a:off x="4388650" y="3539400"/>
            <a:ext cx="1695700" cy="1421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9" name="Shape 219"/>
        <p:cNvGrpSpPr/>
        <p:nvPr/>
      </p:nvGrpSpPr>
      <p:grpSpPr>
        <a:xfrm>
          <a:off x="0" y="0"/>
          <a:ext cx="0" cy="0"/>
          <a:chOff x="0" y="0"/>
          <a:chExt cx="0" cy="0"/>
        </a:xfrm>
      </p:grpSpPr>
      <p:sp>
        <p:nvSpPr>
          <p:cNvPr id="220" name="Google Shape;220;p25"/>
          <p:cNvSpPr txBox="1"/>
          <p:nvPr/>
        </p:nvSpPr>
        <p:spPr>
          <a:xfrm>
            <a:off x="800110" y="42330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600">
                <a:solidFill>
                  <a:srgbClr val="E73263"/>
                </a:solidFill>
              </a:rPr>
              <a:t>Diagramas de despliegue - Ejemplos</a:t>
            </a:r>
            <a:endParaRPr b="1" sz="2600">
              <a:solidFill>
                <a:srgbClr val="E73263"/>
              </a:solidFill>
            </a:endParaRPr>
          </a:p>
        </p:txBody>
      </p:sp>
      <p:pic>
        <p:nvPicPr>
          <p:cNvPr id="221" name="Google Shape;221;p25"/>
          <p:cNvPicPr preferRelativeResize="0"/>
          <p:nvPr/>
        </p:nvPicPr>
        <p:blipFill>
          <a:blip r:embed="rId4">
            <a:alphaModFix/>
          </a:blip>
          <a:stretch>
            <a:fillRect/>
          </a:stretch>
        </p:blipFill>
        <p:spPr>
          <a:xfrm>
            <a:off x="2040613" y="1618325"/>
            <a:ext cx="5062774" cy="2979800"/>
          </a:xfrm>
          <a:prstGeom prst="rect">
            <a:avLst/>
          </a:prstGeom>
          <a:noFill/>
          <a:ln>
            <a:noFill/>
          </a:ln>
        </p:spPr>
      </p:pic>
      <p:sp>
        <p:nvSpPr>
          <p:cNvPr id="222" name="Google Shape;222;p25"/>
          <p:cNvSpPr txBox="1"/>
          <p:nvPr/>
        </p:nvSpPr>
        <p:spPr>
          <a:xfrm>
            <a:off x="2040625" y="4448300"/>
            <a:ext cx="2411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s" sz="1000">
                <a:latin typeface="Calibri"/>
                <a:ea typeface="Calibri"/>
                <a:cs typeface="Calibri"/>
                <a:sym typeface="Calibri"/>
              </a:rPr>
              <a:t>Imagen tomada de </a:t>
            </a:r>
            <a:r>
              <a:rPr i="1" lang="es" sz="1000" u="sng">
                <a:solidFill>
                  <a:schemeClr val="hlink"/>
                </a:solidFill>
                <a:latin typeface="Calibri"/>
                <a:ea typeface="Calibri"/>
                <a:cs typeface="Calibri"/>
                <a:sym typeface="Calibri"/>
                <a:hlinkClick r:id="rId5"/>
              </a:rPr>
              <a:t>Lucidchart</a:t>
            </a:r>
            <a:endParaRPr i="1" sz="10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6" name="Shape 226"/>
        <p:cNvGrpSpPr/>
        <p:nvPr/>
      </p:nvGrpSpPr>
      <p:grpSpPr>
        <a:xfrm>
          <a:off x="0" y="0"/>
          <a:ext cx="0" cy="0"/>
          <a:chOff x="0" y="0"/>
          <a:chExt cx="0" cy="0"/>
        </a:xfrm>
      </p:grpSpPr>
      <p:sp>
        <p:nvSpPr>
          <p:cNvPr id="227" name="Google Shape;227;p26"/>
          <p:cNvSpPr txBox="1"/>
          <p:nvPr/>
        </p:nvSpPr>
        <p:spPr>
          <a:xfrm>
            <a:off x="800110" y="42330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600">
                <a:solidFill>
                  <a:srgbClr val="E73263"/>
                </a:solidFill>
              </a:rPr>
              <a:t>Diagramas de despliegue - Ejemplos</a:t>
            </a:r>
            <a:endParaRPr b="1" sz="2600">
              <a:solidFill>
                <a:srgbClr val="E73263"/>
              </a:solidFill>
            </a:endParaRPr>
          </a:p>
        </p:txBody>
      </p:sp>
      <p:sp>
        <p:nvSpPr>
          <p:cNvPr id="228" name="Google Shape;228;p26"/>
          <p:cNvSpPr txBox="1"/>
          <p:nvPr/>
        </p:nvSpPr>
        <p:spPr>
          <a:xfrm>
            <a:off x="6060050" y="2873225"/>
            <a:ext cx="2411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s" sz="1000">
                <a:latin typeface="Calibri"/>
                <a:ea typeface="Calibri"/>
                <a:cs typeface="Calibri"/>
                <a:sym typeface="Calibri"/>
              </a:rPr>
              <a:t>Imagen tomada </a:t>
            </a:r>
            <a:endParaRPr i="1" sz="1000">
              <a:latin typeface="Calibri"/>
              <a:ea typeface="Calibri"/>
              <a:cs typeface="Calibri"/>
              <a:sym typeface="Calibri"/>
            </a:endParaRPr>
          </a:p>
          <a:p>
            <a:pPr indent="0" lvl="0" marL="0" rtl="0" algn="l">
              <a:spcBef>
                <a:spcPts val="0"/>
              </a:spcBef>
              <a:spcAft>
                <a:spcPts val="0"/>
              </a:spcAft>
              <a:buNone/>
            </a:pPr>
            <a:r>
              <a:rPr i="1" lang="es" sz="1000">
                <a:latin typeface="Calibri"/>
                <a:ea typeface="Calibri"/>
                <a:cs typeface="Calibri"/>
                <a:sym typeface="Calibri"/>
              </a:rPr>
              <a:t>de </a:t>
            </a:r>
            <a:r>
              <a:rPr i="1" lang="es" sz="1000" u="sng">
                <a:solidFill>
                  <a:schemeClr val="hlink"/>
                </a:solidFill>
                <a:latin typeface="Calibri"/>
                <a:ea typeface="Calibri"/>
                <a:cs typeface="Calibri"/>
                <a:sym typeface="Calibri"/>
                <a:hlinkClick r:id="rId4"/>
              </a:rPr>
              <a:t>Lucidchart</a:t>
            </a:r>
            <a:endParaRPr i="1" sz="1000">
              <a:latin typeface="Calibri"/>
              <a:ea typeface="Calibri"/>
              <a:cs typeface="Calibri"/>
              <a:sym typeface="Calibri"/>
            </a:endParaRPr>
          </a:p>
        </p:txBody>
      </p:sp>
      <p:pic>
        <p:nvPicPr>
          <p:cNvPr id="229" name="Google Shape;229;p26"/>
          <p:cNvPicPr preferRelativeResize="0"/>
          <p:nvPr/>
        </p:nvPicPr>
        <p:blipFill rotWithShape="1">
          <a:blip r:embed="rId5">
            <a:alphaModFix/>
          </a:blip>
          <a:srcRect b="6718" l="6659" r="6858" t="8879"/>
          <a:stretch/>
        </p:blipFill>
        <p:spPr>
          <a:xfrm>
            <a:off x="1333500" y="1511400"/>
            <a:ext cx="4407550" cy="35210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3" name="Shape 233"/>
        <p:cNvGrpSpPr/>
        <p:nvPr/>
      </p:nvGrpSpPr>
      <p:grpSpPr>
        <a:xfrm>
          <a:off x="0" y="0"/>
          <a:ext cx="0" cy="0"/>
          <a:chOff x="0" y="0"/>
          <a:chExt cx="0" cy="0"/>
        </a:xfrm>
      </p:grpSpPr>
      <p:sp>
        <p:nvSpPr>
          <p:cNvPr id="234" name="Google Shape;234;p27"/>
          <p:cNvSpPr txBox="1"/>
          <p:nvPr/>
        </p:nvSpPr>
        <p:spPr>
          <a:xfrm>
            <a:off x="800110" y="42330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600">
                <a:solidFill>
                  <a:srgbClr val="E73263"/>
                </a:solidFill>
              </a:rPr>
              <a:t>Diagramas de despliegue - Herramientas</a:t>
            </a:r>
            <a:endParaRPr b="1" sz="2600">
              <a:solidFill>
                <a:srgbClr val="E73263"/>
              </a:solidFill>
            </a:endParaRPr>
          </a:p>
        </p:txBody>
      </p:sp>
      <p:sp>
        <p:nvSpPr>
          <p:cNvPr id="235" name="Google Shape;235;p27"/>
          <p:cNvSpPr txBox="1"/>
          <p:nvPr/>
        </p:nvSpPr>
        <p:spPr>
          <a:xfrm>
            <a:off x="800100" y="1606500"/>
            <a:ext cx="7543800" cy="4788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375FA9"/>
              </a:buClr>
              <a:buSzPts val="1400"/>
              <a:buFont typeface="Calibri"/>
              <a:buChar char="●"/>
            </a:pPr>
            <a:r>
              <a:rPr b="1" lang="es">
                <a:solidFill>
                  <a:srgbClr val="375FA9"/>
                </a:solidFill>
              </a:rPr>
              <a:t>Lucidchart</a:t>
            </a:r>
            <a:endParaRPr>
              <a:solidFill>
                <a:srgbClr val="375FA9"/>
              </a:solidFill>
            </a:endParaRPr>
          </a:p>
        </p:txBody>
      </p:sp>
      <p:pic>
        <p:nvPicPr>
          <p:cNvPr id="236" name="Google Shape;236;p27"/>
          <p:cNvPicPr preferRelativeResize="0"/>
          <p:nvPr/>
        </p:nvPicPr>
        <p:blipFill>
          <a:blip r:embed="rId4">
            <a:alphaModFix/>
          </a:blip>
          <a:stretch>
            <a:fillRect/>
          </a:stretch>
        </p:blipFill>
        <p:spPr>
          <a:xfrm>
            <a:off x="800100" y="2085300"/>
            <a:ext cx="4352399" cy="1088100"/>
          </a:xfrm>
          <a:prstGeom prst="rect">
            <a:avLst/>
          </a:prstGeom>
          <a:noFill/>
          <a:ln>
            <a:noFill/>
          </a:ln>
        </p:spPr>
      </p:pic>
      <p:sp>
        <p:nvSpPr>
          <p:cNvPr id="237" name="Google Shape;237;p27"/>
          <p:cNvSpPr txBox="1"/>
          <p:nvPr/>
        </p:nvSpPr>
        <p:spPr>
          <a:xfrm>
            <a:off x="800100" y="3173400"/>
            <a:ext cx="7543800" cy="4788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375FA9"/>
              </a:buClr>
              <a:buSzPts val="1400"/>
              <a:buFont typeface="Calibri"/>
              <a:buChar char="●"/>
            </a:pPr>
            <a:r>
              <a:rPr b="1" lang="es">
                <a:solidFill>
                  <a:srgbClr val="375FA9"/>
                </a:solidFill>
              </a:rPr>
              <a:t>DrawIO</a:t>
            </a:r>
            <a:endParaRPr>
              <a:solidFill>
                <a:srgbClr val="375FA9"/>
              </a:solidFill>
            </a:endParaRPr>
          </a:p>
        </p:txBody>
      </p:sp>
      <p:sp>
        <p:nvSpPr>
          <p:cNvPr id="238" name="Google Shape;238;p27"/>
          <p:cNvSpPr txBox="1"/>
          <p:nvPr/>
        </p:nvSpPr>
        <p:spPr>
          <a:xfrm>
            <a:off x="5323600" y="2369275"/>
            <a:ext cx="2411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s" sz="1000">
                <a:latin typeface="Calibri"/>
                <a:ea typeface="Calibri"/>
                <a:cs typeface="Calibri"/>
                <a:sym typeface="Calibri"/>
              </a:rPr>
              <a:t>Imagen tomada </a:t>
            </a:r>
            <a:endParaRPr i="1" sz="1000">
              <a:latin typeface="Calibri"/>
              <a:ea typeface="Calibri"/>
              <a:cs typeface="Calibri"/>
              <a:sym typeface="Calibri"/>
            </a:endParaRPr>
          </a:p>
          <a:p>
            <a:pPr indent="0" lvl="0" marL="0" rtl="0" algn="l">
              <a:spcBef>
                <a:spcPts val="0"/>
              </a:spcBef>
              <a:spcAft>
                <a:spcPts val="0"/>
              </a:spcAft>
              <a:buNone/>
            </a:pPr>
            <a:r>
              <a:rPr i="1" lang="es" sz="1000">
                <a:latin typeface="Calibri"/>
                <a:ea typeface="Calibri"/>
                <a:cs typeface="Calibri"/>
                <a:sym typeface="Calibri"/>
              </a:rPr>
              <a:t>de </a:t>
            </a:r>
            <a:r>
              <a:rPr i="1" lang="es" sz="1000" u="sng">
                <a:solidFill>
                  <a:schemeClr val="hlink"/>
                </a:solidFill>
                <a:latin typeface="Calibri"/>
                <a:ea typeface="Calibri"/>
                <a:cs typeface="Calibri"/>
                <a:sym typeface="Calibri"/>
                <a:hlinkClick r:id="rId5"/>
              </a:rPr>
              <a:t>Lucidchart</a:t>
            </a:r>
            <a:endParaRPr i="1" sz="1000">
              <a:latin typeface="Calibri"/>
              <a:ea typeface="Calibri"/>
              <a:cs typeface="Calibri"/>
              <a:sym typeface="Calibri"/>
            </a:endParaRPr>
          </a:p>
        </p:txBody>
      </p:sp>
      <p:pic>
        <p:nvPicPr>
          <p:cNvPr id="239" name="Google Shape;239;p27"/>
          <p:cNvPicPr preferRelativeResize="0"/>
          <p:nvPr/>
        </p:nvPicPr>
        <p:blipFill>
          <a:blip r:embed="rId6">
            <a:alphaModFix/>
          </a:blip>
          <a:stretch>
            <a:fillRect/>
          </a:stretch>
        </p:blipFill>
        <p:spPr>
          <a:xfrm>
            <a:off x="1002638" y="3652200"/>
            <a:ext cx="3947324" cy="991800"/>
          </a:xfrm>
          <a:prstGeom prst="rect">
            <a:avLst/>
          </a:prstGeom>
          <a:noFill/>
          <a:ln>
            <a:noFill/>
          </a:ln>
        </p:spPr>
      </p:pic>
      <p:sp>
        <p:nvSpPr>
          <p:cNvPr id="240" name="Google Shape;240;p27"/>
          <p:cNvSpPr txBox="1"/>
          <p:nvPr/>
        </p:nvSpPr>
        <p:spPr>
          <a:xfrm>
            <a:off x="5323600" y="3963725"/>
            <a:ext cx="2411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s" sz="1000">
                <a:latin typeface="Calibri"/>
                <a:ea typeface="Calibri"/>
                <a:cs typeface="Calibri"/>
                <a:sym typeface="Calibri"/>
              </a:rPr>
              <a:t>Imagen tomada </a:t>
            </a:r>
            <a:endParaRPr i="1" sz="1000">
              <a:latin typeface="Calibri"/>
              <a:ea typeface="Calibri"/>
              <a:cs typeface="Calibri"/>
              <a:sym typeface="Calibri"/>
            </a:endParaRPr>
          </a:p>
          <a:p>
            <a:pPr indent="0" lvl="0" marL="0" rtl="0" algn="l">
              <a:spcBef>
                <a:spcPts val="0"/>
              </a:spcBef>
              <a:spcAft>
                <a:spcPts val="0"/>
              </a:spcAft>
              <a:buNone/>
            </a:pPr>
            <a:r>
              <a:rPr i="1" lang="es" sz="1000">
                <a:latin typeface="Calibri"/>
                <a:ea typeface="Calibri"/>
                <a:cs typeface="Calibri"/>
                <a:sym typeface="Calibri"/>
              </a:rPr>
              <a:t>de </a:t>
            </a:r>
            <a:r>
              <a:rPr i="1" lang="es" sz="1000" u="sng">
                <a:solidFill>
                  <a:schemeClr val="hlink"/>
                </a:solidFill>
                <a:latin typeface="Calibri"/>
                <a:ea typeface="Calibri"/>
                <a:cs typeface="Calibri"/>
                <a:sym typeface="Calibri"/>
                <a:hlinkClick r:id="rId7"/>
              </a:rPr>
              <a:t>DrawIO</a:t>
            </a:r>
            <a:endParaRPr i="1" sz="10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4" name="Shape 244"/>
        <p:cNvGrpSpPr/>
        <p:nvPr/>
      </p:nvGrpSpPr>
      <p:grpSpPr>
        <a:xfrm>
          <a:off x="0" y="0"/>
          <a:ext cx="0" cy="0"/>
          <a:chOff x="0" y="0"/>
          <a:chExt cx="0" cy="0"/>
        </a:xfrm>
      </p:grpSpPr>
      <p:sp>
        <p:nvSpPr>
          <p:cNvPr id="245" name="Google Shape;245;p28"/>
          <p:cNvSpPr txBox="1"/>
          <p:nvPr/>
        </p:nvSpPr>
        <p:spPr>
          <a:xfrm>
            <a:off x="800110" y="34710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600">
                <a:solidFill>
                  <a:srgbClr val="E73263"/>
                </a:solidFill>
              </a:rPr>
              <a:t>Plan de implementación</a:t>
            </a:r>
            <a:endParaRPr b="1" sz="2600">
              <a:solidFill>
                <a:srgbClr val="E73263"/>
              </a:solidFill>
            </a:endParaRPr>
          </a:p>
        </p:txBody>
      </p:sp>
      <p:sp>
        <p:nvSpPr>
          <p:cNvPr id="246" name="Google Shape;246;p28"/>
          <p:cNvSpPr txBox="1"/>
          <p:nvPr/>
        </p:nvSpPr>
        <p:spPr>
          <a:xfrm>
            <a:off x="800100" y="1606500"/>
            <a:ext cx="7543800" cy="3356400"/>
          </a:xfrm>
          <a:prstGeom prst="rect">
            <a:avLst/>
          </a:prstGeom>
          <a:noFill/>
          <a:ln>
            <a:noFill/>
          </a:ln>
        </p:spPr>
        <p:txBody>
          <a:bodyPr anchorCtr="0" anchor="t" bIns="34275" lIns="0" spcFirstLastPara="1" rIns="0" wrap="square" tIns="34275">
            <a:noAutofit/>
          </a:bodyPr>
          <a:lstStyle/>
          <a:p>
            <a:pPr indent="-317500" lvl="0" marL="457200" rtl="0" algn="just">
              <a:lnSpc>
                <a:spcPct val="100000"/>
              </a:lnSpc>
              <a:spcBef>
                <a:spcPts val="900"/>
              </a:spcBef>
              <a:spcAft>
                <a:spcPts val="0"/>
              </a:spcAft>
              <a:buClr>
                <a:srgbClr val="375FA9"/>
              </a:buClr>
              <a:buSzPts val="1400"/>
              <a:buFont typeface="Calibri"/>
              <a:buChar char="●"/>
            </a:pPr>
            <a:r>
              <a:rPr lang="es">
                <a:solidFill>
                  <a:srgbClr val="375FA9"/>
                </a:solidFill>
              </a:rPr>
              <a:t>Un plan de implementación apoya un proceso de plan de acción estratégico para todo tipo de operaciones y prácticas empresariales.</a:t>
            </a:r>
            <a:endParaRPr>
              <a:solidFill>
                <a:srgbClr val="375FA9"/>
              </a:solidFill>
            </a:endParaRPr>
          </a:p>
          <a:p>
            <a:pPr indent="-317500" lvl="0" marL="457200" rtl="0" algn="just">
              <a:lnSpc>
                <a:spcPct val="100000"/>
              </a:lnSpc>
              <a:spcBef>
                <a:spcPts val="900"/>
              </a:spcBef>
              <a:spcAft>
                <a:spcPts val="0"/>
              </a:spcAft>
              <a:buClr>
                <a:srgbClr val="375FA9"/>
              </a:buClr>
              <a:buSzPts val="1400"/>
              <a:buFont typeface="Calibri"/>
              <a:buChar char="●"/>
            </a:pPr>
            <a:r>
              <a:rPr lang="es">
                <a:solidFill>
                  <a:srgbClr val="375FA9"/>
                </a:solidFill>
              </a:rPr>
              <a:t>Puede ser que se esté ejecutando un nuevo plan de marketing o introduciendo una nueva plataforma de software en su organización.</a:t>
            </a:r>
            <a:endParaRPr>
              <a:solidFill>
                <a:srgbClr val="375FA9"/>
              </a:solidFill>
            </a:endParaRPr>
          </a:p>
          <a:p>
            <a:pPr indent="-317500" lvl="0" marL="457200" rtl="0" algn="just">
              <a:lnSpc>
                <a:spcPct val="100000"/>
              </a:lnSpc>
              <a:spcBef>
                <a:spcPts val="900"/>
              </a:spcBef>
              <a:spcAft>
                <a:spcPts val="0"/>
              </a:spcAft>
              <a:buClr>
                <a:srgbClr val="375FA9"/>
              </a:buClr>
              <a:buSzPts val="1400"/>
              <a:buFont typeface="Calibri"/>
              <a:buChar char="●"/>
            </a:pPr>
            <a:r>
              <a:rPr lang="es">
                <a:solidFill>
                  <a:srgbClr val="375FA9"/>
                </a:solidFill>
              </a:rPr>
              <a:t>Dicta las acciones y los métodos que se utilizarán para convertir la estrategia en realidad.</a:t>
            </a:r>
            <a:endParaRPr>
              <a:solidFill>
                <a:srgbClr val="375FA9"/>
              </a:solidFill>
            </a:endParaRPr>
          </a:p>
        </p:txBody>
      </p:sp>
      <p:pic>
        <p:nvPicPr>
          <p:cNvPr id="247" name="Google Shape;247;p28"/>
          <p:cNvPicPr preferRelativeResize="0"/>
          <p:nvPr/>
        </p:nvPicPr>
        <p:blipFill rotWithShape="1">
          <a:blip r:embed="rId4">
            <a:alphaModFix/>
          </a:blip>
          <a:srcRect b="52960" l="17498" r="25705" t="24942"/>
          <a:stretch/>
        </p:blipFill>
        <p:spPr>
          <a:xfrm>
            <a:off x="1210475" y="3167625"/>
            <a:ext cx="6097099" cy="1334351"/>
          </a:xfrm>
          <a:prstGeom prst="rect">
            <a:avLst/>
          </a:prstGeom>
          <a:noFill/>
          <a:ln>
            <a:noFill/>
          </a:ln>
        </p:spPr>
      </p:pic>
      <p:sp>
        <p:nvSpPr>
          <p:cNvPr id="248" name="Google Shape;248;p28"/>
          <p:cNvSpPr txBox="1"/>
          <p:nvPr/>
        </p:nvSpPr>
        <p:spPr>
          <a:xfrm>
            <a:off x="1210475" y="4501975"/>
            <a:ext cx="2411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s" sz="1000">
                <a:latin typeface="Calibri"/>
                <a:ea typeface="Calibri"/>
                <a:cs typeface="Calibri"/>
                <a:sym typeface="Calibri"/>
              </a:rPr>
              <a:t>Imagen tomada de </a:t>
            </a:r>
            <a:r>
              <a:rPr i="1" lang="es" sz="1000" u="sng">
                <a:solidFill>
                  <a:schemeClr val="hlink"/>
                </a:solidFill>
                <a:latin typeface="Calibri"/>
                <a:ea typeface="Calibri"/>
                <a:cs typeface="Calibri"/>
                <a:sym typeface="Calibri"/>
                <a:hlinkClick r:id="rId5"/>
              </a:rPr>
              <a:t>Slideplayer</a:t>
            </a:r>
            <a:endParaRPr i="1" sz="10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2" name="Shape 252"/>
        <p:cNvGrpSpPr/>
        <p:nvPr/>
      </p:nvGrpSpPr>
      <p:grpSpPr>
        <a:xfrm>
          <a:off x="0" y="0"/>
          <a:ext cx="0" cy="0"/>
          <a:chOff x="0" y="0"/>
          <a:chExt cx="0" cy="0"/>
        </a:xfrm>
      </p:grpSpPr>
      <p:sp>
        <p:nvSpPr>
          <p:cNvPr id="253" name="Google Shape;253;p29"/>
          <p:cNvSpPr txBox="1"/>
          <p:nvPr/>
        </p:nvSpPr>
        <p:spPr>
          <a:xfrm>
            <a:off x="800110" y="34710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600">
                <a:solidFill>
                  <a:srgbClr val="E73263"/>
                </a:solidFill>
              </a:rPr>
              <a:t>Plan de implementación - Pasos</a:t>
            </a:r>
            <a:endParaRPr b="1" sz="2600">
              <a:solidFill>
                <a:srgbClr val="E73263"/>
              </a:solidFill>
            </a:endParaRPr>
          </a:p>
        </p:txBody>
      </p:sp>
      <p:sp>
        <p:nvSpPr>
          <p:cNvPr id="254" name="Google Shape;254;p29"/>
          <p:cNvSpPr txBox="1"/>
          <p:nvPr/>
        </p:nvSpPr>
        <p:spPr>
          <a:xfrm>
            <a:off x="800100" y="1377900"/>
            <a:ext cx="7543800" cy="3356400"/>
          </a:xfrm>
          <a:prstGeom prst="rect">
            <a:avLst/>
          </a:prstGeom>
          <a:noFill/>
          <a:ln>
            <a:noFill/>
          </a:ln>
        </p:spPr>
        <p:txBody>
          <a:bodyPr anchorCtr="0" anchor="t" bIns="34275" lIns="0" spcFirstLastPara="1" rIns="0" wrap="square" tIns="34275">
            <a:noAutofit/>
          </a:bodyPr>
          <a:lstStyle/>
          <a:p>
            <a:pPr indent="-317500" lvl="0" marL="457200" rtl="0" algn="just">
              <a:lnSpc>
                <a:spcPct val="115000"/>
              </a:lnSpc>
              <a:spcBef>
                <a:spcPts val="900"/>
              </a:spcBef>
              <a:spcAft>
                <a:spcPts val="0"/>
              </a:spcAft>
              <a:buClr>
                <a:srgbClr val="375FA9"/>
              </a:buClr>
              <a:buSzPts val="1400"/>
              <a:buFont typeface="Calibri"/>
              <a:buChar char="●"/>
            </a:pPr>
            <a:r>
              <a:rPr b="1" lang="es">
                <a:solidFill>
                  <a:srgbClr val="375FA9"/>
                </a:solidFill>
              </a:rPr>
              <a:t>Paso 1:</a:t>
            </a:r>
            <a:r>
              <a:rPr lang="es">
                <a:solidFill>
                  <a:srgbClr val="375FA9"/>
                </a:solidFill>
              </a:rPr>
              <a:t> Hacer una lluvia de ideas sobre los resultados deseados.</a:t>
            </a:r>
            <a:endParaRPr>
              <a:solidFill>
                <a:srgbClr val="375FA9"/>
              </a:solidFill>
            </a:endParaRPr>
          </a:p>
          <a:p>
            <a:pPr indent="-317500" lvl="0" marL="457200" rtl="0" algn="just">
              <a:lnSpc>
                <a:spcPct val="115000"/>
              </a:lnSpc>
              <a:spcBef>
                <a:spcPts val="1000"/>
              </a:spcBef>
              <a:spcAft>
                <a:spcPts val="0"/>
              </a:spcAft>
              <a:buClr>
                <a:srgbClr val="375FA9"/>
              </a:buClr>
              <a:buSzPts val="1400"/>
              <a:buFont typeface="Calibri"/>
              <a:buChar char="●"/>
            </a:pPr>
            <a:r>
              <a:rPr b="1" lang="es">
                <a:solidFill>
                  <a:srgbClr val="375FA9"/>
                </a:solidFill>
              </a:rPr>
              <a:t>Paso 2:</a:t>
            </a:r>
            <a:r>
              <a:rPr lang="es">
                <a:solidFill>
                  <a:srgbClr val="375FA9"/>
                </a:solidFill>
              </a:rPr>
              <a:t> Asignar la responsabilidad de la aplicación a un propietario.</a:t>
            </a:r>
            <a:endParaRPr>
              <a:solidFill>
                <a:srgbClr val="375FA9"/>
              </a:solidFill>
            </a:endParaRPr>
          </a:p>
          <a:p>
            <a:pPr indent="-317500" lvl="0" marL="457200" rtl="0" algn="just">
              <a:lnSpc>
                <a:spcPct val="115000"/>
              </a:lnSpc>
              <a:spcBef>
                <a:spcPts val="1000"/>
              </a:spcBef>
              <a:spcAft>
                <a:spcPts val="0"/>
              </a:spcAft>
              <a:buClr>
                <a:srgbClr val="375FA9"/>
              </a:buClr>
              <a:buSzPts val="1400"/>
              <a:buFont typeface="Calibri"/>
              <a:buChar char="●"/>
            </a:pPr>
            <a:r>
              <a:rPr b="1" lang="es">
                <a:solidFill>
                  <a:srgbClr val="375FA9"/>
                </a:solidFill>
              </a:rPr>
              <a:t>Paso 3:</a:t>
            </a:r>
            <a:r>
              <a:rPr lang="es">
                <a:solidFill>
                  <a:srgbClr val="375FA9"/>
                </a:solidFill>
              </a:rPr>
              <a:t> Realizar una evaluación de riesgos.</a:t>
            </a:r>
            <a:endParaRPr>
              <a:solidFill>
                <a:srgbClr val="375FA9"/>
              </a:solidFill>
            </a:endParaRPr>
          </a:p>
          <a:p>
            <a:pPr indent="-317500" lvl="0" marL="457200" rtl="0" algn="just">
              <a:lnSpc>
                <a:spcPct val="115000"/>
              </a:lnSpc>
              <a:spcBef>
                <a:spcPts val="1000"/>
              </a:spcBef>
              <a:spcAft>
                <a:spcPts val="0"/>
              </a:spcAft>
              <a:buClr>
                <a:srgbClr val="375FA9"/>
              </a:buClr>
              <a:buSzPts val="1400"/>
              <a:buFont typeface="Calibri"/>
              <a:buChar char="●"/>
            </a:pPr>
            <a:r>
              <a:rPr b="1" lang="es">
                <a:solidFill>
                  <a:srgbClr val="375FA9"/>
                </a:solidFill>
              </a:rPr>
              <a:t>Paso 4:</a:t>
            </a:r>
            <a:r>
              <a:rPr lang="es">
                <a:solidFill>
                  <a:srgbClr val="375FA9"/>
                </a:solidFill>
              </a:rPr>
              <a:t> Establecer un presupuesto.</a:t>
            </a:r>
            <a:endParaRPr>
              <a:solidFill>
                <a:srgbClr val="375FA9"/>
              </a:solidFill>
            </a:endParaRPr>
          </a:p>
          <a:p>
            <a:pPr indent="-317500" lvl="0" marL="457200" rtl="0" algn="just">
              <a:lnSpc>
                <a:spcPct val="115000"/>
              </a:lnSpc>
              <a:spcBef>
                <a:spcPts val="1000"/>
              </a:spcBef>
              <a:spcAft>
                <a:spcPts val="0"/>
              </a:spcAft>
              <a:buClr>
                <a:srgbClr val="375FA9"/>
              </a:buClr>
              <a:buSzPts val="1400"/>
              <a:buFont typeface="Calibri"/>
              <a:buChar char="●"/>
            </a:pPr>
            <a:r>
              <a:rPr b="1" lang="es">
                <a:solidFill>
                  <a:srgbClr val="375FA9"/>
                </a:solidFill>
              </a:rPr>
              <a:t>Paso 5:</a:t>
            </a:r>
            <a:r>
              <a:rPr lang="es">
                <a:solidFill>
                  <a:srgbClr val="375FA9"/>
                </a:solidFill>
              </a:rPr>
              <a:t> Crear y delegar las tareas de su plan de ejecución.</a:t>
            </a:r>
            <a:endParaRPr>
              <a:solidFill>
                <a:srgbClr val="375FA9"/>
              </a:solidFill>
            </a:endParaRPr>
          </a:p>
          <a:p>
            <a:pPr indent="-317500" lvl="0" marL="457200" rtl="0" algn="just">
              <a:lnSpc>
                <a:spcPct val="115000"/>
              </a:lnSpc>
              <a:spcBef>
                <a:spcPts val="1000"/>
              </a:spcBef>
              <a:spcAft>
                <a:spcPts val="1000"/>
              </a:spcAft>
              <a:buClr>
                <a:srgbClr val="375FA9"/>
              </a:buClr>
              <a:buSzPts val="1400"/>
              <a:buFont typeface="Calibri"/>
              <a:buChar char="●"/>
            </a:pPr>
            <a:r>
              <a:rPr b="1" lang="es">
                <a:solidFill>
                  <a:srgbClr val="375FA9"/>
                </a:solidFill>
              </a:rPr>
              <a:t>Paso 6:</a:t>
            </a:r>
            <a:r>
              <a:rPr lang="es">
                <a:solidFill>
                  <a:srgbClr val="375FA9"/>
                </a:solidFill>
              </a:rPr>
              <a:t> Desarrollar el cronograma de su plan de implementación.</a:t>
            </a:r>
            <a:endParaRPr>
              <a:solidFill>
                <a:srgbClr val="375FA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bg>
      <p:bgPr>
        <a:blipFill>
          <a:blip r:embed="rId3">
            <a:alphaModFix/>
          </a:blip>
          <a:stretch>
            <a:fillRect/>
          </a:stretch>
        </a:blipFill>
      </p:bgPr>
    </p:bg>
    <p:spTree>
      <p:nvGrpSpPr>
        <p:cNvPr id="258" name="Shape 258"/>
        <p:cNvGrpSpPr/>
        <p:nvPr/>
      </p:nvGrpSpPr>
      <p:grpSpPr>
        <a:xfrm>
          <a:off x="0" y="0"/>
          <a:ext cx="0" cy="0"/>
          <a:chOff x="0" y="0"/>
          <a:chExt cx="0" cy="0"/>
        </a:xfrm>
      </p:grpSpPr>
      <p:sp>
        <p:nvSpPr>
          <p:cNvPr id="259" name="Google Shape;259;p30"/>
          <p:cNvSpPr txBox="1"/>
          <p:nvPr/>
        </p:nvSpPr>
        <p:spPr>
          <a:xfrm>
            <a:off x="800110" y="34710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600">
                <a:solidFill>
                  <a:srgbClr val="E73263"/>
                </a:solidFill>
              </a:rPr>
              <a:t>Plan de implementación - Pasos</a:t>
            </a:r>
            <a:endParaRPr b="1" sz="2600">
              <a:solidFill>
                <a:srgbClr val="E73263"/>
              </a:solidFill>
            </a:endParaRPr>
          </a:p>
        </p:txBody>
      </p:sp>
      <p:sp>
        <p:nvSpPr>
          <p:cNvPr id="260" name="Google Shape;260;p30"/>
          <p:cNvSpPr txBox="1"/>
          <p:nvPr/>
        </p:nvSpPr>
        <p:spPr>
          <a:xfrm>
            <a:off x="800100" y="1377900"/>
            <a:ext cx="7543800" cy="3356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375FA9"/>
              </a:buClr>
              <a:buSzPts val="1400"/>
              <a:buFont typeface="Calibri"/>
              <a:buChar char="●"/>
            </a:pPr>
            <a:r>
              <a:rPr b="1" lang="es">
                <a:solidFill>
                  <a:srgbClr val="375FA9"/>
                </a:solidFill>
              </a:rPr>
              <a:t>Paso 1:</a:t>
            </a:r>
            <a:r>
              <a:rPr lang="es">
                <a:solidFill>
                  <a:srgbClr val="375FA9"/>
                </a:solidFill>
              </a:rPr>
              <a:t> Hacer una lluvia de ideas sobre los resultados deseados.</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lang="es">
                <a:solidFill>
                  <a:srgbClr val="375FA9"/>
                </a:solidFill>
              </a:rPr>
              <a:t>Empezar con los resultados finales en mente.</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lang="es">
                <a:solidFill>
                  <a:srgbClr val="375FA9"/>
                </a:solidFill>
              </a:rPr>
              <a:t>Estos resultados pueden ser la adopción de una nueva herramienta de software o un cambio en la estrategia de gestión de su equipo. </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b="1" lang="es">
                <a:solidFill>
                  <a:srgbClr val="375FA9"/>
                </a:solidFill>
              </a:rPr>
              <a:t>Establecer objetivos:</a:t>
            </a:r>
            <a:r>
              <a:rPr lang="es">
                <a:solidFill>
                  <a:srgbClr val="375FA9"/>
                </a:solidFill>
              </a:rPr>
              <a:t> Basar los objetivos de su aplicación en los mejores escenarios posibles, incluyendo fechas de lanzamiento, clientes asegurados, números de productividad mejorados, etc.</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b="1" lang="es">
                <a:solidFill>
                  <a:srgbClr val="375FA9"/>
                </a:solidFill>
              </a:rPr>
              <a:t>Hacer una lista de contingencias:</a:t>
            </a:r>
            <a:r>
              <a:rPr lang="es">
                <a:solidFill>
                  <a:srgbClr val="375FA9"/>
                </a:solidFill>
              </a:rPr>
              <a:t> La implementación de cualquier cosa en tu estrategia empresarial es un proceso largo y propenso a los cambios, por eso es importante hacer una lluvia de ideas sobre escenarios contingentes. </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lang="es">
                <a:solidFill>
                  <a:srgbClr val="375FA9"/>
                </a:solidFill>
              </a:rPr>
              <a:t>Tener en cuenta las siguientes preguntas:</a:t>
            </a:r>
            <a:endParaRPr>
              <a:solidFill>
                <a:srgbClr val="375FA9"/>
              </a:solidFill>
            </a:endParaRPr>
          </a:p>
          <a:p>
            <a:pPr indent="-317500" lvl="2" marL="1371600" rtl="0" algn="just">
              <a:lnSpc>
                <a:spcPct val="90000"/>
              </a:lnSpc>
              <a:spcBef>
                <a:spcPts val="1000"/>
              </a:spcBef>
              <a:spcAft>
                <a:spcPts val="0"/>
              </a:spcAft>
              <a:buClr>
                <a:srgbClr val="375FA9"/>
              </a:buClr>
              <a:buSzPts val="1400"/>
              <a:buFont typeface="Calibri"/>
              <a:buChar char="■"/>
            </a:pPr>
            <a:r>
              <a:rPr lang="es">
                <a:solidFill>
                  <a:srgbClr val="375FA9"/>
                </a:solidFill>
              </a:rPr>
              <a:t>¿Quién se beneficiará de este cambio o adición?</a:t>
            </a:r>
            <a:endParaRPr>
              <a:solidFill>
                <a:srgbClr val="375FA9"/>
              </a:solidFill>
            </a:endParaRPr>
          </a:p>
          <a:p>
            <a:pPr indent="-317500" lvl="2" marL="1371600" rtl="0" algn="just">
              <a:lnSpc>
                <a:spcPct val="90000"/>
              </a:lnSpc>
              <a:spcBef>
                <a:spcPts val="0"/>
              </a:spcBef>
              <a:spcAft>
                <a:spcPts val="0"/>
              </a:spcAft>
              <a:buClr>
                <a:srgbClr val="375FA9"/>
              </a:buClr>
              <a:buSzPts val="1400"/>
              <a:buFont typeface="Calibri"/>
              <a:buChar char="■"/>
            </a:pPr>
            <a:r>
              <a:rPr lang="es">
                <a:solidFill>
                  <a:srgbClr val="375FA9"/>
                </a:solidFill>
              </a:rPr>
              <a:t>¿Cómo se beneficiarán?</a:t>
            </a:r>
            <a:endParaRPr>
              <a:solidFill>
                <a:srgbClr val="375FA9"/>
              </a:solidFill>
            </a:endParaRPr>
          </a:p>
          <a:p>
            <a:pPr indent="-317500" lvl="2" marL="1371600" rtl="0" algn="just">
              <a:lnSpc>
                <a:spcPct val="90000"/>
              </a:lnSpc>
              <a:spcBef>
                <a:spcPts val="0"/>
              </a:spcBef>
              <a:spcAft>
                <a:spcPts val="0"/>
              </a:spcAft>
              <a:buClr>
                <a:srgbClr val="375FA9"/>
              </a:buClr>
              <a:buSzPts val="1400"/>
              <a:buFont typeface="Calibri"/>
              <a:buChar char="■"/>
            </a:pPr>
            <a:r>
              <a:rPr lang="es">
                <a:solidFill>
                  <a:srgbClr val="375FA9"/>
                </a:solidFill>
              </a:rPr>
              <a:t>¿Qué parámetros medirán el éxito?</a:t>
            </a:r>
            <a:endParaRPr>
              <a:solidFill>
                <a:srgbClr val="375FA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bg>
      <p:bgPr>
        <a:blipFill>
          <a:blip r:embed="rId3">
            <a:alphaModFix/>
          </a:blip>
          <a:stretch>
            <a:fillRect/>
          </a:stretch>
        </a:blipFill>
      </p:bgPr>
    </p:bg>
    <p:spTree>
      <p:nvGrpSpPr>
        <p:cNvPr id="264" name="Shape 264"/>
        <p:cNvGrpSpPr/>
        <p:nvPr/>
      </p:nvGrpSpPr>
      <p:grpSpPr>
        <a:xfrm>
          <a:off x="0" y="0"/>
          <a:ext cx="0" cy="0"/>
          <a:chOff x="0" y="0"/>
          <a:chExt cx="0" cy="0"/>
        </a:xfrm>
      </p:grpSpPr>
      <p:sp>
        <p:nvSpPr>
          <p:cNvPr id="265" name="Google Shape;265;p31"/>
          <p:cNvSpPr txBox="1"/>
          <p:nvPr/>
        </p:nvSpPr>
        <p:spPr>
          <a:xfrm>
            <a:off x="800110" y="34710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600">
                <a:solidFill>
                  <a:srgbClr val="E73263"/>
                </a:solidFill>
              </a:rPr>
              <a:t>Plan de implementación - Pasos</a:t>
            </a:r>
            <a:endParaRPr b="1" sz="2600">
              <a:solidFill>
                <a:srgbClr val="E73263"/>
              </a:solidFill>
            </a:endParaRPr>
          </a:p>
        </p:txBody>
      </p:sp>
      <p:sp>
        <p:nvSpPr>
          <p:cNvPr id="266" name="Google Shape;266;p31"/>
          <p:cNvSpPr txBox="1"/>
          <p:nvPr/>
        </p:nvSpPr>
        <p:spPr>
          <a:xfrm>
            <a:off x="800100" y="1377900"/>
            <a:ext cx="7543800" cy="3356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375FA9"/>
              </a:buClr>
              <a:buSzPts val="1400"/>
              <a:buFont typeface="Calibri"/>
              <a:buChar char="●"/>
            </a:pPr>
            <a:r>
              <a:rPr b="1" lang="es">
                <a:solidFill>
                  <a:srgbClr val="375FA9"/>
                </a:solidFill>
              </a:rPr>
              <a:t>Paso 2:</a:t>
            </a:r>
            <a:r>
              <a:rPr lang="es">
                <a:solidFill>
                  <a:srgbClr val="375FA9"/>
                </a:solidFill>
              </a:rPr>
              <a:t> </a:t>
            </a:r>
            <a:r>
              <a:rPr lang="es">
                <a:solidFill>
                  <a:srgbClr val="375FA9"/>
                </a:solidFill>
              </a:rPr>
              <a:t>Asignar la responsabilidad de la aplicación a un propietario.</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lang="es">
                <a:solidFill>
                  <a:srgbClr val="375FA9"/>
                </a:solidFill>
              </a:rPr>
              <a:t>Una de las decisiones más difíciles que se tendrá que tomar durante todo el proceso es elegir a alguien que dirija la planificación y la ejecución de la estrategia de implementación.</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lang="es">
                <a:solidFill>
                  <a:srgbClr val="375FA9"/>
                </a:solidFill>
              </a:rPr>
              <a:t>Esta persona se encargará de hacer un seguimiento de la productividad del equipo, de asignar las tareas individuales y de dirigir la implementación cuando el equipo se desvíe del camino.</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b="1" lang="es">
                <a:solidFill>
                  <a:srgbClr val="375FA9"/>
                </a:solidFill>
              </a:rPr>
              <a:t>Buscar un gran comunicador:</a:t>
            </a:r>
            <a:r>
              <a:rPr lang="es">
                <a:solidFill>
                  <a:srgbClr val="375FA9"/>
                </a:solidFill>
              </a:rPr>
              <a:t> Elegir una persona tenga un largo historial de comunicación de calidad y oportuna con sus compañeros y superiores.</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b="1" lang="es">
                <a:solidFill>
                  <a:srgbClr val="375FA9"/>
                </a:solidFill>
              </a:rPr>
              <a:t>Buscar un pensador innovador:</a:t>
            </a:r>
            <a:r>
              <a:rPr lang="es">
                <a:solidFill>
                  <a:srgbClr val="375FA9"/>
                </a:solidFill>
              </a:rPr>
              <a:t> Elegir una persona que trabaje bien bajo presión y que encuentre formas innovadoras de resolver problemas únicos.</a:t>
            </a:r>
            <a:endParaRPr>
              <a:solidFill>
                <a:srgbClr val="375FA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bg>
      <p:bgPr>
        <a:blipFill>
          <a:blip r:embed="rId3">
            <a:alphaModFix/>
          </a:blip>
          <a:stretch>
            <a:fillRect/>
          </a:stretch>
        </a:blipFill>
      </p:bgPr>
    </p:bg>
    <p:spTree>
      <p:nvGrpSpPr>
        <p:cNvPr id="270" name="Shape 270"/>
        <p:cNvGrpSpPr/>
        <p:nvPr/>
      </p:nvGrpSpPr>
      <p:grpSpPr>
        <a:xfrm>
          <a:off x="0" y="0"/>
          <a:ext cx="0" cy="0"/>
          <a:chOff x="0" y="0"/>
          <a:chExt cx="0" cy="0"/>
        </a:xfrm>
      </p:grpSpPr>
      <p:sp>
        <p:nvSpPr>
          <p:cNvPr id="271" name="Google Shape;271;p32"/>
          <p:cNvSpPr txBox="1"/>
          <p:nvPr/>
        </p:nvSpPr>
        <p:spPr>
          <a:xfrm>
            <a:off x="800110" y="34710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600">
                <a:solidFill>
                  <a:srgbClr val="E73263"/>
                </a:solidFill>
              </a:rPr>
              <a:t>Plan de implementación - Pasos</a:t>
            </a:r>
            <a:endParaRPr b="1" sz="2600">
              <a:solidFill>
                <a:srgbClr val="E73263"/>
              </a:solidFill>
            </a:endParaRPr>
          </a:p>
        </p:txBody>
      </p:sp>
      <p:sp>
        <p:nvSpPr>
          <p:cNvPr id="272" name="Google Shape;272;p32"/>
          <p:cNvSpPr txBox="1"/>
          <p:nvPr/>
        </p:nvSpPr>
        <p:spPr>
          <a:xfrm>
            <a:off x="800100" y="1377900"/>
            <a:ext cx="7743900" cy="3356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375FA9"/>
              </a:buClr>
              <a:buSzPts val="1400"/>
              <a:buFont typeface="Calibri"/>
              <a:buChar char="●"/>
            </a:pPr>
            <a:r>
              <a:rPr b="1" lang="es">
                <a:solidFill>
                  <a:srgbClr val="375FA9"/>
                </a:solidFill>
              </a:rPr>
              <a:t>Paso 3:</a:t>
            </a:r>
            <a:r>
              <a:rPr lang="es">
                <a:solidFill>
                  <a:srgbClr val="375FA9"/>
                </a:solidFill>
              </a:rPr>
              <a:t> </a:t>
            </a:r>
            <a:r>
              <a:rPr lang="es">
                <a:solidFill>
                  <a:srgbClr val="375FA9"/>
                </a:solidFill>
              </a:rPr>
              <a:t>Realizar una evaluación de riesgos.</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lang="es">
                <a:solidFill>
                  <a:srgbClr val="375FA9"/>
                </a:solidFill>
              </a:rPr>
              <a:t>El desarrollo de la evaluación de riesgos es la mejor defensa contra los problemas que pueden hacer descarrilar toda la estrategia de implantación.</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b="1" lang="es">
                <a:solidFill>
                  <a:srgbClr val="375FA9"/>
                </a:solidFill>
              </a:rPr>
              <a:t>Haga de su evaluación de riesgos un esfuerzo de grupo:</a:t>
            </a:r>
            <a:r>
              <a:rPr lang="es">
                <a:solidFill>
                  <a:srgbClr val="375FA9"/>
                </a:solidFill>
              </a:rPr>
              <a:t> No es posible que el responsable de la implementación conozca todos los problemas a los que puede enfrentarse el equipo. Es fundamental reunir al equipo en sesiones de lluvia de ideas para reunir todo tipo de perspectivas para la identificación de riesgos y soluciones.</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b="1" lang="es">
                <a:solidFill>
                  <a:srgbClr val="375FA9"/>
                </a:solidFill>
              </a:rPr>
              <a:t>Evalúe casos prácticos similares a su propia estrategia de implementación:</a:t>
            </a:r>
            <a:r>
              <a:rPr lang="es">
                <a:solidFill>
                  <a:srgbClr val="375FA9"/>
                </a:solidFill>
              </a:rPr>
              <a:t> No hay nada mejor para conocer los riesgos a los que se enfrenta su proyecto que estudiar a quienes han ejecutado estrategias similares a la suya. Averigüe lo que funcionó y lo que no a partir de las fuentes primarias en lugar de basarse únicamente en especulaciones hipotéticas.</a:t>
            </a:r>
            <a:endParaRPr>
              <a:solidFill>
                <a:srgbClr val="375FA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bg>
      <p:bgPr>
        <a:blipFill>
          <a:blip r:embed="rId3">
            <a:alphaModFix/>
          </a:blip>
          <a:stretch>
            <a:fillRect/>
          </a:stretch>
        </a:blipFill>
      </p:bgPr>
    </p:bg>
    <p:spTree>
      <p:nvGrpSpPr>
        <p:cNvPr id="276" name="Shape 276"/>
        <p:cNvGrpSpPr/>
        <p:nvPr/>
      </p:nvGrpSpPr>
      <p:grpSpPr>
        <a:xfrm>
          <a:off x="0" y="0"/>
          <a:ext cx="0" cy="0"/>
          <a:chOff x="0" y="0"/>
          <a:chExt cx="0" cy="0"/>
        </a:xfrm>
      </p:grpSpPr>
      <p:sp>
        <p:nvSpPr>
          <p:cNvPr id="277" name="Google Shape;277;p33"/>
          <p:cNvSpPr txBox="1"/>
          <p:nvPr/>
        </p:nvSpPr>
        <p:spPr>
          <a:xfrm>
            <a:off x="800110" y="34710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600">
                <a:solidFill>
                  <a:srgbClr val="E73263"/>
                </a:solidFill>
              </a:rPr>
              <a:t>Plan de implementación - Pasos</a:t>
            </a:r>
            <a:endParaRPr b="1" sz="2600">
              <a:solidFill>
                <a:srgbClr val="E73263"/>
              </a:solidFill>
            </a:endParaRPr>
          </a:p>
        </p:txBody>
      </p:sp>
      <p:sp>
        <p:nvSpPr>
          <p:cNvPr id="278" name="Google Shape;278;p33"/>
          <p:cNvSpPr txBox="1"/>
          <p:nvPr/>
        </p:nvSpPr>
        <p:spPr>
          <a:xfrm>
            <a:off x="800100" y="1377900"/>
            <a:ext cx="7543800" cy="3356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375FA9"/>
              </a:buClr>
              <a:buSzPts val="1400"/>
              <a:buFont typeface="Calibri"/>
              <a:buChar char="●"/>
            </a:pPr>
            <a:r>
              <a:rPr b="1" lang="es">
                <a:solidFill>
                  <a:srgbClr val="375FA9"/>
                </a:solidFill>
              </a:rPr>
              <a:t>Paso 4:</a:t>
            </a:r>
            <a:r>
              <a:rPr lang="es">
                <a:solidFill>
                  <a:srgbClr val="375FA9"/>
                </a:solidFill>
              </a:rPr>
              <a:t> </a:t>
            </a:r>
            <a:r>
              <a:rPr lang="es">
                <a:solidFill>
                  <a:srgbClr val="375FA9"/>
                </a:solidFill>
              </a:rPr>
              <a:t>Establecer un presupuesto.</a:t>
            </a:r>
            <a:endParaRPr>
              <a:solidFill>
                <a:srgbClr val="375FA9"/>
              </a:solidFill>
            </a:endParaRPr>
          </a:p>
          <a:p>
            <a:pPr indent="-307975" lvl="1" marL="914400" rtl="0" algn="just">
              <a:lnSpc>
                <a:spcPct val="90000"/>
              </a:lnSpc>
              <a:spcBef>
                <a:spcPts val="900"/>
              </a:spcBef>
              <a:spcAft>
                <a:spcPts val="0"/>
              </a:spcAft>
              <a:buClr>
                <a:srgbClr val="375FA9"/>
              </a:buClr>
              <a:buSzPts val="1250"/>
              <a:buFont typeface="Calibri"/>
              <a:buChar char="○"/>
            </a:pPr>
            <a:r>
              <a:rPr lang="es" sz="1250">
                <a:solidFill>
                  <a:srgbClr val="375FA9"/>
                </a:solidFill>
              </a:rPr>
              <a:t>La clave de un presupuesto útil para el plan de implementación es hacer que todas las partidas y gastos sean fáciles de medir y seguir.</a:t>
            </a:r>
            <a:endParaRPr sz="1250">
              <a:solidFill>
                <a:srgbClr val="375FA9"/>
              </a:solidFill>
            </a:endParaRPr>
          </a:p>
          <a:p>
            <a:pPr indent="-307975" lvl="1" marL="914400" rtl="0" algn="just">
              <a:lnSpc>
                <a:spcPct val="90000"/>
              </a:lnSpc>
              <a:spcBef>
                <a:spcPts val="900"/>
              </a:spcBef>
              <a:spcAft>
                <a:spcPts val="0"/>
              </a:spcAft>
              <a:buClr>
                <a:srgbClr val="375FA9"/>
              </a:buClr>
              <a:buSzPts val="1250"/>
              <a:buFont typeface="Calibri"/>
              <a:buChar char="○"/>
            </a:pPr>
            <a:r>
              <a:rPr lang="es" sz="1250">
                <a:solidFill>
                  <a:srgbClr val="375FA9"/>
                </a:solidFill>
              </a:rPr>
              <a:t>Mantener todo organizado utilizando hojas de cálculo o herramientas presupuestarias interactivas que ofrecen muchas plataformas de gestión de proyectos.</a:t>
            </a:r>
            <a:endParaRPr sz="1250">
              <a:solidFill>
                <a:srgbClr val="375FA9"/>
              </a:solidFill>
            </a:endParaRPr>
          </a:p>
          <a:p>
            <a:pPr indent="-307975" lvl="1" marL="914400" rtl="0" algn="just">
              <a:lnSpc>
                <a:spcPct val="90000"/>
              </a:lnSpc>
              <a:spcBef>
                <a:spcPts val="900"/>
              </a:spcBef>
              <a:spcAft>
                <a:spcPts val="0"/>
              </a:spcAft>
              <a:buClr>
                <a:srgbClr val="375FA9"/>
              </a:buClr>
              <a:buSzPts val="1250"/>
              <a:buFont typeface="Calibri"/>
              <a:buChar char="○"/>
            </a:pPr>
            <a:r>
              <a:rPr b="1" lang="es" sz="1250">
                <a:solidFill>
                  <a:srgbClr val="375FA9"/>
                </a:solidFill>
              </a:rPr>
              <a:t>Tener en cuenta los riesgos:</a:t>
            </a:r>
            <a:r>
              <a:rPr lang="es" sz="1250">
                <a:solidFill>
                  <a:srgbClr val="375FA9"/>
                </a:solidFill>
              </a:rPr>
              <a:t> Los riesgos suponen una amenaza para cualquier presupuesto, ya sea porque esos riesgos suponen ventanas de ejecución más largas, compañeros de equipo adicionales o la necesidad de recursos suplementarios. Incluir en su presupuesto un margen de maniobra para hacer frente a estos problemas.</a:t>
            </a:r>
            <a:endParaRPr sz="1250">
              <a:solidFill>
                <a:srgbClr val="375FA9"/>
              </a:solidFill>
            </a:endParaRPr>
          </a:p>
          <a:p>
            <a:pPr indent="-307975" lvl="1" marL="914400" rtl="0" algn="just">
              <a:lnSpc>
                <a:spcPct val="90000"/>
              </a:lnSpc>
              <a:spcBef>
                <a:spcPts val="900"/>
              </a:spcBef>
              <a:spcAft>
                <a:spcPts val="0"/>
              </a:spcAft>
              <a:buClr>
                <a:srgbClr val="375FA9"/>
              </a:buClr>
              <a:buSzPts val="1250"/>
              <a:buFont typeface="Calibri"/>
              <a:buChar char="○"/>
            </a:pPr>
            <a:r>
              <a:rPr b="1" lang="es" sz="1250">
                <a:solidFill>
                  <a:srgbClr val="375FA9"/>
                </a:solidFill>
              </a:rPr>
              <a:t>Utilizar ejemplos de ejecución similares como referencia:</a:t>
            </a:r>
            <a:r>
              <a:rPr lang="es" sz="1250">
                <a:solidFill>
                  <a:srgbClr val="375FA9"/>
                </a:solidFill>
              </a:rPr>
              <a:t> Al igual que la creación de un registro de riesgos, siempre es mejor utilizar escenarios similares para informar de las decisiones a tomar con tu plan de implementación actual.</a:t>
            </a:r>
            <a:endParaRPr sz="1250">
              <a:solidFill>
                <a:srgbClr val="375FA9"/>
              </a:solidFill>
            </a:endParaRPr>
          </a:p>
          <a:p>
            <a:pPr indent="-307975" lvl="1" marL="914400" rtl="0" algn="just">
              <a:lnSpc>
                <a:spcPct val="90000"/>
              </a:lnSpc>
              <a:spcBef>
                <a:spcPts val="900"/>
              </a:spcBef>
              <a:spcAft>
                <a:spcPts val="0"/>
              </a:spcAft>
              <a:buClr>
                <a:srgbClr val="375FA9"/>
              </a:buClr>
              <a:buSzPts val="1250"/>
              <a:buFont typeface="Calibri"/>
              <a:buChar char="○"/>
            </a:pPr>
            <a:r>
              <a:rPr lang="es" sz="1250">
                <a:solidFill>
                  <a:srgbClr val="375FA9"/>
                </a:solidFill>
              </a:rPr>
              <a:t>Tener en cuenta las siguientes preguntas:</a:t>
            </a:r>
            <a:endParaRPr sz="1250">
              <a:solidFill>
                <a:srgbClr val="375FA9"/>
              </a:solidFill>
            </a:endParaRPr>
          </a:p>
          <a:p>
            <a:pPr indent="-307975" lvl="2" marL="1371600" rtl="0" algn="just">
              <a:lnSpc>
                <a:spcPct val="90000"/>
              </a:lnSpc>
              <a:spcBef>
                <a:spcPts val="900"/>
              </a:spcBef>
              <a:spcAft>
                <a:spcPts val="0"/>
              </a:spcAft>
              <a:buClr>
                <a:srgbClr val="375FA9"/>
              </a:buClr>
              <a:buSzPts val="1250"/>
              <a:buFont typeface="Calibri"/>
              <a:buChar char="■"/>
            </a:pPr>
            <a:r>
              <a:rPr lang="es" sz="1250">
                <a:solidFill>
                  <a:srgbClr val="375FA9"/>
                </a:solidFill>
              </a:rPr>
              <a:t>¿Qué se necesita para que este plan de implantación sea un éxito?</a:t>
            </a:r>
            <a:endParaRPr sz="1250">
              <a:solidFill>
                <a:srgbClr val="375FA9"/>
              </a:solidFill>
            </a:endParaRPr>
          </a:p>
          <a:p>
            <a:pPr indent="-307975" lvl="2" marL="1371600" rtl="0" algn="just">
              <a:lnSpc>
                <a:spcPct val="90000"/>
              </a:lnSpc>
              <a:spcBef>
                <a:spcPts val="0"/>
              </a:spcBef>
              <a:spcAft>
                <a:spcPts val="0"/>
              </a:spcAft>
              <a:buClr>
                <a:srgbClr val="375FA9"/>
              </a:buClr>
              <a:buSzPts val="1250"/>
              <a:buFont typeface="Calibri"/>
              <a:buChar char="■"/>
            </a:pPr>
            <a:r>
              <a:rPr lang="es" sz="1250">
                <a:solidFill>
                  <a:srgbClr val="375FA9"/>
                </a:solidFill>
              </a:rPr>
              <a:t>¿Cuánto se está dispuesto a gastar para que sea un éxito?</a:t>
            </a:r>
            <a:endParaRPr b="1" sz="1250">
              <a:solidFill>
                <a:srgbClr val="375FA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03: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Desarrollo de Aplicaciones Web</a:t>
            </a:r>
            <a:endParaRPr b="1" sz="5600">
              <a:solidFill>
                <a:srgbClr val="E72F61"/>
              </a:solidFill>
              <a:latin typeface="Arial"/>
              <a:ea typeface="Arial"/>
              <a:cs typeface="Arial"/>
              <a:sym typeface="Arial"/>
            </a:endParaRPr>
          </a:p>
        </p:txBody>
      </p:sp>
      <p:sp>
        <p:nvSpPr>
          <p:cNvPr id="150" name="Google Shape;150;p16"/>
          <p:cNvSpPr txBox="1"/>
          <p:nvPr>
            <p:ph idx="1" type="subTitle"/>
          </p:nvPr>
        </p:nvSpPr>
        <p:spPr>
          <a:xfrm>
            <a:off x="1101471" y="3053117"/>
            <a:ext cx="69834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Planificación con SCRUM</a:t>
            </a:r>
            <a:endParaRPr sz="1800">
              <a:solidFill>
                <a:srgbClr val="3C63AA"/>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bg>
      <p:bgPr>
        <a:blipFill>
          <a:blip r:embed="rId3">
            <a:alphaModFix/>
          </a:blip>
          <a:stretch>
            <a:fillRect/>
          </a:stretch>
        </a:blipFill>
      </p:bgPr>
    </p:bg>
    <p:spTree>
      <p:nvGrpSpPr>
        <p:cNvPr id="282" name="Shape 282"/>
        <p:cNvGrpSpPr/>
        <p:nvPr/>
      </p:nvGrpSpPr>
      <p:grpSpPr>
        <a:xfrm>
          <a:off x="0" y="0"/>
          <a:ext cx="0" cy="0"/>
          <a:chOff x="0" y="0"/>
          <a:chExt cx="0" cy="0"/>
        </a:xfrm>
      </p:grpSpPr>
      <p:sp>
        <p:nvSpPr>
          <p:cNvPr id="283" name="Google Shape;283;p34"/>
          <p:cNvSpPr txBox="1"/>
          <p:nvPr/>
        </p:nvSpPr>
        <p:spPr>
          <a:xfrm>
            <a:off x="800110" y="34710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600">
                <a:solidFill>
                  <a:srgbClr val="E73263"/>
                </a:solidFill>
              </a:rPr>
              <a:t>Plan de implementación - Pasos</a:t>
            </a:r>
            <a:endParaRPr b="1" sz="2600">
              <a:solidFill>
                <a:srgbClr val="E73263"/>
              </a:solidFill>
            </a:endParaRPr>
          </a:p>
        </p:txBody>
      </p:sp>
      <p:sp>
        <p:nvSpPr>
          <p:cNvPr id="284" name="Google Shape;284;p34"/>
          <p:cNvSpPr txBox="1"/>
          <p:nvPr/>
        </p:nvSpPr>
        <p:spPr>
          <a:xfrm>
            <a:off x="800100" y="1377900"/>
            <a:ext cx="7722600" cy="3356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375FA9"/>
              </a:buClr>
              <a:buSzPts val="1400"/>
              <a:buFont typeface="Calibri"/>
              <a:buChar char="●"/>
            </a:pPr>
            <a:r>
              <a:rPr b="1" lang="es">
                <a:solidFill>
                  <a:srgbClr val="375FA9"/>
                </a:solidFill>
              </a:rPr>
              <a:t>Paso 5:</a:t>
            </a:r>
            <a:r>
              <a:rPr lang="es">
                <a:solidFill>
                  <a:srgbClr val="375FA9"/>
                </a:solidFill>
              </a:rPr>
              <a:t> </a:t>
            </a:r>
            <a:r>
              <a:rPr lang="es">
                <a:solidFill>
                  <a:srgbClr val="375FA9"/>
                </a:solidFill>
              </a:rPr>
              <a:t>Crear y delegar las tareas de su plan de ejecución.</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lang="es">
                <a:solidFill>
                  <a:srgbClr val="375FA9"/>
                </a:solidFill>
              </a:rPr>
              <a:t>Las tareas son específicas del tipo de plan de implementación que se haya elaborado.</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lang="es">
                <a:solidFill>
                  <a:srgbClr val="375FA9"/>
                </a:solidFill>
              </a:rPr>
              <a:t>C</a:t>
            </a:r>
            <a:r>
              <a:rPr lang="es">
                <a:solidFill>
                  <a:srgbClr val="375FA9"/>
                </a:solidFill>
              </a:rPr>
              <a:t>ada tarea del proceso debe tener un propietario, estos son responsables de la ejecución de dichas tareas en su plan y de informar del progreso al director general.</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lang="es">
                <a:solidFill>
                  <a:srgbClr val="375FA9"/>
                </a:solidFill>
              </a:rPr>
              <a:t>También son responsables de gestionar los respectivos riesgos asociados a estas tareas.</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b="1" lang="es">
                <a:solidFill>
                  <a:srgbClr val="375FA9"/>
                </a:solidFill>
              </a:rPr>
              <a:t>Comunicar las razones a cada miembro del equipo:</a:t>
            </a:r>
            <a:r>
              <a:rPr lang="es">
                <a:solidFill>
                  <a:srgbClr val="375FA9"/>
                </a:solidFill>
              </a:rPr>
              <a:t> Explicar los motivos de cada elección proporcionará un propósito y una motivación para que cada miembro del equipo tenga éxito en sus tareas.</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b="1" lang="es">
                <a:solidFill>
                  <a:srgbClr val="375FA9"/>
                </a:solidFill>
              </a:rPr>
              <a:t>Establecer expectativas claras:</a:t>
            </a:r>
            <a:r>
              <a:rPr lang="es">
                <a:solidFill>
                  <a:srgbClr val="375FA9"/>
                </a:solidFill>
              </a:rPr>
              <a:t> Las expectativas claras producen resultados claros.</a:t>
            </a:r>
            <a:endParaRPr>
              <a:solidFill>
                <a:srgbClr val="375FA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bg>
      <p:bgPr>
        <a:blipFill>
          <a:blip r:embed="rId3">
            <a:alphaModFix/>
          </a:blip>
          <a:stretch>
            <a:fillRect/>
          </a:stretch>
        </a:blipFill>
      </p:bgPr>
    </p:bg>
    <p:spTree>
      <p:nvGrpSpPr>
        <p:cNvPr id="288" name="Shape 288"/>
        <p:cNvGrpSpPr/>
        <p:nvPr/>
      </p:nvGrpSpPr>
      <p:grpSpPr>
        <a:xfrm>
          <a:off x="0" y="0"/>
          <a:ext cx="0" cy="0"/>
          <a:chOff x="0" y="0"/>
          <a:chExt cx="0" cy="0"/>
        </a:xfrm>
      </p:grpSpPr>
      <p:sp>
        <p:nvSpPr>
          <p:cNvPr id="289" name="Google Shape;289;p35"/>
          <p:cNvSpPr txBox="1"/>
          <p:nvPr/>
        </p:nvSpPr>
        <p:spPr>
          <a:xfrm>
            <a:off x="800110" y="34710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600">
                <a:solidFill>
                  <a:srgbClr val="E73263"/>
                </a:solidFill>
              </a:rPr>
              <a:t>Plan de implementación - Pasos</a:t>
            </a:r>
            <a:endParaRPr b="1" sz="2600">
              <a:solidFill>
                <a:srgbClr val="E73263"/>
              </a:solidFill>
            </a:endParaRPr>
          </a:p>
        </p:txBody>
      </p:sp>
      <p:sp>
        <p:nvSpPr>
          <p:cNvPr id="290" name="Google Shape;290;p35"/>
          <p:cNvSpPr txBox="1"/>
          <p:nvPr/>
        </p:nvSpPr>
        <p:spPr>
          <a:xfrm>
            <a:off x="800100" y="1377900"/>
            <a:ext cx="7615500" cy="3356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375FA9"/>
              </a:buClr>
              <a:buSzPts val="1400"/>
              <a:buFont typeface="Calibri"/>
              <a:buChar char="●"/>
            </a:pPr>
            <a:r>
              <a:rPr b="1" lang="es">
                <a:solidFill>
                  <a:srgbClr val="375FA9"/>
                </a:solidFill>
              </a:rPr>
              <a:t>Paso 6:</a:t>
            </a:r>
            <a:r>
              <a:rPr lang="es">
                <a:solidFill>
                  <a:srgbClr val="375FA9"/>
                </a:solidFill>
              </a:rPr>
              <a:t> </a:t>
            </a:r>
            <a:r>
              <a:rPr lang="es">
                <a:solidFill>
                  <a:srgbClr val="375FA9"/>
                </a:solidFill>
              </a:rPr>
              <a:t>Desarrollar el cronograma de su plan de implementación.</a:t>
            </a:r>
            <a:endParaRPr>
              <a:solidFill>
                <a:srgbClr val="375FA9"/>
              </a:solidFill>
            </a:endParaRPr>
          </a:p>
          <a:p>
            <a:pPr indent="-314325" lvl="1" marL="914400" rtl="0" algn="just">
              <a:lnSpc>
                <a:spcPct val="90000"/>
              </a:lnSpc>
              <a:spcBef>
                <a:spcPts val="900"/>
              </a:spcBef>
              <a:spcAft>
                <a:spcPts val="0"/>
              </a:spcAft>
              <a:buClr>
                <a:srgbClr val="375FA9"/>
              </a:buClr>
              <a:buSzPts val="1350"/>
              <a:buFont typeface="Calibri"/>
              <a:buChar char="○"/>
            </a:pPr>
            <a:r>
              <a:rPr lang="es" sz="1350">
                <a:solidFill>
                  <a:srgbClr val="375FA9"/>
                </a:solidFill>
              </a:rPr>
              <a:t>E</a:t>
            </a:r>
            <a:r>
              <a:rPr lang="es" sz="1350">
                <a:solidFill>
                  <a:srgbClr val="375FA9"/>
                </a:solidFill>
              </a:rPr>
              <a:t>l cronograma del proyecto de implementación incluirá un principio, un medio y un final. El principio incluye todas las acciones de iniciación (configuración, delegación, etc.), el medio consiste en todas las acciones de ejecución y seguimiento del progreso, y el final incluye todas las evaluaciones y el control de calidad de última hora.</a:t>
            </a:r>
            <a:endParaRPr sz="1350">
              <a:solidFill>
                <a:srgbClr val="375FA9"/>
              </a:solidFill>
            </a:endParaRPr>
          </a:p>
          <a:p>
            <a:pPr indent="-314325" lvl="1" marL="914400" rtl="0" algn="just">
              <a:lnSpc>
                <a:spcPct val="90000"/>
              </a:lnSpc>
              <a:spcBef>
                <a:spcPts val="900"/>
              </a:spcBef>
              <a:spcAft>
                <a:spcPts val="0"/>
              </a:spcAft>
              <a:buClr>
                <a:srgbClr val="375FA9"/>
              </a:buClr>
              <a:buSzPts val="1350"/>
              <a:buFont typeface="Calibri"/>
              <a:buChar char="○"/>
            </a:pPr>
            <a:r>
              <a:rPr lang="es" sz="1350">
                <a:solidFill>
                  <a:srgbClr val="375FA9"/>
                </a:solidFill>
              </a:rPr>
              <a:t>Las decisiones de programación que se tomen deben conducir a la ejecución más rápida y rentable sin sacrificar la calidad.</a:t>
            </a:r>
            <a:endParaRPr sz="1350">
              <a:solidFill>
                <a:srgbClr val="375FA9"/>
              </a:solidFill>
            </a:endParaRPr>
          </a:p>
          <a:p>
            <a:pPr indent="-314325" lvl="1" marL="914400" rtl="0" algn="just">
              <a:lnSpc>
                <a:spcPct val="90000"/>
              </a:lnSpc>
              <a:spcBef>
                <a:spcPts val="900"/>
              </a:spcBef>
              <a:spcAft>
                <a:spcPts val="0"/>
              </a:spcAft>
              <a:buClr>
                <a:srgbClr val="375FA9"/>
              </a:buClr>
              <a:buSzPts val="1350"/>
              <a:buFont typeface="Calibri"/>
              <a:buChar char="○"/>
            </a:pPr>
            <a:r>
              <a:rPr b="1" lang="es" sz="1350">
                <a:solidFill>
                  <a:srgbClr val="375FA9"/>
                </a:solidFill>
              </a:rPr>
              <a:t>Dividir las tareas en hitos:</a:t>
            </a:r>
            <a:r>
              <a:rPr lang="es" sz="1350">
                <a:solidFill>
                  <a:srgbClr val="375FA9"/>
                </a:solidFill>
              </a:rPr>
              <a:t> Los hitos proporcionan a su equipo motivación y la posibilidad de medir el progreso a través de la firma de tareas agrupadas.</a:t>
            </a:r>
            <a:endParaRPr sz="1350">
              <a:solidFill>
                <a:srgbClr val="375FA9"/>
              </a:solidFill>
            </a:endParaRPr>
          </a:p>
          <a:p>
            <a:pPr indent="-314325" lvl="1" marL="914400" rtl="0" algn="just">
              <a:lnSpc>
                <a:spcPct val="90000"/>
              </a:lnSpc>
              <a:spcBef>
                <a:spcPts val="900"/>
              </a:spcBef>
              <a:spcAft>
                <a:spcPts val="0"/>
              </a:spcAft>
              <a:buClr>
                <a:srgbClr val="375FA9"/>
              </a:buClr>
              <a:buSzPts val="1350"/>
              <a:buFont typeface="Calibri"/>
              <a:buChar char="○"/>
            </a:pPr>
            <a:r>
              <a:rPr b="1" lang="es" sz="1350">
                <a:solidFill>
                  <a:srgbClr val="375FA9"/>
                </a:solidFill>
              </a:rPr>
              <a:t>Cree un calendario de reserva:</a:t>
            </a:r>
            <a:r>
              <a:rPr lang="es" sz="1350">
                <a:solidFill>
                  <a:srgbClr val="375FA9"/>
                </a:solidFill>
              </a:rPr>
              <a:t> El calendario de ejecución es el lugar en el que se tiene en cuenta la posibilidad de que el alcance se desplace. Planificar los topes de programación para tener en cuenta los tiempos de proceso inflados.</a:t>
            </a:r>
            <a:endParaRPr sz="1350">
              <a:solidFill>
                <a:srgbClr val="375FA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bg>
      <p:bgPr>
        <a:blipFill>
          <a:blip r:embed="rId3">
            <a:alphaModFix/>
          </a:blip>
          <a:stretch>
            <a:fillRect/>
          </a:stretch>
        </a:blipFill>
      </p:bgPr>
    </p:bg>
    <p:spTree>
      <p:nvGrpSpPr>
        <p:cNvPr id="294" name="Shape 294"/>
        <p:cNvGrpSpPr/>
        <p:nvPr/>
      </p:nvGrpSpPr>
      <p:grpSpPr>
        <a:xfrm>
          <a:off x="0" y="0"/>
          <a:ext cx="0" cy="0"/>
          <a:chOff x="0" y="0"/>
          <a:chExt cx="0" cy="0"/>
        </a:xfrm>
      </p:grpSpPr>
      <p:sp>
        <p:nvSpPr>
          <p:cNvPr id="295" name="Google Shape;295;p36"/>
          <p:cNvSpPr txBox="1"/>
          <p:nvPr/>
        </p:nvSpPr>
        <p:spPr>
          <a:xfrm>
            <a:off x="800110" y="34710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600">
                <a:solidFill>
                  <a:srgbClr val="E73263"/>
                </a:solidFill>
              </a:rPr>
              <a:t>Plan de implementación - Herramientas</a:t>
            </a:r>
            <a:endParaRPr b="1" sz="2600">
              <a:solidFill>
                <a:srgbClr val="E73263"/>
              </a:solidFill>
            </a:endParaRPr>
          </a:p>
        </p:txBody>
      </p:sp>
      <p:sp>
        <p:nvSpPr>
          <p:cNvPr id="296" name="Google Shape;296;p36"/>
          <p:cNvSpPr txBox="1"/>
          <p:nvPr/>
        </p:nvSpPr>
        <p:spPr>
          <a:xfrm>
            <a:off x="800100" y="1301700"/>
            <a:ext cx="5958000" cy="3356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375FA9"/>
              </a:buClr>
              <a:buSzPts val="1400"/>
              <a:buFont typeface="Calibri"/>
              <a:buChar char="●"/>
            </a:pPr>
            <a:r>
              <a:rPr b="1" lang="es">
                <a:solidFill>
                  <a:srgbClr val="375FA9"/>
                </a:solidFill>
              </a:rPr>
              <a:t>Mavenlink:</a:t>
            </a:r>
            <a:endParaRPr b="1">
              <a:solidFill>
                <a:srgbClr val="375FA9"/>
              </a:solidFill>
            </a:endParaRPr>
          </a:p>
          <a:p>
            <a:pPr indent="-301625" lvl="1" marL="914400" rtl="0" algn="just">
              <a:lnSpc>
                <a:spcPct val="90000"/>
              </a:lnSpc>
              <a:spcBef>
                <a:spcPts val="900"/>
              </a:spcBef>
              <a:spcAft>
                <a:spcPts val="0"/>
              </a:spcAft>
              <a:buClr>
                <a:srgbClr val="375FA9"/>
              </a:buClr>
              <a:buSzPts val="1150"/>
              <a:buFont typeface="Calibri"/>
              <a:buChar char="○"/>
            </a:pPr>
            <a:r>
              <a:rPr lang="es" sz="1150">
                <a:solidFill>
                  <a:srgbClr val="375FA9"/>
                </a:solidFill>
              </a:rPr>
              <a:t>Perfecto para usuarios de nivel empresarial.</a:t>
            </a:r>
            <a:endParaRPr sz="1150">
              <a:solidFill>
                <a:srgbClr val="375FA9"/>
              </a:solidFill>
            </a:endParaRPr>
          </a:p>
          <a:p>
            <a:pPr indent="-301625" lvl="1" marL="914400" rtl="0" algn="just">
              <a:lnSpc>
                <a:spcPct val="90000"/>
              </a:lnSpc>
              <a:spcBef>
                <a:spcPts val="900"/>
              </a:spcBef>
              <a:spcAft>
                <a:spcPts val="0"/>
              </a:spcAft>
              <a:buClr>
                <a:srgbClr val="375FA9"/>
              </a:buClr>
              <a:buSzPts val="1150"/>
              <a:buFont typeface="Calibri"/>
              <a:buChar char="○"/>
            </a:pPr>
            <a:r>
              <a:rPr lang="es" sz="1150">
                <a:solidFill>
                  <a:srgbClr val="375FA9"/>
                </a:solidFill>
              </a:rPr>
              <a:t>Herramienta sencilla y potente que proporciona todas las funciones que se necesitan para planificar y llevar a cabo la implementación de la estrategia y los pasos del proyecto.</a:t>
            </a:r>
            <a:endParaRPr sz="1150">
              <a:solidFill>
                <a:srgbClr val="375FA9"/>
              </a:solidFill>
            </a:endParaRPr>
          </a:p>
          <a:p>
            <a:pPr indent="-317500" lvl="0" marL="457200" rtl="0" algn="just">
              <a:lnSpc>
                <a:spcPct val="90000"/>
              </a:lnSpc>
              <a:spcBef>
                <a:spcPts val="900"/>
              </a:spcBef>
              <a:spcAft>
                <a:spcPts val="0"/>
              </a:spcAft>
              <a:buClr>
                <a:srgbClr val="375FA9"/>
              </a:buClr>
              <a:buSzPts val="1400"/>
              <a:buFont typeface="Calibri"/>
              <a:buChar char="●"/>
            </a:pPr>
            <a:r>
              <a:rPr b="1" lang="es">
                <a:solidFill>
                  <a:srgbClr val="375FA9"/>
                </a:solidFill>
              </a:rPr>
              <a:t>Scoro:</a:t>
            </a:r>
            <a:endParaRPr b="1">
              <a:solidFill>
                <a:srgbClr val="375FA9"/>
              </a:solidFill>
            </a:endParaRPr>
          </a:p>
          <a:p>
            <a:pPr indent="-301625" lvl="1" marL="914400" rtl="0" algn="just">
              <a:lnSpc>
                <a:spcPct val="90000"/>
              </a:lnSpc>
              <a:spcBef>
                <a:spcPts val="900"/>
              </a:spcBef>
              <a:spcAft>
                <a:spcPts val="0"/>
              </a:spcAft>
              <a:buClr>
                <a:srgbClr val="375FA9"/>
              </a:buClr>
              <a:buSzPts val="1150"/>
              <a:buFont typeface="Calibri"/>
              <a:buChar char="○"/>
            </a:pPr>
            <a:r>
              <a:rPr lang="es" sz="1150">
                <a:solidFill>
                  <a:srgbClr val="375FA9"/>
                </a:solidFill>
              </a:rPr>
              <a:t>Ofrece casi todas las funciones de gestión de proyectos que se pueden pedir y la selección de informes es amplia.</a:t>
            </a:r>
            <a:endParaRPr sz="1150">
              <a:solidFill>
                <a:srgbClr val="375FA9"/>
              </a:solidFill>
            </a:endParaRPr>
          </a:p>
          <a:p>
            <a:pPr indent="-301625" lvl="1" marL="914400" rtl="0" algn="just">
              <a:lnSpc>
                <a:spcPct val="90000"/>
              </a:lnSpc>
              <a:spcBef>
                <a:spcPts val="900"/>
              </a:spcBef>
              <a:spcAft>
                <a:spcPts val="0"/>
              </a:spcAft>
              <a:buClr>
                <a:srgbClr val="375FA9"/>
              </a:buClr>
              <a:buSzPts val="1150"/>
              <a:buFont typeface="Calibri"/>
              <a:buChar char="○"/>
            </a:pPr>
            <a:r>
              <a:rPr lang="es" sz="1150">
                <a:solidFill>
                  <a:srgbClr val="375FA9"/>
                </a:solidFill>
              </a:rPr>
              <a:t>Estos informes ayudan a medir la actividad, los presupuestos e incluso los "índices de éxito" de las tareas.</a:t>
            </a:r>
            <a:endParaRPr sz="1150">
              <a:solidFill>
                <a:srgbClr val="375FA9"/>
              </a:solidFill>
            </a:endParaRPr>
          </a:p>
          <a:p>
            <a:pPr indent="-317500" lvl="0" marL="457200" rtl="0" algn="just">
              <a:lnSpc>
                <a:spcPct val="90000"/>
              </a:lnSpc>
              <a:spcBef>
                <a:spcPts val="900"/>
              </a:spcBef>
              <a:spcAft>
                <a:spcPts val="0"/>
              </a:spcAft>
              <a:buClr>
                <a:srgbClr val="375FA9"/>
              </a:buClr>
              <a:buSzPts val="1400"/>
              <a:buFont typeface="Calibri"/>
              <a:buChar char="●"/>
            </a:pPr>
            <a:r>
              <a:rPr b="1" lang="es">
                <a:solidFill>
                  <a:srgbClr val="375FA9"/>
                </a:solidFill>
              </a:rPr>
              <a:t>Monday.com:</a:t>
            </a:r>
            <a:endParaRPr b="1">
              <a:solidFill>
                <a:srgbClr val="375FA9"/>
              </a:solidFill>
            </a:endParaRPr>
          </a:p>
          <a:p>
            <a:pPr indent="-301625" lvl="1" marL="914400" rtl="0" algn="just">
              <a:lnSpc>
                <a:spcPct val="90000"/>
              </a:lnSpc>
              <a:spcBef>
                <a:spcPts val="900"/>
              </a:spcBef>
              <a:spcAft>
                <a:spcPts val="0"/>
              </a:spcAft>
              <a:buClr>
                <a:srgbClr val="375FA9"/>
              </a:buClr>
              <a:buSzPts val="1150"/>
              <a:buFont typeface="Calibri"/>
              <a:buChar char="○"/>
            </a:pPr>
            <a:r>
              <a:rPr lang="es" sz="1150">
                <a:solidFill>
                  <a:srgbClr val="375FA9"/>
                </a:solidFill>
              </a:rPr>
              <a:t>Alta capacidad de personalización para ofrecer todo tipo de funciones que servirán para planificar la estrategia de ejecución.</a:t>
            </a:r>
            <a:endParaRPr sz="1150">
              <a:solidFill>
                <a:srgbClr val="375FA9"/>
              </a:solidFill>
            </a:endParaRPr>
          </a:p>
          <a:p>
            <a:pPr indent="-301625" lvl="1" marL="914400" rtl="0" algn="just">
              <a:lnSpc>
                <a:spcPct val="90000"/>
              </a:lnSpc>
              <a:spcBef>
                <a:spcPts val="900"/>
              </a:spcBef>
              <a:spcAft>
                <a:spcPts val="0"/>
              </a:spcAft>
              <a:buClr>
                <a:srgbClr val="375FA9"/>
              </a:buClr>
              <a:buSzPts val="1150"/>
              <a:buFont typeface="Calibri"/>
              <a:buChar char="○"/>
            </a:pPr>
            <a:r>
              <a:rPr lang="es" sz="1150">
                <a:solidFill>
                  <a:srgbClr val="375FA9"/>
                </a:solidFill>
              </a:rPr>
              <a:t>Permite hacer un seguimiento de las tareas, delegar responsabilidades, crear dependencias, medir el éxito mediante informes y crear presupuestos.</a:t>
            </a:r>
            <a:endParaRPr sz="1150">
              <a:solidFill>
                <a:srgbClr val="375FA9"/>
              </a:solidFill>
            </a:endParaRPr>
          </a:p>
        </p:txBody>
      </p:sp>
      <p:pic>
        <p:nvPicPr>
          <p:cNvPr id="297" name="Google Shape;297;p36"/>
          <p:cNvPicPr preferRelativeResize="0"/>
          <p:nvPr/>
        </p:nvPicPr>
        <p:blipFill rotWithShape="1">
          <a:blip r:embed="rId4">
            <a:alphaModFix/>
          </a:blip>
          <a:srcRect b="33303" l="3055" r="2924" t="30940"/>
          <a:stretch/>
        </p:blipFill>
        <p:spPr>
          <a:xfrm>
            <a:off x="7068300" y="1669500"/>
            <a:ext cx="1807199" cy="387650"/>
          </a:xfrm>
          <a:prstGeom prst="rect">
            <a:avLst/>
          </a:prstGeom>
          <a:noFill/>
          <a:ln>
            <a:noFill/>
          </a:ln>
        </p:spPr>
      </p:pic>
      <p:pic>
        <p:nvPicPr>
          <p:cNvPr id="298" name="Google Shape;298;p36"/>
          <p:cNvPicPr preferRelativeResize="0"/>
          <p:nvPr/>
        </p:nvPicPr>
        <p:blipFill>
          <a:blip r:embed="rId5">
            <a:alphaModFix/>
          </a:blip>
          <a:stretch>
            <a:fillRect/>
          </a:stretch>
        </p:blipFill>
        <p:spPr>
          <a:xfrm>
            <a:off x="7180588" y="2291451"/>
            <a:ext cx="1582625" cy="466450"/>
          </a:xfrm>
          <a:prstGeom prst="rect">
            <a:avLst/>
          </a:prstGeom>
          <a:noFill/>
          <a:ln>
            <a:noFill/>
          </a:ln>
        </p:spPr>
      </p:pic>
      <p:pic>
        <p:nvPicPr>
          <p:cNvPr id="299" name="Google Shape;299;p36"/>
          <p:cNvPicPr preferRelativeResize="0"/>
          <p:nvPr/>
        </p:nvPicPr>
        <p:blipFill rotWithShape="1">
          <a:blip r:embed="rId6">
            <a:alphaModFix/>
          </a:blip>
          <a:srcRect b="19641" l="13764" r="12473" t="15148"/>
          <a:stretch/>
        </p:blipFill>
        <p:spPr>
          <a:xfrm>
            <a:off x="7356500" y="2919275"/>
            <a:ext cx="1230777" cy="1088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3" name="Shape 303"/>
        <p:cNvGrpSpPr/>
        <p:nvPr/>
      </p:nvGrpSpPr>
      <p:grpSpPr>
        <a:xfrm>
          <a:off x="0" y="0"/>
          <a:ext cx="0" cy="0"/>
          <a:chOff x="0" y="0"/>
          <a:chExt cx="0" cy="0"/>
        </a:xfrm>
      </p:grpSpPr>
      <p:sp>
        <p:nvSpPr>
          <p:cNvPr id="304" name="Google Shape;304;p37"/>
          <p:cNvSpPr txBox="1"/>
          <p:nvPr/>
        </p:nvSpPr>
        <p:spPr>
          <a:xfrm>
            <a:off x="800110" y="34710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600">
                <a:solidFill>
                  <a:srgbClr val="E73263"/>
                </a:solidFill>
              </a:rPr>
              <a:t>Plan de implementación - Herramientas</a:t>
            </a:r>
            <a:endParaRPr b="1" sz="2600">
              <a:solidFill>
                <a:srgbClr val="E73263"/>
              </a:solidFill>
            </a:endParaRPr>
          </a:p>
        </p:txBody>
      </p:sp>
      <p:pic>
        <p:nvPicPr>
          <p:cNvPr id="305" name="Google Shape;305;p37"/>
          <p:cNvPicPr preferRelativeResize="0"/>
          <p:nvPr/>
        </p:nvPicPr>
        <p:blipFill rotWithShape="1">
          <a:blip r:embed="rId4">
            <a:alphaModFix/>
          </a:blip>
          <a:srcRect b="33303" l="3055" r="2924" t="30940"/>
          <a:stretch/>
        </p:blipFill>
        <p:spPr>
          <a:xfrm>
            <a:off x="7068300" y="1669500"/>
            <a:ext cx="1807199" cy="387650"/>
          </a:xfrm>
          <a:prstGeom prst="rect">
            <a:avLst/>
          </a:prstGeom>
          <a:noFill/>
          <a:ln>
            <a:noFill/>
          </a:ln>
        </p:spPr>
      </p:pic>
      <p:pic>
        <p:nvPicPr>
          <p:cNvPr id="306" name="Google Shape;306;p37"/>
          <p:cNvPicPr preferRelativeResize="0"/>
          <p:nvPr/>
        </p:nvPicPr>
        <p:blipFill>
          <a:blip r:embed="rId5">
            <a:alphaModFix/>
          </a:blip>
          <a:stretch>
            <a:fillRect/>
          </a:stretch>
        </p:blipFill>
        <p:spPr>
          <a:xfrm>
            <a:off x="7180588" y="2291451"/>
            <a:ext cx="1582625" cy="466450"/>
          </a:xfrm>
          <a:prstGeom prst="rect">
            <a:avLst/>
          </a:prstGeom>
          <a:noFill/>
          <a:ln>
            <a:noFill/>
          </a:ln>
        </p:spPr>
      </p:pic>
      <p:pic>
        <p:nvPicPr>
          <p:cNvPr id="307" name="Google Shape;307;p37"/>
          <p:cNvPicPr preferRelativeResize="0"/>
          <p:nvPr/>
        </p:nvPicPr>
        <p:blipFill rotWithShape="1">
          <a:blip r:embed="rId6">
            <a:alphaModFix/>
          </a:blip>
          <a:srcRect b="19641" l="13764" r="12473" t="15148"/>
          <a:stretch/>
        </p:blipFill>
        <p:spPr>
          <a:xfrm>
            <a:off x="7356500" y="2919275"/>
            <a:ext cx="1230777" cy="1088100"/>
          </a:xfrm>
          <a:prstGeom prst="rect">
            <a:avLst/>
          </a:prstGeom>
          <a:noFill/>
          <a:ln>
            <a:noFill/>
          </a:ln>
        </p:spPr>
      </p:pic>
      <p:graphicFrame>
        <p:nvGraphicFramePr>
          <p:cNvPr id="308" name="Google Shape;308;p37"/>
          <p:cNvGraphicFramePr/>
          <p:nvPr/>
        </p:nvGraphicFramePr>
        <p:xfrm>
          <a:off x="800100" y="1617375"/>
          <a:ext cx="3000000" cy="3000000"/>
        </p:xfrm>
        <a:graphic>
          <a:graphicData uri="http://schemas.openxmlformats.org/drawingml/2006/table">
            <a:tbl>
              <a:tblPr>
                <a:noFill/>
                <a:tableStyleId>{936367CC-600A-4639-ADAF-F86665781803}</a:tableStyleId>
              </a:tblPr>
              <a:tblGrid>
                <a:gridCol w="2035925"/>
                <a:gridCol w="2035925"/>
                <a:gridCol w="2035925"/>
              </a:tblGrid>
              <a:tr h="391450">
                <a:tc>
                  <a:txBody>
                    <a:bodyPr/>
                    <a:lstStyle/>
                    <a:p>
                      <a:pPr indent="0" lvl="0" marL="0" rtl="0" algn="ctr">
                        <a:lnSpc>
                          <a:spcPct val="90000"/>
                        </a:lnSpc>
                        <a:spcBef>
                          <a:spcPts val="900"/>
                        </a:spcBef>
                        <a:spcAft>
                          <a:spcPts val="0"/>
                        </a:spcAft>
                        <a:buNone/>
                      </a:pPr>
                      <a:r>
                        <a:rPr b="1" lang="es">
                          <a:solidFill>
                            <a:srgbClr val="375FA9"/>
                          </a:solidFill>
                        </a:rPr>
                        <a:t>Mavenlink</a:t>
                      </a:r>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lnSpc>
                          <a:spcPct val="90000"/>
                        </a:lnSpc>
                        <a:spcBef>
                          <a:spcPts val="900"/>
                        </a:spcBef>
                        <a:spcAft>
                          <a:spcPts val="0"/>
                        </a:spcAft>
                        <a:buNone/>
                      </a:pPr>
                      <a:r>
                        <a:rPr b="1" lang="es">
                          <a:solidFill>
                            <a:srgbClr val="375FA9"/>
                          </a:solidFill>
                        </a:rPr>
                        <a:t>Scoro</a:t>
                      </a:r>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ctr">
                        <a:lnSpc>
                          <a:spcPct val="90000"/>
                        </a:lnSpc>
                        <a:spcBef>
                          <a:spcPts val="900"/>
                        </a:spcBef>
                        <a:spcAft>
                          <a:spcPts val="0"/>
                        </a:spcAft>
                        <a:buNone/>
                      </a:pPr>
                      <a:r>
                        <a:rPr b="1" lang="es">
                          <a:solidFill>
                            <a:srgbClr val="375FA9"/>
                          </a:solidFill>
                        </a:rPr>
                        <a:t>Monday.com</a:t>
                      </a:r>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910450">
                <a:tc>
                  <a:txBody>
                    <a:bodyPr/>
                    <a:lstStyle/>
                    <a:p>
                      <a:pPr indent="0" lvl="0" marL="0" rtl="0" algn="just">
                        <a:lnSpc>
                          <a:spcPct val="90000"/>
                        </a:lnSpc>
                        <a:spcBef>
                          <a:spcPts val="900"/>
                        </a:spcBef>
                        <a:spcAft>
                          <a:spcPts val="0"/>
                        </a:spcAft>
                        <a:buNone/>
                      </a:pPr>
                      <a:r>
                        <a:rPr lang="es" sz="1150">
                          <a:solidFill>
                            <a:srgbClr val="375FA9"/>
                          </a:solidFill>
                        </a:rPr>
                        <a:t>Perfecto para usuarios de nivel empresarial</a:t>
                      </a:r>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just">
                        <a:lnSpc>
                          <a:spcPct val="90000"/>
                        </a:lnSpc>
                        <a:spcBef>
                          <a:spcPts val="900"/>
                        </a:spcBef>
                        <a:spcAft>
                          <a:spcPts val="0"/>
                        </a:spcAft>
                        <a:buNone/>
                      </a:pPr>
                      <a:r>
                        <a:rPr lang="es" sz="1150">
                          <a:solidFill>
                            <a:srgbClr val="375FA9"/>
                          </a:solidFill>
                        </a:rPr>
                        <a:t>Ofrece casi todas las funciones de gestión de proyectos que se pueden pedir y la selección de informes es amplia.</a:t>
                      </a:r>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just">
                        <a:lnSpc>
                          <a:spcPct val="90000"/>
                        </a:lnSpc>
                        <a:spcBef>
                          <a:spcPts val="900"/>
                        </a:spcBef>
                        <a:spcAft>
                          <a:spcPts val="0"/>
                        </a:spcAft>
                        <a:buNone/>
                      </a:pPr>
                      <a:r>
                        <a:rPr lang="es" sz="1150">
                          <a:solidFill>
                            <a:srgbClr val="375FA9"/>
                          </a:solidFill>
                        </a:rPr>
                        <a:t>Alta capacidad de personalización para ofrecer todo tipo de funciones que servirán para planificar la estrategia de ejecución.</a:t>
                      </a:r>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r h="1359175">
                <a:tc>
                  <a:txBody>
                    <a:bodyPr/>
                    <a:lstStyle/>
                    <a:p>
                      <a:pPr indent="0" lvl="0" marL="0" rtl="0" algn="just">
                        <a:lnSpc>
                          <a:spcPct val="90000"/>
                        </a:lnSpc>
                        <a:spcBef>
                          <a:spcPts val="900"/>
                        </a:spcBef>
                        <a:spcAft>
                          <a:spcPts val="0"/>
                        </a:spcAft>
                        <a:buNone/>
                      </a:pPr>
                      <a:r>
                        <a:rPr lang="es" sz="1150">
                          <a:solidFill>
                            <a:srgbClr val="375FA9"/>
                          </a:solidFill>
                        </a:rPr>
                        <a:t>Herramienta sencilla y potente que proporciona todas las funciones que se necesitan para planificar y llevar a cabo la implementación de la estrategia y los pasos del proyecto.</a:t>
                      </a:r>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just">
                        <a:lnSpc>
                          <a:spcPct val="90000"/>
                        </a:lnSpc>
                        <a:spcBef>
                          <a:spcPts val="900"/>
                        </a:spcBef>
                        <a:spcAft>
                          <a:spcPts val="0"/>
                        </a:spcAft>
                        <a:buNone/>
                      </a:pPr>
                      <a:r>
                        <a:rPr lang="es" sz="1150">
                          <a:solidFill>
                            <a:srgbClr val="375FA9"/>
                          </a:solidFill>
                        </a:rPr>
                        <a:t>Estos informes ayudan a medir la actividad, los presupuestos e incluso los "índices de éxito" de las tareas.</a:t>
                      </a:r>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c>
                  <a:txBody>
                    <a:bodyPr/>
                    <a:lstStyle/>
                    <a:p>
                      <a:pPr indent="0" lvl="0" marL="0" rtl="0" algn="just">
                        <a:lnSpc>
                          <a:spcPct val="90000"/>
                        </a:lnSpc>
                        <a:spcBef>
                          <a:spcPts val="900"/>
                        </a:spcBef>
                        <a:spcAft>
                          <a:spcPts val="0"/>
                        </a:spcAft>
                        <a:buNone/>
                      </a:pPr>
                      <a:r>
                        <a:rPr lang="es" sz="1150">
                          <a:solidFill>
                            <a:srgbClr val="375FA9"/>
                          </a:solidFill>
                        </a:rPr>
                        <a:t>Permite hacer un seguimiento de las tareas, delegar responsabilidades, crear dependencias, medir el éxito mediante informes y crear presupuestos.</a:t>
                      </a:r>
                      <a:endParaRPr/>
                    </a:p>
                  </a:txBody>
                  <a:tcPr marT="91425" marB="91425" marR="91425" marL="91425" anchor="ctr">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2" name="Shape 312"/>
        <p:cNvGrpSpPr/>
        <p:nvPr/>
      </p:nvGrpSpPr>
      <p:grpSpPr>
        <a:xfrm>
          <a:off x="0" y="0"/>
          <a:ext cx="0" cy="0"/>
          <a:chOff x="0" y="0"/>
          <a:chExt cx="0" cy="0"/>
        </a:xfrm>
      </p:grpSpPr>
      <p:sp>
        <p:nvSpPr>
          <p:cNvPr id="313" name="Google Shape;313;p38"/>
          <p:cNvSpPr txBox="1"/>
          <p:nvPr/>
        </p:nvSpPr>
        <p:spPr>
          <a:xfrm>
            <a:off x="800110" y="34710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600">
                <a:solidFill>
                  <a:srgbClr val="E73263"/>
                </a:solidFill>
              </a:rPr>
              <a:t>SCRUM</a:t>
            </a:r>
            <a:endParaRPr b="1" sz="2600">
              <a:solidFill>
                <a:srgbClr val="E73263"/>
              </a:solidFill>
            </a:endParaRPr>
          </a:p>
        </p:txBody>
      </p:sp>
      <p:sp>
        <p:nvSpPr>
          <p:cNvPr id="314" name="Google Shape;314;p38"/>
          <p:cNvSpPr txBox="1"/>
          <p:nvPr/>
        </p:nvSpPr>
        <p:spPr>
          <a:xfrm>
            <a:off x="800100" y="1377900"/>
            <a:ext cx="7543800" cy="34110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375FA9"/>
              </a:buClr>
              <a:buSzPts val="1400"/>
              <a:buFont typeface="Calibri"/>
              <a:buChar char="●"/>
            </a:pPr>
            <a:r>
              <a:rPr lang="es">
                <a:solidFill>
                  <a:srgbClr val="375FA9"/>
                </a:solidFill>
              </a:rPr>
              <a:t>Es una </a:t>
            </a:r>
            <a:r>
              <a:rPr lang="es">
                <a:solidFill>
                  <a:srgbClr val="375FA9"/>
                </a:solidFill>
              </a:rPr>
              <a:t>metodología</a:t>
            </a:r>
            <a:r>
              <a:rPr lang="es">
                <a:solidFill>
                  <a:srgbClr val="375FA9"/>
                </a:solidFill>
              </a:rPr>
              <a:t> de desarrollo </a:t>
            </a:r>
            <a:r>
              <a:rPr lang="es">
                <a:solidFill>
                  <a:srgbClr val="375FA9"/>
                </a:solidFill>
              </a:rPr>
              <a:t>ágil altamente usada en muchos proyectos</a:t>
            </a:r>
            <a:r>
              <a:rPr lang="es">
                <a:solidFill>
                  <a:srgbClr val="375FA9"/>
                </a:solidFill>
              </a:rPr>
              <a:t>.</a:t>
            </a:r>
            <a:endParaRPr>
              <a:solidFill>
                <a:srgbClr val="375FA9"/>
              </a:solidFill>
            </a:endParaRPr>
          </a:p>
          <a:p>
            <a:pPr indent="-317500" lvl="0" marL="457200" rtl="0" algn="just">
              <a:lnSpc>
                <a:spcPct val="90000"/>
              </a:lnSpc>
              <a:spcBef>
                <a:spcPts val="900"/>
              </a:spcBef>
              <a:spcAft>
                <a:spcPts val="0"/>
              </a:spcAft>
              <a:buClr>
                <a:srgbClr val="375FA9"/>
              </a:buClr>
              <a:buSzPts val="1400"/>
              <a:buFont typeface="Calibri"/>
              <a:buChar char="●"/>
            </a:pPr>
            <a:r>
              <a:rPr lang="es">
                <a:solidFill>
                  <a:srgbClr val="375FA9"/>
                </a:solidFill>
              </a:rPr>
              <a:t>Divide a las personas involucradas en el proyecto de la siguiente forma:</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lang="es">
                <a:solidFill>
                  <a:srgbClr val="375FA9"/>
                </a:solidFill>
              </a:rPr>
              <a:t>Product Owner.</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lang="es">
                <a:solidFill>
                  <a:srgbClr val="375FA9"/>
                </a:solidFill>
              </a:rPr>
              <a:t>Stakeholders</a:t>
            </a:r>
            <a:r>
              <a:rPr lang="es">
                <a:solidFill>
                  <a:srgbClr val="375FA9"/>
                </a:solidFill>
              </a:rPr>
              <a:t>.</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lang="es">
                <a:solidFill>
                  <a:srgbClr val="375FA9"/>
                </a:solidFill>
              </a:rPr>
              <a:t>Scrum Master.</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lang="es">
                <a:solidFill>
                  <a:srgbClr val="375FA9"/>
                </a:solidFill>
              </a:rPr>
              <a:t>Scrum Team.</a:t>
            </a:r>
            <a:endParaRPr>
              <a:solidFill>
                <a:srgbClr val="375FA9"/>
              </a:solidFill>
            </a:endParaRPr>
          </a:p>
          <a:p>
            <a:pPr indent="-317500" lvl="0" marL="457200" rtl="0" algn="just">
              <a:lnSpc>
                <a:spcPct val="90000"/>
              </a:lnSpc>
              <a:spcBef>
                <a:spcPts val="900"/>
              </a:spcBef>
              <a:spcAft>
                <a:spcPts val="0"/>
              </a:spcAft>
              <a:buClr>
                <a:srgbClr val="375FA9"/>
              </a:buClr>
              <a:buSzPts val="1400"/>
              <a:buFont typeface="Calibri"/>
              <a:buChar char="●"/>
            </a:pPr>
            <a:r>
              <a:rPr lang="es">
                <a:solidFill>
                  <a:srgbClr val="375FA9"/>
                </a:solidFill>
              </a:rPr>
              <a:t>Define los siguientes artefactos:</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lang="es">
                <a:solidFill>
                  <a:srgbClr val="375FA9"/>
                </a:solidFill>
              </a:rPr>
              <a:t>Sprint.</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lang="es">
                <a:solidFill>
                  <a:srgbClr val="375FA9"/>
                </a:solidFill>
              </a:rPr>
              <a:t>Backlog.</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lang="es">
                <a:solidFill>
                  <a:srgbClr val="375FA9"/>
                </a:solidFill>
              </a:rPr>
              <a:t>Incremento de funcionalidad.</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lang="es">
                <a:solidFill>
                  <a:srgbClr val="375FA9"/>
                </a:solidFill>
              </a:rPr>
              <a:t>Retrospectivas.</a:t>
            </a:r>
            <a:endParaRPr>
              <a:solidFill>
                <a:srgbClr val="375FA9"/>
              </a:solidFill>
            </a:endParaRPr>
          </a:p>
        </p:txBody>
      </p:sp>
      <p:pic>
        <p:nvPicPr>
          <p:cNvPr id="315" name="Google Shape;315;p38"/>
          <p:cNvPicPr preferRelativeResize="0"/>
          <p:nvPr/>
        </p:nvPicPr>
        <p:blipFill rotWithShape="1">
          <a:blip r:embed="rId4">
            <a:alphaModFix/>
          </a:blip>
          <a:srcRect b="3617" l="5484" r="10784" t="6389"/>
          <a:stretch/>
        </p:blipFill>
        <p:spPr>
          <a:xfrm>
            <a:off x="4480500" y="2079963"/>
            <a:ext cx="3678500" cy="1952276"/>
          </a:xfrm>
          <a:prstGeom prst="rect">
            <a:avLst/>
          </a:prstGeom>
          <a:noFill/>
          <a:ln>
            <a:noFill/>
          </a:ln>
        </p:spPr>
      </p:pic>
      <p:sp>
        <p:nvSpPr>
          <p:cNvPr id="316" name="Google Shape;316;p38"/>
          <p:cNvSpPr txBox="1"/>
          <p:nvPr/>
        </p:nvSpPr>
        <p:spPr>
          <a:xfrm>
            <a:off x="4480500" y="4040600"/>
            <a:ext cx="2411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s" sz="1000">
                <a:latin typeface="Calibri"/>
                <a:ea typeface="Calibri"/>
                <a:cs typeface="Calibri"/>
                <a:sym typeface="Calibri"/>
              </a:rPr>
              <a:t>Imagen tomada de </a:t>
            </a:r>
            <a:r>
              <a:rPr i="1" lang="es" sz="1000" u="sng">
                <a:solidFill>
                  <a:schemeClr val="hlink"/>
                </a:solidFill>
                <a:latin typeface="Calibri"/>
                <a:ea typeface="Calibri"/>
                <a:cs typeface="Calibri"/>
                <a:sym typeface="Calibri"/>
                <a:hlinkClick r:id="rId5"/>
              </a:rPr>
              <a:t>Netmind</a:t>
            </a:r>
            <a:endParaRPr i="1" sz="10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0" name="Shape 320"/>
        <p:cNvGrpSpPr/>
        <p:nvPr/>
      </p:nvGrpSpPr>
      <p:grpSpPr>
        <a:xfrm>
          <a:off x="0" y="0"/>
          <a:ext cx="0" cy="0"/>
          <a:chOff x="0" y="0"/>
          <a:chExt cx="0" cy="0"/>
        </a:xfrm>
      </p:grpSpPr>
      <p:sp>
        <p:nvSpPr>
          <p:cNvPr id="321" name="Google Shape;321;p39"/>
          <p:cNvSpPr txBox="1"/>
          <p:nvPr/>
        </p:nvSpPr>
        <p:spPr>
          <a:xfrm>
            <a:off x="800110" y="34710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600">
                <a:solidFill>
                  <a:srgbClr val="E73263"/>
                </a:solidFill>
              </a:rPr>
              <a:t>SCRUM - Involucrados</a:t>
            </a:r>
            <a:endParaRPr b="1" sz="2600">
              <a:solidFill>
                <a:srgbClr val="E73263"/>
              </a:solidFill>
            </a:endParaRPr>
          </a:p>
        </p:txBody>
      </p:sp>
      <p:sp>
        <p:nvSpPr>
          <p:cNvPr id="322" name="Google Shape;322;p39"/>
          <p:cNvSpPr txBox="1"/>
          <p:nvPr/>
        </p:nvSpPr>
        <p:spPr>
          <a:xfrm>
            <a:off x="800100" y="1454100"/>
            <a:ext cx="7543800" cy="3356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375FA9"/>
              </a:buClr>
              <a:buSzPts val="1400"/>
              <a:buFont typeface="Calibri"/>
              <a:buChar char="●"/>
            </a:pPr>
            <a:r>
              <a:rPr b="1" lang="es">
                <a:solidFill>
                  <a:srgbClr val="375FA9"/>
                </a:solidFill>
              </a:rPr>
              <a:t>Product Owner</a:t>
            </a:r>
            <a:r>
              <a:rPr lang="es">
                <a:solidFill>
                  <a:srgbClr val="375FA9"/>
                </a:solidFill>
              </a:rPr>
              <a:t>: Es el que se encarga de solicitar un proyecto al equipo de SCRUM. Adicionalmente es el que se encarga de añadir </a:t>
            </a:r>
            <a:r>
              <a:rPr lang="es">
                <a:solidFill>
                  <a:srgbClr val="375FA9"/>
                </a:solidFill>
              </a:rPr>
              <a:t>elementos</a:t>
            </a:r>
            <a:r>
              <a:rPr lang="es">
                <a:solidFill>
                  <a:srgbClr val="375FA9"/>
                </a:solidFill>
              </a:rPr>
              <a:t> de trabajo al backlog.</a:t>
            </a:r>
            <a:endParaRPr>
              <a:solidFill>
                <a:srgbClr val="375FA9"/>
              </a:solidFill>
            </a:endParaRPr>
          </a:p>
          <a:p>
            <a:pPr indent="-317500" lvl="0" marL="457200" rtl="0" algn="just">
              <a:lnSpc>
                <a:spcPct val="90000"/>
              </a:lnSpc>
              <a:spcBef>
                <a:spcPts val="900"/>
              </a:spcBef>
              <a:spcAft>
                <a:spcPts val="0"/>
              </a:spcAft>
              <a:buClr>
                <a:srgbClr val="375FA9"/>
              </a:buClr>
              <a:buSzPts val="1400"/>
              <a:buFont typeface="Calibri"/>
              <a:buChar char="●"/>
            </a:pPr>
            <a:r>
              <a:rPr b="1" lang="es">
                <a:solidFill>
                  <a:srgbClr val="375FA9"/>
                </a:solidFill>
              </a:rPr>
              <a:t>Stakeholders</a:t>
            </a:r>
            <a:r>
              <a:rPr lang="es">
                <a:solidFill>
                  <a:srgbClr val="375FA9"/>
                </a:solidFill>
              </a:rPr>
              <a:t>: Son los que se encargan de evaluar el incremento funcional de cada sprint.</a:t>
            </a:r>
            <a:endParaRPr>
              <a:solidFill>
                <a:srgbClr val="375FA9"/>
              </a:solidFill>
            </a:endParaRPr>
          </a:p>
          <a:p>
            <a:pPr indent="-317500" lvl="0" marL="457200" rtl="0" algn="just">
              <a:lnSpc>
                <a:spcPct val="90000"/>
              </a:lnSpc>
              <a:spcBef>
                <a:spcPts val="900"/>
              </a:spcBef>
              <a:spcAft>
                <a:spcPts val="0"/>
              </a:spcAft>
              <a:buClr>
                <a:srgbClr val="375FA9"/>
              </a:buClr>
              <a:buSzPts val="1400"/>
              <a:buFont typeface="Calibri"/>
              <a:buChar char="●"/>
            </a:pPr>
            <a:r>
              <a:rPr b="1" lang="es">
                <a:solidFill>
                  <a:srgbClr val="375FA9"/>
                </a:solidFill>
              </a:rPr>
              <a:t>Scrum Master</a:t>
            </a:r>
            <a:r>
              <a:rPr lang="es">
                <a:solidFill>
                  <a:srgbClr val="375FA9"/>
                </a:solidFill>
              </a:rPr>
              <a:t>: Es el que se encarga de coordinar el trabajo durante cada sprint con respecto a su equipo de SCRUM.</a:t>
            </a:r>
            <a:endParaRPr>
              <a:solidFill>
                <a:srgbClr val="375FA9"/>
              </a:solidFill>
            </a:endParaRPr>
          </a:p>
          <a:p>
            <a:pPr indent="-317500" lvl="0" marL="457200" rtl="0" algn="just">
              <a:lnSpc>
                <a:spcPct val="90000"/>
              </a:lnSpc>
              <a:spcBef>
                <a:spcPts val="900"/>
              </a:spcBef>
              <a:spcAft>
                <a:spcPts val="0"/>
              </a:spcAft>
              <a:buClr>
                <a:srgbClr val="375FA9"/>
              </a:buClr>
              <a:buSzPts val="1400"/>
              <a:buFont typeface="Calibri"/>
              <a:buChar char="●"/>
            </a:pPr>
            <a:r>
              <a:rPr b="1" lang="es">
                <a:solidFill>
                  <a:srgbClr val="375FA9"/>
                </a:solidFill>
              </a:rPr>
              <a:t>Scrum Team</a:t>
            </a:r>
            <a:r>
              <a:rPr lang="es">
                <a:solidFill>
                  <a:srgbClr val="375FA9"/>
                </a:solidFill>
              </a:rPr>
              <a:t>: </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lang="es">
                <a:solidFill>
                  <a:srgbClr val="375FA9"/>
                </a:solidFill>
              </a:rPr>
              <a:t>Son los encargados de sprint a sprint desarrollar elementos del backlog y llevarlos a las siguientes etapas que se tengan planeadas. </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lang="es">
                <a:solidFill>
                  <a:srgbClr val="375FA9"/>
                </a:solidFill>
              </a:rPr>
              <a:t>Son los que se encargan de sprint a sprint generar un incremento funcional el cual ha de ser evaluado por los stakeholders.</a:t>
            </a:r>
            <a:endParaRPr>
              <a:solidFill>
                <a:srgbClr val="375FA9"/>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6" name="Shape 326"/>
        <p:cNvGrpSpPr/>
        <p:nvPr/>
      </p:nvGrpSpPr>
      <p:grpSpPr>
        <a:xfrm>
          <a:off x="0" y="0"/>
          <a:ext cx="0" cy="0"/>
          <a:chOff x="0" y="0"/>
          <a:chExt cx="0" cy="0"/>
        </a:xfrm>
      </p:grpSpPr>
      <p:sp>
        <p:nvSpPr>
          <p:cNvPr id="327" name="Google Shape;327;p40"/>
          <p:cNvSpPr txBox="1"/>
          <p:nvPr/>
        </p:nvSpPr>
        <p:spPr>
          <a:xfrm>
            <a:off x="800110" y="34710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600">
                <a:solidFill>
                  <a:srgbClr val="E73263"/>
                </a:solidFill>
              </a:rPr>
              <a:t>SCRUM - Artefactos</a:t>
            </a:r>
            <a:endParaRPr b="1" sz="2600">
              <a:solidFill>
                <a:srgbClr val="E73263"/>
              </a:solidFill>
            </a:endParaRPr>
          </a:p>
        </p:txBody>
      </p:sp>
      <p:sp>
        <p:nvSpPr>
          <p:cNvPr id="328" name="Google Shape;328;p40"/>
          <p:cNvSpPr txBox="1"/>
          <p:nvPr/>
        </p:nvSpPr>
        <p:spPr>
          <a:xfrm>
            <a:off x="800100" y="1377900"/>
            <a:ext cx="7543800" cy="21270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375FA9"/>
              </a:buClr>
              <a:buSzPts val="1400"/>
              <a:buFont typeface="Calibri"/>
              <a:buChar char="●"/>
            </a:pPr>
            <a:r>
              <a:rPr b="1" lang="es">
                <a:solidFill>
                  <a:srgbClr val="375FA9"/>
                </a:solidFill>
              </a:rPr>
              <a:t>Sprint</a:t>
            </a:r>
            <a:r>
              <a:rPr lang="es">
                <a:solidFill>
                  <a:srgbClr val="375FA9"/>
                </a:solidFill>
              </a:rPr>
              <a:t>: Periodo de tiempo en el cual se </a:t>
            </a:r>
            <a:r>
              <a:rPr lang="es">
                <a:solidFill>
                  <a:srgbClr val="375FA9"/>
                </a:solidFill>
              </a:rPr>
              <a:t>desarrollan</a:t>
            </a:r>
            <a:r>
              <a:rPr lang="es">
                <a:solidFill>
                  <a:srgbClr val="375FA9"/>
                </a:solidFill>
              </a:rPr>
              <a:t> elementos del backlog en las diferentes etapas que se tengan planteadas. Al finalizar el sprint como resultado se produce un incremento funcional.</a:t>
            </a:r>
            <a:endParaRPr>
              <a:solidFill>
                <a:srgbClr val="375FA9"/>
              </a:solidFill>
            </a:endParaRPr>
          </a:p>
          <a:p>
            <a:pPr indent="-317500" lvl="0" marL="457200" rtl="0" algn="just">
              <a:lnSpc>
                <a:spcPct val="90000"/>
              </a:lnSpc>
              <a:spcBef>
                <a:spcPts val="900"/>
              </a:spcBef>
              <a:spcAft>
                <a:spcPts val="0"/>
              </a:spcAft>
              <a:buClr>
                <a:srgbClr val="375FA9"/>
              </a:buClr>
              <a:buSzPts val="1400"/>
              <a:buFont typeface="Calibri"/>
              <a:buChar char="●"/>
            </a:pPr>
            <a:r>
              <a:rPr b="1" lang="es">
                <a:solidFill>
                  <a:srgbClr val="375FA9"/>
                </a:solidFill>
              </a:rPr>
              <a:t>Backlog</a:t>
            </a:r>
            <a:r>
              <a:rPr lang="es">
                <a:solidFill>
                  <a:srgbClr val="375FA9"/>
                </a:solidFill>
              </a:rPr>
              <a:t>: Es la base de datos donde se almacenan todos los requerimientos a modo de historias de usuario, por lo general las historias de usuario se definen tanto al inicio del proyecto como en el transcurso del mismo.</a:t>
            </a:r>
            <a:endParaRPr>
              <a:solidFill>
                <a:srgbClr val="375FA9"/>
              </a:solidFill>
            </a:endParaRPr>
          </a:p>
          <a:p>
            <a:pPr indent="-317500" lvl="0" marL="457200" rtl="0" algn="just">
              <a:lnSpc>
                <a:spcPct val="90000"/>
              </a:lnSpc>
              <a:spcBef>
                <a:spcPts val="900"/>
              </a:spcBef>
              <a:spcAft>
                <a:spcPts val="0"/>
              </a:spcAft>
              <a:buClr>
                <a:srgbClr val="375FA9"/>
              </a:buClr>
              <a:buSzPts val="1400"/>
              <a:buFont typeface="Calibri"/>
              <a:buChar char="●"/>
            </a:pPr>
            <a:r>
              <a:rPr b="1" lang="es">
                <a:solidFill>
                  <a:srgbClr val="375FA9"/>
                </a:solidFill>
              </a:rPr>
              <a:t>Incremento de funcionalidad</a:t>
            </a:r>
            <a:r>
              <a:rPr lang="es">
                <a:solidFill>
                  <a:srgbClr val="375FA9"/>
                </a:solidFill>
              </a:rPr>
              <a:t>: Resultado de cada sprint en el cual se incrementa la funcionalidad del producto. Este mismo es revisado por los stakeholders para verificar si hay algún cambio de requerimientos.</a:t>
            </a:r>
            <a:endParaRPr>
              <a:solidFill>
                <a:srgbClr val="375FA9"/>
              </a:solidFill>
            </a:endParaRPr>
          </a:p>
          <a:p>
            <a:pPr indent="-317500" lvl="0" marL="457200" rtl="0" algn="just">
              <a:lnSpc>
                <a:spcPct val="90000"/>
              </a:lnSpc>
              <a:spcBef>
                <a:spcPts val="900"/>
              </a:spcBef>
              <a:spcAft>
                <a:spcPts val="0"/>
              </a:spcAft>
              <a:buClr>
                <a:srgbClr val="375FA9"/>
              </a:buClr>
              <a:buSzPts val="1400"/>
              <a:buFont typeface="Calibri"/>
              <a:buChar char="●"/>
            </a:pPr>
            <a:r>
              <a:rPr b="1" lang="es">
                <a:solidFill>
                  <a:srgbClr val="375FA9"/>
                </a:solidFill>
              </a:rPr>
              <a:t>Retrospectivas</a:t>
            </a:r>
            <a:r>
              <a:rPr lang="es">
                <a:solidFill>
                  <a:srgbClr val="375FA9"/>
                </a:solidFill>
              </a:rPr>
              <a:t>: Al final de cada sprint el equipo hace una reunión a modo de retroalimentación, donde se pueden generar historias de usuario con respecto a mejoras del producto.</a:t>
            </a:r>
            <a:endParaRPr>
              <a:solidFill>
                <a:srgbClr val="375FA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2" name="Shape 332"/>
        <p:cNvGrpSpPr/>
        <p:nvPr/>
      </p:nvGrpSpPr>
      <p:grpSpPr>
        <a:xfrm>
          <a:off x="0" y="0"/>
          <a:ext cx="0" cy="0"/>
          <a:chOff x="0" y="0"/>
          <a:chExt cx="0" cy="0"/>
        </a:xfrm>
      </p:grpSpPr>
      <p:sp>
        <p:nvSpPr>
          <p:cNvPr id="333" name="Google Shape;333;p41"/>
          <p:cNvSpPr txBox="1"/>
          <p:nvPr/>
        </p:nvSpPr>
        <p:spPr>
          <a:xfrm>
            <a:off x="1086000" y="2226150"/>
            <a:ext cx="6972000" cy="691200"/>
          </a:xfrm>
          <a:prstGeom prst="rect">
            <a:avLst/>
          </a:prstGeom>
          <a:noFill/>
          <a:ln>
            <a:noFill/>
          </a:ln>
        </p:spPr>
        <p:txBody>
          <a:bodyPr anchorCtr="0" anchor="ctr" bIns="34275" lIns="68575" spcFirstLastPara="1" rIns="68575" wrap="square" tIns="34275">
            <a:noAutofit/>
          </a:bodyPr>
          <a:lstStyle/>
          <a:p>
            <a:pPr indent="0" lvl="0" marL="0" rtl="0" algn="ctr">
              <a:lnSpc>
                <a:spcPct val="85000"/>
              </a:lnSpc>
              <a:spcBef>
                <a:spcPts val="0"/>
              </a:spcBef>
              <a:spcAft>
                <a:spcPts val="0"/>
              </a:spcAft>
              <a:buNone/>
            </a:pPr>
            <a:r>
              <a:rPr b="1" lang="es" sz="4700">
                <a:solidFill>
                  <a:srgbClr val="E83464"/>
                </a:solidFill>
              </a:rPr>
              <a:t>Ejercicios de práctica</a:t>
            </a:r>
            <a:endParaRPr b="1" sz="4700">
              <a:solidFill>
                <a:srgbClr val="E83464"/>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7" name="Shape 337"/>
        <p:cNvGrpSpPr/>
        <p:nvPr/>
      </p:nvGrpSpPr>
      <p:grpSpPr>
        <a:xfrm>
          <a:off x="0" y="0"/>
          <a:ext cx="0" cy="0"/>
          <a:chOff x="0" y="0"/>
          <a:chExt cx="0" cy="0"/>
        </a:xfrm>
      </p:grpSpPr>
      <p:sp>
        <p:nvSpPr>
          <p:cNvPr id="338" name="Google Shape;338;p42"/>
          <p:cNvSpPr txBox="1"/>
          <p:nvPr/>
        </p:nvSpPr>
        <p:spPr>
          <a:xfrm>
            <a:off x="800110" y="42330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200">
                <a:solidFill>
                  <a:srgbClr val="E73263"/>
                </a:solidFill>
              </a:rPr>
              <a:t>Referencias</a:t>
            </a:r>
            <a:endParaRPr b="1" sz="3200">
              <a:solidFill>
                <a:srgbClr val="E73263"/>
              </a:solidFill>
            </a:endParaRPr>
          </a:p>
        </p:txBody>
      </p:sp>
      <p:sp>
        <p:nvSpPr>
          <p:cNvPr id="339" name="Google Shape;339;p42"/>
          <p:cNvSpPr txBox="1"/>
          <p:nvPr/>
        </p:nvSpPr>
        <p:spPr>
          <a:xfrm>
            <a:off x="647700" y="1530300"/>
            <a:ext cx="7333200" cy="3077100"/>
          </a:xfrm>
          <a:prstGeom prst="rect">
            <a:avLst/>
          </a:prstGeom>
          <a:noFill/>
          <a:ln>
            <a:noFill/>
          </a:ln>
        </p:spPr>
        <p:txBody>
          <a:bodyPr anchorCtr="0" anchor="t" bIns="34275" lIns="0" spcFirstLastPara="1" rIns="0" wrap="square" tIns="34275">
            <a:noAutofit/>
          </a:bodyPr>
          <a:lstStyle/>
          <a:p>
            <a:pPr indent="-292100" lvl="0" marL="457200" rtl="0" algn="just">
              <a:lnSpc>
                <a:spcPct val="90000"/>
              </a:lnSpc>
              <a:spcBef>
                <a:spcPts val="900"/>
              </a:spcBef>
              <a:spcAft>
                <a:spcPts val="0"/>
              </a:spcAft>
              <a:buClr>
                <a:schemeClr val="accent5"/>
              </a:buClr>
              <a:buSzPts val="1000"/>
              <a:buFont typeface="Calibri"/>
              <a:buChar char="●"/>
            </a:pPr>
            <a:r>
              <a:rPr lang="es" sz="1000" u="sng">
                <a:solidFill>
                  <a:schemeClr val="accent5"/>
                </a:solidFill>
                <a:hlinkClick r:id="rId4">
                  <a:extLst>
                    <a:ext uri="{A12FA001-AC4F-418D-AE19-62706E023703}">
                      <ahyp:hlinkClr val="tx"/>
                    </a:ext>
                  </a:extLst>
                </a:hlinkClick>
              </a:rPr>
              <a:t>https://www.adobe.com/products/xd.html</a:t>
            </a:r>
            <a:r>
              <a:rPr lang="es" sz="1000">
                <a:solidFill>
                  <a:schemeClr val="accent5"/>
                </a:solidFill>
              </a:rPr>
              <a:t> </a:t>
            </a:r>
            <a:endParaRPr sz="1000">
              <a:solidFill>
                <a:schemeClr val="accent5"/>
              </a:solidFill>
            </a:endParaRPr>
          </a:p>
          <a:p>
            <a:pPr indent="-292100" lvl="0" marL="457200" rtl="0" algn="just">
              <a:lnSpc>
                <a:spcPct val="90000"/>
              </a:lnSpc>
              <a:spcBef>
                <a:spcPts val="900"/>
              </a:spcBef>
              <a:spcAft>
                <a:spcPts val="0"/>
              </a:spcAft>
              <a:buClr>
                <a:schemeClr val="accent5"/>
              </a:buClr>
              <a:buSzPts val="1000"/>
              <a:buFont typeface="Calibri"/>
              <a:buChar char="●"/>
            </a:pPr>
            <a:r>
              <a:rPr lang="es" sz="1000" u="sng">
                <a:solidFill>
                  <a:schemeClr val="accent5"/>
                </a:solidFill>
                <a:hlinkClick r:id="rId5">
                  <a:extLst>
                    <a:ext uri="{A12FA001-AC4F-418D-AE19-62706E023703}">
                      <ahyp:hlinkClr val="tx"/>
                    </a:ext>
                  </a:extLst>
                </a:hlinkClick>
              </a:rPr>
              <a:t>https://www.figma.com</a:t>
            </a:r>
            <a:r>
              <a:rPr lang="es" sz="1000" u="sng">
                <a:solidFill>
                  <a:schemeClr val="accent5"/>
                </a:solidFill>
              </a:rPr>
              <a:t>/</a:t>
            </a:r>
            <a:r>
              <a:rPr lang="es" sz="1000">
                <a:solidFill>
                  <a:schemeClr val="accent5"/>
                </a:solidFill>
              </a:rPr>
              <a:t> </a:t>
            </a:r>
            <a:endParaRPr sz="1000">
              <a:solidFill>
                <a:schemeClr val="accent5"/>
              </a:solidFill>
            </a:endParaRPr>
          </a:p>
          <a:p>
            <a:pPr indent="-292100" lvl="0" marL="457200" rtl="0" algn="just">
              <a:lnSpc>
                <a:spcPct val="90000"/>
              </a:lnSpc>
              <a:spcBef>
                <a:spcPts val="900"/>
              </a:spcBef>
              <a:spcAft>
                <a:spcPts val="0"/>
              </a:spcAft>
              <a:buClr>
                <a:schemeClr val="accent5"/>
              </a:buClr>
              <a:buSzPts val="1000"/>
              <a:buFont typeface="Calibri"/>
              <a:buChar char="●"/>
            </a:pPr>
            <a:r>
              <a:rPr lang="es" sz="1000" u="sng">
                <a:solidFill>
                  <a:schemeClr val="accent5"/>
                </a:solidFill>
                <a:hlinkClick r:id="rId6">
                  <a:extLst>
                    <a:ext uri="{A12FA001-AC4F-418D-AE19-62706E023703}">
                      <ahyp:hlinkClr val="tx"/>
                    </a:ext>
                  </a:extLst>
                </a:hlinkClick>
              </a:rPr>
              <a:t>https://zeplin.io</a:t>
            </a:r>
            <a:r>
              <a:rPr lang="es" sz="1000" u="sng">
                <a:solidFill>
                  <a:schemeClr val="accent5"/>
                </a:solidFill>
              </a:rPr>
              <a:t>/</a:t>
            </a:r>
            <a:r>
              <a:rPr lang="es" sz="1000">
                <a:solidFill>
                  <a:schemeClr val="accent5"/>
                </a:solidFill>
              </a:rPr>
              <a:t> </a:t>
            </a:r>
            <a:endParaRPr sz="1000">
              <a:solidFill>
                <a:schemeClr val="accent5"/>
              </a:solidFill>
            </a:endParaRPr>
          </a:p>
          <a:p>
            <a:pPr indent="-292100" lvl="0" marL="457200" rtl="0" algn="just">
              <a:lnSpc>
                <a:spcPct val="90000"/>
              </a:lnSpc>
              <a:spcBef>
                <a:spcPts val="900"/>
              </a:spcBef>
              <a:spcAft>
                <a:spcPts val="0"/>
              </a:spcAft>
              <a:buClr>
                <a:schemeClr val="accent5"/>
              </a:buClr>
              <a:buSzPts val="1000"/>
              <a:buFont typeface="Calibri"/>
              <a:buChar char="●"/>
            </a:pPr>
            <a:r>
              <a:rPr lang="es" sz="1000" u="sng">
                <a:solidFill>
                  <a:schemeClr val="accent5"/>
                </a:solidFill>
                <a:hlinkClick r:id="rId7">
                  <a:extLst>
                    <a:ext uri="{A12FA001-AC4F-418D-AE19-62706E023703}">
                      <ahyp:hlinkClr val="tx"/>
                    </a:ext>
                  </a:extLst>
                </a:hlinkClick>
              </a:rPr>
              <a:t>https://www.lucidchart.com/pages/uml-deployment-diagram</a:t>
            </a:r>
            <a:r>
              <a:rPr lang="es" sz="1000">
                <a:solidFill>
                  <a:schemeClr val="accent5"/>
                </a:solidFill>
              </a:rPr>
              <a:t> </a:t>
            </a:r>
            <a:endParaRPr sz="1000">
              <a:solidFill>
                <a:schemeClr val="accent5"/>
              </a:solidFill>
            </a:endParaRPr>
          </a:p>
          <a:p>
            <a:pPr indent="-292100" lvl="0" marL="457200" rtl="0" algn="just">
              <a:lnSpc>
                <a:spcPct val="90000"/>
              </a:lnSpc>
              <a:spcBef>
                <a:spcPts val="900"/>
              </a:spcBef>
              <a:spcAft>
                <a:spcPts val="0"/>
              </a:spcAft>
              <a:buClr>
                <a:schemeClr val="accent5"/>
              </a:buClr>
              <a:buSzPts val="1000"/>
              <a:buFont typeface="Calibri"/>
              <a:buChar char="●"/>
            </a:pPr>
            <a:r>
              <a:rPr lang="es" sz="1000" u="sng">
                <a:solidFill>
                  <a:schemeClr val="accent5"/>
                </a:solidFill>
                <a:hlinkClick r:id="rId8">
                  <a:extLst>
                    <a:ext uri="{A12FA001-AC4F-418D-AE19-62706E023703}">
                      <ahyp:hlinkClr val="tx"/>
                    </a:ext>
                  </a:extLst>
                </a:hlinkClick>
              </a:rPr>
              <a:t>https://www.lucidchart</a:t>
            </a:r>
            <a:r>
              <a:rPr lang="es" sz="1000" u="sng">
                <a:solidFill>
                  <a:schemeClr val="accent5"/>
                </a:solidFill>
              </a:rPr>
              <a:t>.com/</a:t>
            </a:r>
            <a:r>
              <a:rPr lang="es" sz="1000">
                <a:solidFill>
                  <a:schemeClr val="accent5"/>
                </a:solidFill>
              </a:rPr>
              <a:t> </a:t>
            </a:r>
            <a:endParaRPr sz="1000">
              <a:solidFill>
                <a:schemeClr val="accent5"/>
              </a:solidFill>
            </a:endParaRPr>
          </a:p>
          <a:p>
            <a:pPr indent="-292100" lvl="0" marL="457200" rtl="0" algn="just">
              <a:lnSpc>
                <a:spcPct val="90000"/>
              </a:lnSpc>
              <a:spcBef>
                <a:spcPts val="900"/>
              </a:spcBef>
              <a:spcAft>
                <a:spcPts val="0"/>
              </a:spcAft>
              <a:buClr>
                <a:schemeClr val="accent5"/>
              </a:buClr>
              <a:buSzPts val="1000"/>
              <a:buFont typeface="Calibri"/>
              <a:buChar char="●"/>
            </a:pPr>
            <a:r>
              <a:rPr lang="es" sz="1000" u="sng">
                <a:solidFill>
                  <a:schemeClr val="accent5"/>
                </a:solidFill>
                <a:hlinkClick r:id="rId9">
                  <a:extLst>
                    <a:ext uri="{A12FA001-AC4F-418D-AE19-62706E023703}">
                      <ahyp:hlinkClr val="tx"/>
                    </a:ext>
                  </a:extLst>
                </a:hlinkClick>
              </a:rPr>
              <a:t>https://app.diagram</a:t>
            </a:r>
            <a:r>
              <a:rPr lang="es" sz="1000" u="sng">
                <a:solidFill>
                  <a:schemeClr val="accent5"/>
                </a:solidFill>
              </a:rPr>
              <a:t>s.net/</a:t>
            </a:r>
            <a:r>
              <a:rPr lang="es" sz="1000">
                <a:solidFill>
                  <a:schemeClr val="accent5"/>
                </a:solidFill>
              </a:rPr>
              <a:t> </a:t>
            </a:r>
            <a:endParaRPr sz="1000">
              <a:solidFill>
                <a:schemeClr val="accent5"/>
              </a:solidFill>
            </a:endParaRPr>
          </a:p>
          <a:p>
            <a:pPr indent="-292100" lvl="0" marL="457200" rtl="0" algn="just">
              <a:lnSpc>
                <a:spcPct val="90000"/>
              </a:lnSpc>
              <a:spcBef>
                <a:spcPts val="900"/>
              </a:spcBef>
              <a:spcAft>
                <a:spcPts val="0"/>
              </a:spcAft>
              <a:buClr>
                <a:schemeClr val="accent5"/>
              </a:buClr>
              <a:buSzPts val="1000"/>
              <a:buFont typeface="Calibri"/>
              <a:buChar char="●"/>
            </a:pPr>
            <a:r>
              <a:rPr lang="es" sz="1000" u="sng">
                <a:solidFill>
                  <a:schemeClr val="accent5"/>
                </a:solidFill>
                <a:hlinkClick r:id="rId10">
                  <a:extLst>
                    <a:ext uri="{A12FA001-AC4F-418D-AE19-62706E023703}">
                      <ahyp:hlinkClr val="tx"/>
                    </a:ext>
                  </a:extLst>
                </a:hlinkClick>
              </a:rPr>
              <a:t>https://www.fool.com/the-blueprint/implementation-pl</a:t>
            </a:r>
            <a:r>
              <a:rPr lang="es" sz="1000" u="sng">
                <a:solidFill>
                  <a:schemeClr val="accent5"/>
                </a:solidFill>
              </a:rPr>
              <a:t>a</a:t>
            </a:r>
            <a:r>
              <a:rPr lang="es" sz="1000" u="sng">
                <a:solidFill>
                  <a:schemeClr val="accent5"/>
                </a:solidFill>
                <a:hlinkClick r:id="rId11">
                  <a:extLst>
                    <a:ext uri="{A12FA001-AC4F-418D-AE19-62706E023703}">
                      <ahyp:hlinkClr val="tx"/>
                    </a:ext>
                  </a:extLst>
                </a:hlinkClick>
              </a:rPr>
              <a:t>n/</a:t>
            </a:r>
            <a:r>
              <a:rPr lang="es" sz="1000">
                <a:solidFill>
                  <a:schemeClr val="accent5"/>
                </a:solidFill>
                <a:uFill>
                  <a:noFill/>
                </a:uFill>
                <a:hlinkClick r:id="rId12">
                  <a:extLst>
                    <a:ext uri="{A12FA001-AC4F-418D-AE19-62706E023703}">
                      <ahyp:hlinkClr val="tx"/>
                    </a:ext>
                  </a:extLst>
                </a:hlinkClick>
              </a:rPr>
              <a:t> </a:t>
            </a:r>
            <a:endParaRPr sz="1000">
              <a:solidFill>
                <a:schemeClr val="accent5"/>
              </a:solidFill>
            </a:endParaRPr>
          </a:p>
          <a:p>
            <a:pPr indent="-292100" lvl="0" marL="457200" rtl="0" algn="just">
              <a:lnSpc>
                <a:spcPct val="90000"/>
              </a:lnSpc>
              <a:spcBef>
                <a:spcPts val="900"/>
              </a:spcBef>
              <a:spcAft>
                <a:spcPts val="0"/>
              </a:spcAft>
              <a:buClr>
                <a:schemeClr val="accent5"/>
              </a:buClr>
              <a:buSzPts val="1000"/>
              <a:buFont typeface="Calibri"/>
              <a:buChar char="●"/>
            </a:pPr>
            <a:r>
              <a:rPr lang="es" sz="1000" u="sng">
                <a:solidFill>
                  <a:schemeClr val="accent5"/>
                </a:solidFill>
                <a:hlinkClick r:id="rId13">
                  <a:extLst>
                    <a:ext uri="{A12FA001-AC4F-418D-AE19-62706E023703}">
                      <ahyp:hlinkClr val="tx"/>
                    </a:ext>
                  </a:extLst>
                </a:hlinkClick>
              </a:rPr>
              <a:t>https://www.scrum.org/resources/what-is-scrum</a:t>
            </a:r>
            <a:r>
              <a:rPr lang="es" sz="1000">
                <a:solidFill>
                  <a:schemeClr val="accent5"/>
                </a:solidFill>
              </a:rPr>
              <a:t> </a:t>
            </a:r>
            <a:endParaRPr sz="1000">
              <a:solidFill>
                <a:schemeClr val="accent5"/>
              </a:solidFill>
            </a:endParaRPr>
          </a:p>
          <a:p>
            <a:pPr indent="-292100" lvl="0" marL="457200" rtl="0" algn="just">
              <a:lnSpc>
                <a:spcPct val="90000"/>
              </a:lnSpc>
              <a:spcBef>
                <a:spcPts val="900"/>
              </a:spcBef>
              <a:spcAft>
                <a:spcPts val="0"/>
              </a:spcAft>
              <a:buClr>
                <a:schemeClr val="accent5"/>
              </a:buClr>
              <a:buSzPts val="1000"/>
              <a:buFont typeface="Calibri"/>
              <a:buChar char="●"/>
            </a:pPr>
            <a:r>
              <a:rPr lang="es" sz="1000" u="sng">
                <a:solidFill>
                  <a:schemeClr val="hlink"/>
                </a:solidFill>
                <a:hlinkClick r:id="rId14"/>
              </a:rPr>
              <a:t>https://www.scrum.org/resources/what-is-a-product-backlog</a:t>
            </a:r>
            <a:r>
              <a:rPr lang="es" sz="1000">
                <a:solidFill>
                  <a:schemeClr val="accent5"/>
                </a:solidFill>
              </a:rPr>
              <a:t> </a:t>
            </a:r>
            <a:endParaRPr sz="1000">
              <a:solidFill>
                <a:schemeClr val="accent5"/>
              </a:solidFill>
              <a:uFill>
                <a:noFill/>
              </a:uFill>
              <a:hlinkClick r:id="rId15">
                <a:extLst>
                  <a:ext uri="{A12FA001-AC4F-418D-AE19-62706E023703}">
                    <ahyp:hlinkClr val="tx"/>
                  </a:ext>
                </a:extLst>
              </a:hlinkClick>
            </a:endParaRPr>
          </a:p>
          <a:p>
            <a:pPr indent="-292100" lvl="0" marL="457200" rtl="0" algn="just">
              <a:lnSpc>
                <a:spcPct val="90000"/>
              </a:lnSpc>
              <a:spcBef>
                <a:spcPts val="900"/>
              </a:spcBef>
              <a:spcAft>
                <a:spcPts val="0"/>
              </a:spcAft>
              <a:buClr>
                <a:schemeClr val="accent5"/>
              </a:buClr>
              <a:buSzPts val="1000"/>
              <a:buFont typeface="Calibri"/>
              <a:buChar char="●"/>
            </a:pPr>
            <a:r>
              <a:rPr lang="es" sz="1000" u="sng">
                <a:solidFill>
                  <a:schemeClr val="accent5"/>
                </a:solidFill>
                <a:hlinkClick r:id="rId16">
                  <a:extLst>
                    <a:ext uri="{A12FA001-AC4F-418D-AE19-62706E023703}">
                      <ahyp:hlinkClr val="tx"/>
                    </a:ext>
                  </a:extLst>
                </a:hlinkClick>
              </a:rPr>
              <a:t>https://www.scrum.org/resources/what-is-a-sprint-</a:t>
            </a:r>
            <a:r>
              <a:rPr lang="es" sz="1000" u="sng">
                <a:solidFill>
                  <a:schemeClr val="accent5"/>
                </a:solidFill>
              </a:rPr>
              <a:t>bac</a:t>
            </a:r>
            <a:r>
              <a:rPr lang="es" sz="1000" u="sng">
                <a:solidFill>
                  <a:schemeClr val="accent5"/>
                </a:solidFill>
                <a:hlinkClick r:id="rId17">
                  <a:extLst>
                    <a:ext uri="{A12FA001-AC4F-418D-AE19-62706E023703}">
                      <ahyp:hlinkClr val="tx"/>
                    </a:ext>
                  </a:extLst>
                </a:hlinkClick>
              </a:rPr>
              <a:t>klog</a:t>
            </a:r>
            <a:r>
              <a:rPr lang="es" sz="1000">
                <a:solidFill>
                  <a:schemeClr val="accent5"/>
                </a:solidFill>
                <a:uFill>
                  <a:noFill/>
                </a:uFill>
                <a:hlinkClick r:id="rId18">
                  <a:extLst>
                    <a:ext uri="{A12FA001-AC4F-418D-AE19-62706E023703}">
                      <ahyp:hlinkClr val="tx"/>
                    </a:ext>
                  </a:extLst>
                </a:hlinkClick>
              </a:rPr>
              <a:t> </a:t>
            </a:r>
            <a:endParaRPr sz="1000">
              <a:solidFill>
                <a:schemeClr val="accent5"/>
              </a:solidFill>
              <a:uFill>
                <a:noFill/>
              </a:uFill>
              <a:hlinkClick r:id="rId19">
                <a:extLst>
                  <a:ext uri="{A12FA001-AC4F-418D-AE19-62706E023703}">
                    <ahyp:hlinkClr val="tx"/>
                  </a:ext>
                </a:extLst>
              </a:hlinkClick>
            </a:endParaRPr>
          </a:p>
          <a:p>
            <a:pPr indent="-292100" lvl="0" marL="457200" rtl="0" algn="just">
              <a:lnSpc>
                <a:spcPct val="90000"/>
              </a:lnSpc>
              <a:spcBef>
                <a:spcPts val="900"/>
              </a:spcBef>
              <a:spcAft>
                <a:spcPts val="0"/>
              </a:spcAft>
              <a:buClr>
                <a:schemeClr val="accent5"/>
              </a:buClr>
              <a:buSzPts val="1000"/>
              <a:buFont typeface="Calibri"/>
              <a:buChar char="●"/>
            </a:pPr>
            <a:r>
              <a:rPr lang="es" sz="1000" u="sng">
                <a:solidFill>
                  <a:schemeClr val="accent5"/>
                </a:solidFill>
                <a:hlinkClick r:id="rId20">
                  <a:extLst>
                    <a:ext uri="{A12FA001-AC4F-418D-AE19-62706E023703}">
                      <ahyp:hlinkClr val="tx"/>
                    </a:ext>
                  </a:extLst>
                </a:hlinkClick>
              </a:rPr>
              <a:t>https://www.scrum.org/resources/what-is-an-in</a:t>
            </a:r>
            <a:r>
              <a:rPr lang="es" sz="1000" u="sng">
                <a:solidFill>
                  <a:schemeClr val="accent5"/>
                </a:solidFill>
              </a:rPr>
              <a:t>crement</a:t>
            </a:r>
            <a:r>
              <a:rPr lang="es" sz="1000">
                <a:solidFill>
                  <a:schemeClr val="accent5"/>
                </a:solidFill>
              </a:rPr>
              <a:t> </a:t>
            </a:r>
            <a:endParaRPr sz="600">
              <a:solidFill>
                <a:schemeClr val="accent5"/>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43" name="Shape 343"/>
        <p:cNvGrpSpPr/>
        <p:nvPr/>
      </p:nvGrpSpPr>
      <p:grpSpPr>
        <a:xfrm>
          <a:off x="0" y="0"/>
          <a:ext cx="0" cy="0"/>
          <a:chOff x="0" y="0"/>
          <a:chExt cx="0" cy="0"/>
        </a:xfrm>
      </p:grpSpPr>
      <p:sp>
        <p:nvSpPr>
          <p:cNvPr id="344" name="Google Shape;344;p43"/>
          <p:cNvSpPr txBox="1"/>
          <p:nvPr>
            <p:ph type="title"/>
          </p:nvPr>
        </p:nvSpPr>
        <p:spPr>
          <a:xfrm>
            <a:off x="1724025" y="1363565"/>
            <a:ext cx="8325000" cy="515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None/>
            </a:pPr>
            <a:r>
              <a:rPr b="1" lang="es">
                <a:solidFill>
                  <a:srgbClr val="E72E5F"/>
                </a:solidFill>
                <a:latin typeface="Arial"/>
                <a:ea typeface="Arial"/>
                <a:cs typeface="Arial"/>
                <a:sym typeface="Arial"/>
              </a:rPr>
              <a:t>Seguimiento</a:t>
            </a:r>
            <a:r>
              <a:rPr b="1" lang="es">
                <a:solidFill>
                  <a:srgbClr val="375FA9"/>
                </a:solidFill>
                <a:latin typeface="Arial"/>
                <a:ea typeface="Arial"/>
                <a:cs typeface="Arial"/>
                <a:sym typeface="Arial"/>
              </a:rPr>
              <a:t> Habilidades </a:t>
            </a:r>
            <a:br>
              <a:rPr b="1" lang="es">
                <a:solidFill>
                  <a:srgbClr val="375FA9"/>
                </a:solidFill>
                <a:latin typeface="Arial"/>
                <a:ea typeface="Arial"/>
                <a:cs typeface="Arial"/>
                <a:sym typeface="Arial"/>
              </a:rPr>
            </a:br>
            <a:r>
              <a:rPr b="1" lang="es">
                <a:solidFill>
                  <a:srgbClr val="375FA9"/>
                </a:solidFill>
                <a:latin typeface="Arial"/>
                <a:ea typeface="Arial"/>
                <a:cs typeface="Arial"/>
                <a:sym typeface="Arial"/>
              </a:rPr>
              <a:t>Digitales en Programación</a:t>
            </a:r>
            <a:endParaRPr>
              <a:latin typeface="Arial"/>
              <a:ea typeface="Arial"/>
              <a:cs typeface="Arial"/>
              <a:sym typeface="Arial"/>
            </a:endParaRPr>
          </a:p>
        </p:txBody>
      </p:sp>
      <p:pic>
        <p:nvPicPr>
          <p:cNvPr id="345" name="Google Shape;345;p43"/>
          <p:cNvPicPr preferRelativeResize="0"/>
          <p:nvPr/>
        </p:nvPicPr>
        <p:blipFill rotWithShape="1">
          <a:blip r:embed="rId4">
            <a:alphaModFix/>
          </a:blip>
          <a:srcRect b="36534" l="12040" r="15944" t="22894"/>
          <a:stretch/>
        </p:blipFill>
        <p:spPr>
          <a:xfrm>
            <a:off x="1783550" y="2009660"/>
            <a:ext cx="4487918" cy="1421562"/>
          </a:xfrm>
          <a:prstGeom prst="rect">
            <a:avLst/>
          </a:prstGeom>
          <a:noFill/>
          <a:ln>
            <a:noFill/>
          </a:ln>
        </p:spPr>
      </p:pic>
      <p:sp>
        <p:nvSpPr>
          <p:cNvPr id="346" name="Google Shape;346;p43"/>
          <p:cNvSpPr txBox="1"/>
          <p:nvPr/>
        </p:nvSpPr>
        <p:spPr>
          <a:xfrm>
            <a:off x="2650200" y="3936531"/>
            <a:ext cx="8325000" cy="515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3F3F3F"/>
              </a:buClr>
              <a:buSzPts val="3600"/>
              <a:buFont typeface="Nunito"/>
              <a:buNone/>
            </a:pPr>
            <a:r>
              <a:rPr b="1" i="0" lang="es" sz="1500" u="sng" cap="none" strike="noStrike">
                <a:solidFill>
                  <a:srgbClr val="E63464"/>
                </a:solidFill>
                <a:latin typeface="Arial"/>
                <a:ea typeface="Arial"/>
                <a:cs typeface="Arial"/>
                <a:sym typeface="Arial"/>
                <a:hlinkClick r:id="rId5">
                  <a:extLst>
                    <a:ext uri="{A12FA001-AC4F-418D-AE19-62706E023703}">
                      <ahyp:hlinkClr val="tx"/>
                    </a:ext>
                  </a:extLst>
                </a:hlinkClick>
              </a:rPr>
              <a:t>https://www.questionpro.com/t/ALw8TZlxOJ</a:t>
            </a:r>
            <a:endParaRPr b="0" i="0" sz="1500" u="sng" cap="none" strike="noStrike">
              <a:solidFill>
                <a:srgbClr val="E63464"/>
              </a:solidFill>
              <a:latin typeface="Arial"/>
              <a:ea typeface="Arial"/>
              <a:cs typeface="Arial"/>
              <a:sym typeface="Arial"/>
            </a:endParaRPr>
          </a:p>
        </p:txBody>
      </p:sp>
      <p:sp>
        <p:nvSpPr>
          <p:cNvPr id="347" name="Google Shape;347;p43"/>
          <p:cNvSpPr txBox="1"/>
          <p:nvPr/>
        </p:nvSpPr>
        <p:spPr>
          <a:xfrm>
            <a:off x="1783550" y="3531462"/>
            <a:ext cx="4373100" cy="5724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3F3F3F"/>
              </a:buClr>
              <a:buSzPts val="3600"/>
              <a:buFont typeface="Nunito"/>
              <a:buNone/>
            </a:pPr>
            <a:r>
              <a:rPr b="1" i="0" lang="es" sz="1400" u="none" cap="none" strike="noStrike">
                <a:solidFill>
                  <a:srgbClr val="375FA9"/>
                </a:solidFill>
                <a:latin typeface="Arial"/>
                <a:ea typeface="Arial"/>
                <a:cs typeface="Arial"/>
                <a:sym typeface="Arial"/>
              </a:rPr>
              <a:t>Completa la siguiente encuesta para darnos retroalimentación sobre esta semana </a:t>
            </a:r>
            <a:r>
              <a:rPr b="1" i="0" lang="es" sz="1400" u="none" cap="none" strike="noStrike">
                <a:solidFill>
                  <a:srgbClr val="375FA9"/>
                </a:solidFill>
                <a:latin typeface="Times New Roman"/>
                <a:ea typeface="Times New Roman"/>
                <a:cs typeface="Times New Roman"/>
                <a:sym typeface="Times New Roman"/>
              </a:rPr>
              <a:t>▼▼▼</a:t>
            </a:r>
            <a:endParaRPr b="0" i="0" sz="1400" u="none" cap="none" strike="noStrike">
              <a:solidFill>
                <a:srgbClr val="375FA9"/>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b="1" lang="es">
                <a:solidFill>
                  <a:srgbClr val="E83464"/>
                </a:solidFill>
                <a:latin typeface="Arial"/>
                <a:ea typeface="Arial"/>
                <a:cs typeface="Arial"/>
                <a:sym typeface="Arial"/>
              </a:rPr>
              <a:t>Objetivos de la sesión</a:t>
            </a:r>
            <a:endParaRPr b="1">
              <a:solidFill>
                <a:srgbClr val="E83464"/>
              </a:solidFill>
              <a:latin typeface="Arial"/>
              <a:ea typeface="Arial"/>
              <a:cs typeface="Arial"/>
              <a:sym typeface="Arial"/>
            </a:endParaRPr>
          </a:p>
        </p:txBody>
      </p:sp>
      <p:sp>
        <p:nvSpPr>
          <p:cNvPr id="156" name="Google Shape;156;p17"/>
          <p:cNvSpPr txBox="1"/>
          <p:nvPr>
            <p:ph idx="4294967295" type="body"/>
          </p:nvPr>
        </p:nvSpPr>
        <p:spPr>
          <a:xfrm>
            <a:off x="889600" y="1714975"/>
            <a:ext cx="7543800" cy="19158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500"/>
              <a:buNone/>
            </a:pPr>
            <a:r>
              <a:rPr lang="es" sz="1600">
                <a:solidFill>
                  <a:srgbClr val="3C63AB"/>
                </a:solidFill>
                <a:latin typeface="Arial"/>
                <a:ea typeface="Arial"/>
                <a:cs typeface="Arial"/>
                <a:sym typeface="Arial"/>
              </a:rPr>
              <a:t>Al finalizar esta sesión estarás en capacidad de:</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0"/>
              </a:spcBef>
              <a:spcAft>
                <a:spcPts val="0"/>
              </a:spcAft>
              <a:buSzPts val="1500"/>
              <a:buNone/>
            </a:pPr>
            <a:r>
              <a:t/>
            </a:r>
            <a:endParaRPr sz="1200">
              <a:solidFill>
                <a:srgbClr val="000000"/>
              </a:solidFill>
              <a:highlight>
                <a:srgbClr val="FFFFFF"/>
              </a:highlight>
              <a:latin typeface="Arial"/>
              <a:ea typeface="Arial"/>
              <a:cs typeface="Arial"/>
              <a:sym typeface="Arial"/>
            </a:endParaRPr>
          </a:p>
          <a:p>
            <a:pPr indent="-304800" lvl="0" marL="457200" rtl="0" algn="l">
              <a:lnSpc>
                <a:spcPct val="90000"/>
              </a:lnSpc>
              <a:spcBef>
                <a:spcPts val="600"/>
              </a:spcBef>
              <a:spcAft>
                <a:spcPts val="0"/>
              </a:spcAft>
              <a:buClr>
                <a:srgbClr val="3C63AC"/>
              </a:buClr>
              <a:buSzPts val="1200"/>
              <a:buFont typeface="Arial"/>
              <a:buAutoNum type="arabicPeriod"/>
            </a:pPr>
            <a:r>
              <a:rPr lang="es" sz="1200">
                <a:solidFill>
                  <a:srgbClr val="3C63AC"/>
                </a:solidFill>
                <a:highlight>
                  <a:srgbClr val="FFFFFF"/>
                </a:highlight>
                <a:latin typeface="Arial"/>
                <a:ea typeface="Arial"/>
                <a:cs typeface="Arial"/>
                <a:sym typeface="Arial"/>
              </a:rPr>
              <a:t>Diseñar interfaces de usuario Web a través del concepto de Mockups.</a:t>
            </a:r>
            <a:endParaRPr sz="1200">
              <a:solidFill>
                <a:srgbClr val="3C63AC"/>
              </a:solidFill>
              <a:highlight>
                <a:srgbClr val="FFFFFF"/>
              </a:highlight>
              <a:latin typeface="Arial"/>
              <a:ea typeface="Arial"/>
              <a:cs typeface="Arial"/>
              <a:sym typeface="Arial"/>
            </a:endParaRPr>
          </a:p>
          <a:p>
            <a:pPr indent="-304800" lvl="0" marL="457200" rtl="0" algn="l">
              <a:lnSpc>
                <a:spcPct val="90000"/>
              </a:lnSpc>
              <a:spcBef>
                <a:spcPts val="600"/>
              </a:spcBef>
              <a:spcAft>
                <a:spcPts val="0"/>
              </a:spcAft>
              <a:buClr>
                <a:srgbClr val="3C63AC"/>
              </a:buClr>
              <a:buSzPts val="1200"/>
              <a:buFont typeface="Arial"/>
              <a:buAutoNum type="arabicPeriod"/>
            </a:pPr>
            <a:r>
              <a:rPr lang="es" sz="1200">
                <a:solidFill>
                  <a:srgbClr val="3C63AC"/>
                </a:solidFill>
                <a:highlight>
                  <a:srgbClr val="FFFFFF"/>
                </a:highlight>
                <a:latin typeface="Arial"/>
                <a:ea typeface="Arial"/>
                <a:cs typeface="Arial"/>
                <a:sym typeface="Arial"/>
              </a:rPr>
              <a:t>Diseñar una aplicación, incluyendo el hardware y el software requerido utilizando un diagrama de despliegue.</a:t>
            </a:r>
            <a:endParaRPr sz="1200">
              <a:solidFill>
                <a:srgbClr val="3C63AC"/>
              </a:solidFill>
              <a:highlight>
                <a:srgbClr val="FFFFFF"/>
              </a:highlight>
              <a:latin typeface="Arial"/>
              <a:ea typeface="Arial"/>
              <a:cs typeface="Arial"/>
              <a:sym typeface="Arial"/>
            </a:endParaRPr>
          </a:p>
          <a:p>
            <a:pPr indent="-304800" lvl="0" marL="457200" marR="0" rtl="0" algn="l">
              <a:lnSpc>
                <a:spcPct val="90000"/>
              </a:lnSpc>
              <a:spcBef>
                <a:spcPts val="600"/>
              </a:spcBef>
              <a:spcAft>
                <a:spcPts val="0"/>
              </a:spcAft>
              <a:buClr>
                <a:srgbClr val="3C63AC"/>
              </a:buClr>
              <a:buSzPts val="1200"/>
              <a:buFont typeface="Arial"/>
              <a:buAutoNum type="arabicPeriod"/>
            </a:pPr>
            <a:r>
              <a:rPr lang="es" sz="1200">
                <a:solidFill>
                  <a:srgbClr val="3C63AC"/>
                </a:solidFill>
                <a:highlight>
                  <a:srgbClr val="FFFFFF"/>
                </a:highlight>
                <a:latin typeface="Arial"/>
                <a:ea typeface="Arial"/>
                <a:cs typeface="Arial"/>
                <a:sym typeface="Arial"/>
              </a:rPr>
              <a:t>Definir el plan de implementación de una aplicación Web.</a:t>
            </a:r>
            <a:endParaRPr sz="1200">
              <a:solidFill>
                <a:srgbClr val="3C63AC"/>
              </a:solidFill>
              <a:highlight>
                <a:srgbClr val="FFFFFF"/>
              </a:highlight>
              <a:latin typeface="Arial"/>
              <a:ea typeface="Arial"/>
              <a:cs typeface="Arial"/>
              <a:sym typeface="Arial"/>
            </a:endParaRPr>
          </a:p>
          <a:p>
            <a:pPr indent="-304800" lvl="0" marL="457200" marR="0" rtl="0" algn="l">
              <a:lnSpc>
                <a:spcPct val="90000"/>
              </a:lnSpc>
              <a:spcBef>
                <a:spcPts val="600"/>
              </a:spcBef>
              <a:spcAft>
                <a:spcPts val="0"/>
              </a:spcAft>
              <a:buClr>
                <a:srgbClr val="3C63AC"/>
              </a:buClr>
              <a:buSzPts val="1200"/>
              <a:buFont typeface="Arial"/>
              <a:buAutoNum type="arabicPeriod"/>
            </a:pPr>
            <a:r>
              <a:rPr lang="es" sz="1200">
                <a:solidFill>
                  <a:srgbClr val="3C63AC"/>
                </a:solidFill>
                <a:highlight>
                  <a:srgbClr val="FFFFFF"/>
                </a:highlight>
                <a:latin typeface="Arial"/>
                <a:ea typeface="Arial"/>
                <a:cs typeface="Arial"/>
                <a:sym typeface="Arial"/>
              </a:rPr>
              <a:t>Asignar roles dentro de un proyecto de desarrollo de software.</a:t>
            </a:r>
            <a:endParaRPr sz="1200">
              <a:solidFill>
                <a:srgbClr val="3C63AC"/>
              </a:solidFill>
              <a:highlight>
                <a:srgbClr val="FFFFFF"/>
              </a:highlight>
              <a:latin typeface="Arial"/>
              <a:ea typeface="Arial"/>
              <a:cs typeface="Arial"/>
              <a:sym typeface="Arial"/>
            </a:endParaRPr>
          </a:p>
          <a:p>
            <a:pPr indent="-304800" lvl="0" marL="457200" marR="0" rtl="0" algn="l">
              <a:lnSpc>
                <a:spcPct val="90000"/>
              </a:lnSpc>
              <a:spcBef>
                <a:spcPts val="600"/>
              </a:spcBef>
              <a:spcAft>
                <a:spcPts val="0"/>
              </a:spcAft>
              <a:buClr>
                <a:srgbClr val="3C63AC"/>
              </a:buClr>
              <a:buSzPts val="1200"/>
              <a:buFont typeface="Arial"/>
              <a:buAutoNum type="arabicPeriod"/>
            </a:pPr>
            <a:r>
              <a:rPr lang="es" sz="1200">
                <a:solidFill>
                  <a:srgbClr val="3C63AC"/>
                </a:solidFill>
                <a:highlight>
                  <a:srgbClr val="FFFFFF"/>
                </a:highlight>
                <a:latin typeface="Arial"/>
                <a:ea typeface="Arial"/>
                <a:cs typeface="Arial"/>
                <a:sym typeface="Arial"/>
              </a:rPr>
              <a:t>Aplicar los artefactos necesarios para el desarrollo con SCRUM.</a:t>
            </a:r>
            <a:endParaRPr sz="1200">
              <a:solidFill>
                <a:srgbClr val="3C63AC"/>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44"/>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Diseño de Mockups</a:t>
            </a:r>
            <a:endParaRPr b="1" sz="3000">
              <a:solidFill>
                <a:srgbClr val="E63466"/>
              </a:solidFill>
            </a:endParaRPr>
          </a:p>
        </p:txBody>
      </p:sp>
      <p:sp>
        <p:nvSpPr>
          <p:cNvPr id="162" name="Google Shape;162;p18"/>
          <p:cNvSpPr txBox="1"/>
          <p:nvPr/>
        </p:nvSpPr>
        <p:spPr>
          <a:xfrm>
            <a:off x="819150" y="1709313"/>
            <a:ext cx="50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C63AC"/>
              </a:solidFill>
            </a:endParaRPr>
          </a:p>
        </p:txBody>
      </p:sp>
      <p:sp>
        <p:nvSpPr>
          <p:cNvPr id="163" name="Google Shape;163;p18"/>
          <p:cNvSpPr txBox="1"/>
          <p:nvPr/>
        </p:nvSpPr>
        <p:spPr>
          <a:xfrm>
            <a:off x="483300" y="1540200"/>
            <a:ext cx="5710200" cy="3114300"/>
          </a:xfrm>
          <a:prstGeom prst="rect">
            <a:avLst/>
          </a:prstGeom>
          <a:noFill/>
          <a:ln>
            <a:noFill/>
          </a:ln>
        </p:spPr>
        <p:txBody>
          <a:bodyPr anchorCtr="0" anchor="t" bIns="91425" lIns="91425" spcFirstLastPara="1" rIns="91425" wrap="square" tIns="91425">
            <a:spAutoFit/>
          </a:bodyPr>
          <a:lstStyle/>
          <a:p>
            <a:pPr indent="-314325" lvl="0" marL="457200" rtl="0" algn="just">
              <a:lnSpc>
                <a:spcPct val="100000"/>
              </a:lnSpc>
              <a:spcBef>
                <a:spcPts val="1400"/>
              </a:spcBef>
              <a:spcAft>
                <a:spcPts val="0"/>
              </a:spcAft>
              <a:buClr>
                <a:srgbClr val="3C63AC"/>
              </a:buClr>
              <a:buSzPts val="1350"/>
              <a:buChar char="●"/>
            </a:pPr>
            <a:r>
              <a:rPr lang="es" sz="1350">
                <a:solidFill>
                  <a:srgbClr val="3C63AC"/>
                </a:solidFill>
              </a:rPr>
              <a:t>Por lo general antes de empezar cualquier desarrollo Front-End, primero se suelen realizar vistas de </a:t>
            </a:r>
            <a:r>
              <a:rPr lang="es" sz="1350">
                <a:solidFill>
                  <a:srgbClr val="3C63AC"/>
                </a:solidFill>
              </a:rPr>
              <a:t>cómo</a:t>
            </a:r>
            <a:r>
              <a:rPr lang="es" sz="1350">
                <a:solidFill>
                  <a:srgbClr val="3C63AC"/>
                </a:solidFill>
              </a:rPr>
              <a:t> se </a:t>
            </a:r>
            <a:r>
              <a:rPr lang="es" sz="1350">
                <a:solidFill>
                  <a:srgbClr val="3C63AC"/>
                </a:solidFill>
              </a:rPr>
              <a:t>vería</a:t>
            </a:r>
            <a:r>
              <a:rPr lang="es" sz="1350">
                <a:solidFill>
                  <a:srgbClr val="3C63AC"/>
                </a:solidFill>
              </a:rPr>
              <a:t> la interfaz.</a:t>
            </a:r>
            <a:endParaRPr sz="1350">
              <a:solidFill>
                <a:srgbClr val="3C63AC"/>
              </a:solidFill>
            </a:endParaRPr>
          </a:p>
          <a:p>
            <a:pPr indent="-314325" lvl="0" marL="457200" rtl="0" algn="just">
              <a:lnSpc>
                <a:spcPct val="100000"/>
              </a:lnSpc>
              <a:spcBef>
                <a:spcPts val="1000"/>
              </a:spcBef>
              <a:spcAft>
                <a:spcPts val="0"/>
              </a:spcAft>
              <a:buClr>
                <a:srgbClr val="3C63AC"/>
              </a:buClr>
              <a:buSzPts val="1350"/>
              <a:buChar char="●"/>
            </a:pPr>
            <a:r>
              <a:rPr lang="es" sz="1350">
                <a:solidFill>
                  <a:srgbClr val="3C63AC"/>
                </a:solidFill>
              </a:rPr>
              <a:t>Estas vistas por lo general son llamadas Wireframes cuando solo contienen tamaños y dimensiones. Y son llamadas Mockups, cuando incluyen estilos, </a:t>
            </a:r>
            <a:r>
              <a:rPr lang="es" sz="1350">
                <a:solidFill>
                  <a:srgbClr val="3C63AC"/>
                </a:solidFill>
              </a:rPr>
              <a:t>tipografía</a:t>
            </a:r>
            <a:r>
              <a:rPr lang="es" sz="1350">
                <a:solidFill>
                  <a:srgbClr val="3C63AC"/>
                </a:solidFill>
              </a:rPr>
              <a:t>, colores, etc.</a:t>
            </a:r>
            <a:endParaRPr sz="1350">
              <a:solidFill>
                <a:srgbClr val="3C63AC"/>
              </a:solidFill>
            </a:endParaRPr>
          </a:p>
          <a:p>
            <a:pPr indent="-314325" lvl="0" marL="457200" rtl="0" algn="just">
              <a:lnSpc>
                <a:spcPct val="100000"/>
              </a:lnSpc>
              <a:spcBef>
                <a:spcPts val="1400"/>
              </a:spcBef>
              <a:spcAft>
                <a:spcPts val="0"/>
              </a:spcAft>
              <a:buClr>
                <a:srgbClr val="3C63AC"/>
              </a:buClr>
              <a:buSzPts val="1350"/>
              <a:buChar char="●"/>
            </a:pPr>
            <a:r>
              <a:rPr lang="es" sz="1350">
                <a:solidFill>
                  <a:srgbClr val="3C63AC"/>
                </a:solidFill>
              </a:rPr>
              <a:t>Hay una variedad de herramientas para el diseño de estas vistas como son:</a:t>
            </a:r>
            <a:endParaRPr sz="1350">
              <a:solidFill>
                <a:srgbClr val="3C63AC"/>
              </a:solidFill>
            </a:endParaRPr>
          </a:p>
          <a:p>
            <a:pPr indent="-314325" lvl="1" marL="914400" rtl="0" algn="just">
              <a:lnSpc>
                <a:spcPct val="100000"/>
              </a:lnSpc>
              <a:spcBef>
                <a:spcPts val="1000"/>
              </a:spcBef>
              <a:spcAft>
                <a:spcPts val="0"/>
              </a:spcAft>
              <a:buClr>
                <a:srgbClr val="3C63AC"/>
              </a:buClr>
              <a:buSzPts val="1350"/>
              <a:buChar char="○"/>
            </a:pPr>
            <a:r>
              <a:rPr lang="es" sz="1350" u="sng">
                <a:solidFill>
                  <a:schemeClr val="hlink"/>
                </a:solidFill>
                <a:hlinkClick r:id="rId4"/>
              </a:rPr>
              <a:t>Figma.</a:t>
            </a:r>
            <a:endParaRPr sz="1350">
              <a:solidFill>
                <a:srgbClr val="3C63AC"/>
              </a:solidFill>
            </a:endParaRPr>
          </a:p>
          <a:p>
            <a:pPr indent="-314325" lvl="1" marL="914400" rtl="0" algn="just">
              <a:lnSpc>
                <a:spcPct val="100000"/>
              </a:lnSpc>
              <a:spcBef>
                <a:spcPts val="0"/>
              </a:spcBef>
              <a:spcAft>
                <a:spcPts val="0"/>
              </a:spcAft>
              <a:buClr>
                <a:srgbClr val="3C63AC"/>
              </a:buClr>
              <a:buSzPts val="1350"/>
              <a:buChar char="○"/>
            </a:pPr>
            <a:r>
              <a:rPr lang="es" sz="1350" u="sng">
                <a:solidFill>
                  <a:schemeClr val="hlink"/>
                </a:solidFill>
                <a:hlinkClick r:id="rId5"/>
              </a:rPr>
              <a:t>Adobe XD.</a:t>
            </a:r>
            <a:endParaRPr sz="1350">
              <a:solidFill>
                <a:srgbClr val="3C63AC"/>
              </a:solidFill>
            </a:endParaRPr>
          </a:p>
          <a:p>
            <a:pPr indent="-314325" lvl="1" marL="914400" rtl="0" algn="just">
              <a:lnSpc>
                <a:spcPct val="100000"/>
              </a:lnSpc>
              <a:spcBef>
                <a:spcPts val="0"/>
              </a:spcBef>
              <a:spcAft>
                <a:spcPts val="0"/>
              </a:spcAft>
              <a:buClr>
                <a:srgbClr val="3C63AC"/>
              </a:buClr>
              <a:buSzPts val="1350"/>
              <a:buChar char="○"/>
            </a:pPr>
            <a:r>
              <a:rPr lang="es" sz="1350" u="sng">
                <a:solidFill>
                  <a:schemeClr val="hlink"/>
                </a:solidFill>
                <a:hlinkClick r:id="rId6"/>
              </a:rPr>
              <a:t>Lucidchart.</a:t>
            </a:r>
            <a:endParaRPr sz="1350">
              <a:solidFill>
                <a:srgbClr val="3C63AC"/>
              </a:solidFill>
            </a:endParaRPr>
          </a:p>
          <a:p>
            <a:pPr indent="-314325" lvl="1" marL="914400" rtl="0" algn="just">
              <a:lnSpc>
                <a:spcPct val="100000"/>
              </a:lnSpc>
              <a:spcBef>
                <a:spcPts val="0"/>
              </a:spcBef>
              <a:spcAft>
                <a:spcPts val="0"/>
              </a:spcAft>
              <a:buClr>
                <a:srgbClr val="3C63AC"/>
              </a:buClr>
              <a:buSzPts val="1350"/>
              <a:buChar char="○"/>
            </a:pPr>
            <a:r>
              <a:rPr lang="es" sz="1350" u="sng">
                <a:solidFill>
                  <a:schemeClr val="hlink"/>
                </a:solidFill>
                <a:hlinkClick r:id="rId7"/>
              </a:rPr>
              <a:t>Zeplin.</a:t>
            </a:r>
            <a:endParaRPr sz="1350">
              <a:solidFill>
                <a:srgbClr val="3C63AC"/>
              </a:solidFill>
            </a:endParaRPr>
          </a:p>
          <a:p>
            <a:pPr indent="-314325" lvl="1" marL="914400" rtl="0" algn="just">
              <a:lnSpc>
                <a:spcPct val="100000"/>
              </a:lnSpc>
              <a:spcBef>
                <a:spcPts val="0"/>
              </a:spcBef>
              <a:spcAft>
                <a:spcPts val="0"/>
              </a:spcAft>
              <a:buClr>
                <a:srgbClr val="3C63AC"/>
              </a:buClr>
              <a:buSzPts val="1350"/>
              <a:buChar char="○"/>
            </a:pPr>
            <a:r>
              <a:rPr lang="es" sz="1350">
                <a:solidFill>
                  <a:srgbClr val="3C63AC"/>
                </a:solidFill>
              </a:rPr>
              <a:t>Entre otros.</a:t>
            </a:r>
            <a:endParaRPr sz="1350">
              <a:solidFill>
                <a:srgbClr val="3C63AC"/>
              </a:solidFill>
            </a:endParaRPr>
          </a:p>
        </p:txBody>
      </p:sp>
      <p:sp>
        <p:nvSpPr>
          <p:cNvPr id="164" name="Google Shape;164;p18"/>
          <p:cNvSpPr txBox="1"/>
          <p:nvPr/>
        </p:nvSpPr>
        <p:spPr>
          <a:xfrm>
            <a:off x="7353350" y="1592225"/>
            <a:ext cx="1275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s" sz="1000">
                <a:latin typeface="Calibri"/>
                <a:ea typeface="Calibri"/>
                <a:cs typeface="Calibri"/>
                <a:sym typeface="Calibri"/>
              </a:rPr>
              <a:t>Imagen tomada </a:t>
            </a:r>
            <a:endParaRPr i="1" sz="1000">
              <a:latin typeface="Calibri"/>
              <a:ea typeface="Calibri"/>
              <a:cs typeface="Calibri"/>
              <a:sym typeface="Calibri"/>
            </a:endParaRPr>
          </a:p>
          <a:p>
            <a:pPr indent="0" lvl="0" marL="0" rtl="0" algn="l">
              <a:spcBef>
                <a:spcPts val="0"/>
              </a:spcBef>
              <a:spcAft>
                <a:spcPts val="0"/>
              </a:spcAft>
              <a:buNone/>
            </a:pPr>
            <a:r>
              <a:rPr i="1" lang="es" sz="1000">
                <a:latin typeface="Calibri"/>
                <a:ea typeface="Calibri"/>
                <a:cs typeface="Calibri"/>
                <a:sym typeface="Calibri"/>
              </a:rPr>
              <a:t>de </a:t>
            </a:r>
            <a:r>
              <a:rPr i="1" lang="es" sz="1000" u="sng">
                <a:solidFill>
                  <a:schemeClr val="hlink"/>
                </a:solidFill>
                <a:latin typeface="Calibri"/>
                <a:ea typeface="Calibri"/>
                <a:cs typeface="Calibri"/>
                <a:sym typeface="Calibri"/>
                <a:hlinkClick r:id="rId8"/>
              </a:rPr>
              <a:t>Figma</a:t>
            </a:r>
            <a:r>
              <a:rPr i="1" lang="es" sz="1000">
                <a:latin typeface="Calibri"/>
                <a:ea typeface="Calibri"/>
                <a:cs typeface="Calibri"/>
                <a:sym typeface="Calibri"/>
              </a:rPr>
              <a:t> </a:t>
            </a:r>
            <a:endParaRPr i="1" sz="1000">
              <a:latin typeface="Calibri"/>
              <a:ea typeface="Calibri"/>
              <a:cs typeface="Calibri"/>
              <a:sym typeface="Calibri"/>
            </a:endParaRPr>
          </a:p>
        </p:txBody>
      </p:sp>
      <p:pic>
        <p:nvPicPr>
          <p:cNvPr id="165" name="Google Shape;165;p18"/>
          <p:cNvPicPr preferRelativeResize="0"/>
          <p:nvPr/>
        </p:nvPicPr>
        <p:blipFill>
          <a:blip r:embed="rId9">
            <a:alphaModFix/>
          </a:blip>
          <a:stretch>
            <a:fillRect/>
          </a:stretch>
        </p:blipFill>
        <p:spPr>
          <a:xfrm>
            <a:off x="6717301" y="1497999"/>
            <a:ext cx="463850" cy="681062"/>
          </a:xfrm>
          <a:prstGeom prst="rect">
            <a:avLst/>
          </a:prstGeom>
          <a:noFill/>
          <a:ln>
            <a:noFill/>
          </a:ln>
        </p:spPr>
      </p:pic>
      <p:pic>
        <p:nvPicPr>
          <p:cNvPr id="166" name="Google Shape;166;p18"/>
          <p:cNvPicPr preferRelativeResize="0"/>
          <p:nvPr/>
        </p:nvPicPr>
        <p:blipFill>
          <a:blip r:embed="rId10">
            <a:alphaModFix/>
          </a:blip>
          <a:stretch>
            <a:fillRect/>
          </a:stretch>
        </p:blipFill>
        <p:spPr>
          <a:xfrm>
            <a:off x="6698175" y="2373105"/>
            <a:ext cx="502125" cy="491070"/>
          </a:xfrm>
          <a:prstGeom prst="rect">
            <a:avLst/>
          </a:prstGeom>
          <a:noFill/>
          <a:ln>
            <a:noFill/>
          </a:ln>
        </p:spPr>
      </p:pic>
      <p:sp>
        <p:nvSpPr>
          <p:cNvPr id="167" name="Google Shape;167;p18"/>
          <p:cNvSpPr txBox="1"/>
          <p:nvPr/>
        </p:nvSpPr>
        <p:spPr>
          <a:xfrm>
            <a:off x="7353350" y="2372338"/>
            <a:ext cx="1275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s" sz="1000">
                <a:latin typeface="Calibri"/>
                <a:ea typeface="Calibri"/>
                <a:cs typeface="Calibri"/>
                <a:sym typeface="Calibri"/>
              </a:rPr>
              <a:t>Imagen tomada </a:t>
            </a:r>
            <a:endParaRPr i="1" sz="1000">
              <a:latin typeface="Calibri"/>
              <a:ea typeface="Calibri"/>
              <a:cs typeface="Calibri"/>
              <a:sym typeface="Calibri"/>
            </a:endParaRPr>
          </a:p>
          <a:p>
            <a:pPr indent="0" lvl="0" marL="0" rtl="0" algn="l">
              <a:spcBef>
                <a:spcPts val="0"/>
              </a:spcBef>
              <a:spcAft>
                <a:spcPts val="0"/>
              </a:spcAft>
              <a:buNone/>
            </a:pPr>
            <a:r>
              <a:rPr i="1" lang="es" sz="1000">
                <a:latin typeface="Calibri"/>
                <a:ea typeface="Calibri"/>
                <a:cs typeface="Calibri"/>
                <a:sym typeface="Calibri"/>
              </a:rPr>
              <a:t>de </a:t>
            </a:r>
            <a:r>
              <a:rPr i="1" lang="es" sz="1000" u="sng">
                <a:solidFill>
                  <a:schemeClr val="hlink"/>
                </a:solidFill>
                <a:latin typeface="Calibri"/>
                <a:ea typeface="Calibri"/>
                <a:cs typeface="Calibri"/>
                <a:sym typeface="Calibri"/>
                <a:hlinkClick r:id="rId11"/>
              </a:rPr>
              <a:t>Adobe XD</a:t>
            </a:r>
            <a:endParaRPr i="1" sz="1000">
              <a:latin typeface="Calibri"/>
              <a:ea typeface="Calibri"/>
              <a:cs typeface="Calibri"/>
              <a:sym typeface="Calibri"/>
            </a:endParaRPr>
          </a:p>
        </p:txBody>
      </p:sp>
      <p:pic>
        <p:nvPicPr>
          <p:cNvPr id="168" name="Google Shape;168;p18"/>
          <p:cNvPicPr preferRelativeResize="0"/>
          <p:nvPr/>
        </p:nvPicPr>
        <p:blipFill>
          <a:blip r:embed="rId12">
            <a:alphaModFix/>
          </a:blip>
          <a:stretch>
            <a:fillRect/>
          </a:stretch>
        </p:blipFill>
        <p:spPr>
          <a:xfrm>
            <a:off x="6698175" y="3142175"/>
            <a:ext cx="502125" cy="401700"/>
          </a:xfrm>
          <a:prstGeom prst="rect">
            <a:avLst/>
          </a:prstGeom>
          <a:noFill/>
          <a:ln>
            <a:noFill/>
          </a:ln>
        </p:spPr>
      </p:pic>
      <p:sp>
        <p:nvSpPr>
          <p:cNvPr id="169" name="Google Shape;169;p18"/>
          <p:cNvSpPr txBox="1"/>
          <p:nvPr/>
        </p:nvSpPr>
        <p:spPr>
          <a:xfrm>
            <a:off x="7353350" y="3096713"/>
            <a:ext cx="1275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s" sz="1000">
                <a:latin typeface="Calibri"/>
                <a:ea typeface="Calibri"/>
                <a:cs typeface="Calibri"/>
                <a:sym typeface="Calibri"/>
              </a:rPr>
              <a:t>Imagen tomada </a:t>
            </a:r>
            <a:endParaRPr i="1" sz="1000">
              <a:latin typeface="Calibri"/>
              <a:ea typeface="Calibri"/>
              <a:cs typeface="Calibri"/>
              <a:sym typeface="Calibri"/>
            </a:endParaRPr>
          </a:p>
          <a:p>
            <a:pPr indent="0" lvl="0" marL="0" rtl="0" algn="l">
              <a:spcBef>
                <a:spcPts val="0"/>
              </a:spcBef>
              <a:spcAft>
                <a:spcPts val="0"/>
              </a:spcAft>
              <a:buNone/>
            </a:pPr>
            <a:r>
              <a:rPr i="1" lang="es" sz="1000">
                <a:latin typeface="Calibri"/>
                <a:ea typeface="Calibri"/>
                <a:cs typeface="Calibri"/>
                <a:sym typeface="Calibri"/>
              </a:rPr>
              <a:t>de </a:t>
            </a:r>
            <a:r>
              <a:rPr i="1" lang="es" sz="1000" u="sng">
                <a:solidFill>
                  <a:schemeClr val="hlink"/>
                </a:solidFill>
                <a:latin typeface="Calibri"/>
                <a:ea typeface="Calibri"/>
                <a:cs typeface="Calibri"/>
                <a:sym typeface="Calibri"/>
                <a:hlinkClick r:id="rId13"/>
              </a:rPr>
              <a:t>Zeplin</a:t>
            </a:r>
            <a:endParaRPr i="1" sz="10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3" name="Shape 173"/>
        <p:cNvGrpSpPr/>
        <p:nvPr/>
      </p:nvGrpSpPr>
      <p:grpSpPr>
        <a:xfrm>
          <a:off x="0" y="0"/>
          <a:ext cx="0" cy="0"/>
          <a:chOff x="0" y="0"/>
          <a:chExt cx="0" cy="0"/>
        </a:xfrm>
      </p:grpSpPr>
      <p:sp>
        <p:nvSpPr>
          <p:cNvPr id="174" name="Google Shape;174;p19"/>
          <p:cNvSpPr txBox="1"/>
          <p:nvPr/>
        </p:nvSpPr>
        <p:spPr>
          <a:xfrm>
            <a:off x="819150" y="878402"/>
            <a:ext cx="7505700" cy="554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63466"/>
                </a:solidFill>
              </a:rPr>
              <a:t>Diseño de Mockups - Ejemplos</a:t>
            </a:r>
            <a:endParaRPr b="1" sz="3000">
              <a:solidFill>
                <a:srgbClr val="E63466"/>
              </a:solidFill>
            </a:endParaRPr>
          </a:p>
        </p:txBody>
      </p:sp>
      <p:sp>
        <p:nvSpPr>
          <p:cNvPr id="175" name="Google Shape;175;p19"/>
          <p:cNvSpPr txBox="1"/>
          <p:nvPr/>
        </p:nvSpPr>
        <p:spPr>
          <a:xfrm>
            <a:off x="819150" y="1709313"/>
            <a:ext cx="50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3C63AC"/>
              </a:solidFill>
            </a:endParaRPr>
          </a:p>
        </p:txBody>
      </p:sp>
      <p:sp>
        <p:nvSpPr>
          <p:cNvPr id="176" name="Google Shape;176;p19"/>
          <p:cNvSpPr txBox="1"/>
          <p:nvPr/>
        </p:nvSpPr>
        <p:spPr>
          <a:xfrm>
            <a:off x="4881700" y="3263275"/>
            <a:ext cx="3392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s" sz="1000">
                <a:latin typeface="Calibri"/>
                <a:ea typeface="Calibri"/>
                <a:cs typeface="Calibri"/>
                <a:sym typeface="Calibri"/>
              </a:rPr>
              <a:t>Imagen tomada de </a:t>
            </a:r>
            <a:r>
              <a:rPr i="1" lang="es" sz="1000" u="sng">
                <a:solidFill>
                  <a:schemeClr val="hlink"/>
                </a:solidFill>
                <a:latin typeface="Calibri"/>
                <a:ea typeface="Calibri"/>
                <a:cs typeface="Calibri"/>
                <a:sym typeface="Calibri"/>
                <a:hlinkClick r:id="rId4"/>
              </a:rPr>
              <a:t>Dribbble</a:t>
            </a:r>
            <a:endParaRPr i="1" sz="1000">
              <a:latin typeface="Calibri"/>
              <a:ea typeface="Calibri"/>
              <a:cs typeface="Calibri"/>
              <a:sym typeface="Calibri"/>
            </a:endParaRPr>
          </a:p>
        </p:txBody>
      </p:sp>
      <p:sp>
        <p:nvSpPr>
          <p:cNvPr id="177" name="Google Shape;177;p19"/>
          <p:cNvSpPr txBox="1"/>
          <p:nvPr/>
        </p:nvSpPr>
        <p:spPr>
          <a:xfrm>
            <a:off x="971550" y="3851750"/>
            <a:ext cx="3080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s" sz="1000">
                <a:latin typeface="Calibri"/>
                <a:ea typeface="Calibri"/>
                <a:cs typeface="Calibri"/>
                <a:sym typeface="Calibri"/>
              </a:rPr>
              <a:t>Imagen tomada de </a:t>
            </a:r>
            <a:r>
              <a:rPr i="1" lang="es" sz="1000" u="sng">
                <a:solidFill>
                  <a:schemeClr val="hlink"/>
                </a:solidFill>
                <a:latin typeface="Calibri"/>
                <a:ea typeface="Calibri"/>
                <a:cs typeface="Calibri"/>
                <a:sym typeface="Calibri"/>
                <a:hlinkClick r:id="rId5"/>
              </a:rPr>
              <a:t>Dribbble</a:t>
            </a:r>
            <a:endParaRPr i="1" sz="1000">
              <a:latin typeface="Calibri"/>
              <a:ea typeface="Calibri"/>
              <a:cs typeface="Calibri"/>
              <a:sym typeface="Calibri"/>
            </a:endParaRPr>
          </a:p>
        </p:txBody>
      </p:sp>
      <p:pic>
        <p:nvPicPr>
          <p:cNvPr id="178" name="Google Shape;178;p19"/>
          <p:cNvPicPr preferRelativeResize="0"/>
          <p:nvPr/>
        </p:nvPicPr>
        <p:blipFill>
          <a:blip r:embed="rId6">
            <a:alphaModFix/>
          </a:blip>
          <a:stretch>
            <a:fillRect/>
          </a:stretch>
        </p:blipFill>
        <p:spPr>
          <a:xfrm>
            <a:off x="4881700" y="1541525"/>
            <a:ext cx="3392860" cy="1721750"/>
          </a:xfrm>
          <a:prstGeom prst="rect">
            <a:avLst/>
          </a:prstGeom>
          <a:noFill/>
          <a:ln>
            <a:noFill/>
          </a:ln>
        </p:spPr>
      </p:pic>
      <p:pic>
        <p:nvPicPr>
          <p:cNvPr id="179" name="Google Shape;179;p19"/>
          <p:cNvPicPr preferRelativeResize="0"/>
          <p:nvPr/>
        </p:nvPicPr>
        <p:blipFill>
          <a:blip r:embed="rId7">
            <a:alphaModFix/>
          </a:blip>
          <a:stretch>
            <a:fillRect/>
          </a:stretch>
        </p:blipFill>
        <p:spPr>
          <a:xfrm>
            <a:off x="971550" y="1541513"/>
            <a:ext cx="3080316" cy="23102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3" name="Shape 183"/>
        <p:cNvGrpSpPr/>
        <p:nvPr/>
      </p:nvGrpSpPr>
      <p:grpSpPr>
        <a:xfrm>
          <a:off x="0" y="0"/>
          <a:ext cx="0" cy="0"/>
          <a:chOff x="0" y="0"/>
          <a:chExt cx="0" cy="0"/>
        </a:xfrm>
      </p:grpSpPr>
      <p:sp>
        <p:nvSpPr>
          <p:cNvPr id="184" name="Google Shape;184;p20"/>
          <p:cNvSpPr txBox="1"/>
          <p:nvPr/>
        </p:nvSpPr>
        <p:spPr>
          <a:xfrm>
            <a:off x="800110" y="42330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600">
                <a:solidFill>
                  <a:srgbClr val="E73263"/>
                </a:solidFill>
              </a:rPr>
              <a:t>Diagramas de despliegue</a:t>
            </a:r>
            <a:endParaRPr b="1" sz="2600">
              <a:solidFill>
                <a:srgbClr val="E73263"/>
              </a:solidFill>
            </a:endParaRPr>
          </a:p>
        </p:txBody>
      </p:sp>
      <p:sp>
        <p:nvSpPr>
          <p:cNvPr id="185" name="Google Shape;185;p20"/>
          <p:cNvSpPr txBox="1"/>
          <p:nvPr/>
        </p:nvSpPr>
        <p:spPr>
          <a:xfrm>
            <a:off x="800100" y="1606500"/>
            <a:ext cx="7543800" cy="3356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375FA9"/>
              </a:buClr>
              <a:buSzPts val="1400"/>
              <a:buFont typeface="Calibri"/>
              <a:buChar char="●"/>
            </a:pPr>
            <a:r>
              <a:rPr lang="es">
                <a:solidFill>
                  <a:srgbClr val="375FA9"/>
                </a:solidFill>
              </a:rPr>
              <a:t>Es uno de los diagramas pertenecientes al Lenguaje Unificado de Modelado (UML).</a:t>
            </a:r>
            <a:endParaRPr>
              <a:solidFill>
                <a:srgbClr val="375FA9"/>
              </a:solidFill>
            </a:endParaRPr>
          </a:p>
          <a:p>
            <a:pPr indent="-317500" lvl="0" marL="457200" rtl="0" algn="just">
              <a:lnSpc>
                <a:spcPct val="90000"/>
              </a:lnSpc>
              <a:spcBef>
                <a:spcPts val="900"/>
              </a:spcBef>
              <a:spcAft>
                <a:spcPts val="0"/>
              </a:spcAft>
              <a:buClr>
                <a:srgbClr val="375FA9"/>
              </a:buClr>
              <a:buSzPts val="1400"/>
              <a:buFont typeface="Calibri"/>
              <a:buChar char="●"/>
            </a:pPr>
            <a:r>
              <a:rPr lang="es">
                <a:solidFill>
                  <a:srgbClr val="375FA9"/>
                </a:solidFill>
              </a:rPr>
              <a:t>Pertenece a la familia de los diagramas estructurales.</a:t>
            </a:r>
            <a:endParaRPr>
              <a:solidFill>
                <a:srgbClr val="375FA9"/>
              </a:solidFill>
            </a:endParaRPr>
          </a:p>
          <a:p>
            <a:pPr indent="-317500" lvl="0" marL="457200" rtl="0" algn="just">
              <a:lnSpc>
                <a:spcPct val="90000"/>
              </a:lnSpc>
              <a:spcBef>
                <a:spcPts val="900"/>
              </a:spcBef>
              <a:spcAft>
                <a:spcPts val="0"/>
              </a:spcAft>
              <a:buClr>
                <a:srgbClr val="375FA9"/>
              </a:buClr>
              <a:buSzPts val="1400"/>
              <a:buFont typeface="Calibri"/>
              <a:buChar char="●"/>
            </a:pPr>
            <a:r>
              <a:rPr lang="es">
                <a:solidFill>
                  <a:srgbClr val="375FA9"/>
                </a:solidFill>
              </a:rPr>
              <a:t>Describe un aspecto del propio sistema, siendo este el despliegue físico de la información generada por el programa de software en los componentes de hardware. </a:t>
            </a:r>
            <a:endParaRPr>
              <a:solidFill>
                <a:srgbClr val="375FA9"/>
              </a:solidFill>
            </a:endParaRPr>
          </a:p>
          <a:p>
            <a:pPr indent="-317500" lvl="0" marL="457200" rtl="0" algn="just">
              <a:lnSpc>
                <a:spcPct val="90000"/>
              </a:lnSpc>
              <a:spcBef>
                <a:spcPts val="900"/>
              </a:spcBef>
              <a:spcAft>
                <a:spcPts val="0"/>
              </a:spcAft>
              <a:buClr>
                <a:srgbClr val="375FA9"/>
              </a:buClr>
              <a:buSzPts val="1400"/>
              <a:buFont typeface="Calibri"/>
              <a:buChar char="●"/>
            </a:pPr>
            <a:r>
              <a:rPr lang="es">
                <a:solidFill>
                  <a:srgbClr val="375FA9"/>
                </a:solidFill>
              </a:rPr>
              <a:t>La información que genera el software se denomina artefacto.</a:t>
            </a:r>
            <a:endParaRPr>
              <a:solidFill>
                <a:srgbClr val="375FA9"/>
              </a:solidFill>
            </a:endParaRPr>
          </a:p>
          <a:p>
            <a:pPr indent="-317500" lvl="0" marL="457200" rtl="0" algn="just">
              <a:lnSpc>
                <a:spcPct val="90000"/>
              </a:lnSpc>
              <a:spcBef>
                <a:spcPts val="900"/>
              </a:spcBef>
              <a:spcAft>
                <a:spcPts val="0"/>
              </a:spcAft>
              <a:buClr>
                <a:srgbClr val="375FA9"/>
              </a:buClr>
              <a:buSzPts val="1400"/>
              <a:buFont typeface="Calibri"/>
              <a:buChar char="●"/>
            </a:pPr>
            <a:r>
              <a:rPr lang="es">
                <a:solidFill>
                  <a:srgbClr val="375FA9"/>
                </a:solidFill>
              </a:rPr>
              <a:t>Se componen de varias formas UML:</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lang="es">
                <a:solidFill>
                  <a:srgbClr val="375FA9"/>
                </a:solidFill>
              </a:rPr>
              <a:t>Cajas tridimensionales.</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lang="es">
                <a:solidFill>
                  <a:srgbClr val="375FA9"/>
                </a:solidFill>
              </a:rPr>
              <a:t>Líneas y flechas.</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lang="es">
                <a:solidFill>
                  <a:srgbClr val="375FA9"/>
                </a:solidFill>
              </a:rPr>
              <a:t>Otras formas más pequeñas contenidas en las cajas.</a:t>
            </a:r>
            <a:endParaRPr>
              <a:solidFill>
                <a:srgbClr val="375FA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9" name="Shape 189"/>
        <p:cNvGrpSpPr/>
        <p:nvPr/>
      </p:nvGrpSpPr>
      <p:grpSpPr>
        <a:xfrm>
          <a:off x="0" y="0"/>
          <a:ext cx="0" cy="0"/>
          <a:chOff x="0" y="0"/>
          <a:chExt cx="0" cy="0"/>
        </a:xfrm>
      </p:grpSpPr>
      <p:sp>
        <p:nvSpPr>
          <p:cNvPr id="190" name="Google Shape;190;p21"/>
          <p:cNvSpPr txBox="1"/>
          <p:nvPr/>
        </p:nvSpPr>
        <p:spPr>
          <a:xfrm>
            <a:off x="800110" y="42330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600">
                <a:solidFill>
                  <a:srgbClr val="E73263"/>
                </a:solidFill>
              </a:rPr>
              <a:t>Diagramas de despliegue</a:t>
            </a:r>
            <a:endParaRPr b="1" sz="2600">
              <a:solidFill>
                <a:srgbClr val="E73263"/>
              </a:solidFill>
            </a:endParaRPr>
          </a:p>
        </p:txBody>
      </p:sp>
      <p:sp>
        <p:nvSpPr>
          <p:cNvPr id="191" name="Google Shape;191;p21"/>
          <p:cNvSpPr txBox="1"/>
          <p:nvPr/>
        </p:nvSpPr>
        <p:spPr>
          <a:xfrm>
            <a:off x="800100" y="1530300"/>
            <a:ext cx="7543800" cy="3356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375FA9"/>
              </a:buClr>
              <a:buSzPts val="1400"/>
              <a:buFont typeface="Calibri"/>
              <a:buChar char="●"/>
            </a:pPr>
            <a:r>
              <a:rPr lang="es">
                <a:solidFill>
                  <a:srgbClr val="375FA9"/>
                </a:solidFill>
              </a:rPr>
              <a:t>Los diagramas de despliegue tienen varias aplicaciones valiosas. Se pueden utilizar para:</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lang="es">
                <a:solidFill>
                  <a:srgbClr val="375FA9"/>
                </a:solidFill>
              </a:rPr>
              <a:t>Mostrar qué elementos de software son desplegados por qué elementos de hardware.</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lang="es">
                <a:solidFill>
                  <a:srgbClr val="375FA9"/>
                </a:solidFill>
              </a:rPr>
              <a:t>Ilustrar el procesamiento en tiempo de ejecución del hardware.</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lang="es">
                <a:solidFill>
                  <a:srgbClr val="375FA9"/>
                </a:solidFill>
              </a:rPr>
              <a:t>Proporcionar una vista de la topología del sistema de hardware.</a:t>
            </a:r>
            <a:endParaRPr>
              <a:solidFill>
                <a:srgbClr val="375FA9"/>
              </a:solidFill>
            </a:endParaRPr>
          </a:p>
          <a:p>
            <a:pPr indent="-317500" lvl="0" marL="457200" rtl="0" algn="just">
              <a:lnSpc>
                <a:spcPct val="90000"/>
              </a:lnSpc>
              <a:spcBef>
                <a:spcPts val="900"/>
              </a:spcBef>
              <a:spcAft>
                <a:spcPts val="0"/>
              </a:spcAft>
              <a:buClr>
                <a:srgbClr val="375FA9"/>
              </a:buClr>
              <a:buSzPts val="1400"/>
              <a:buFont typeface="Calibri"/>
              <a:buChar char="●"/>
            </a:pPr>
            <a:r>
              <a:rPr lang="es">
                <a:solidFill>
                  <a:srgbClr val="375FA9"/>
                </a:solidFill>
              </a:rPr>
              <a:t>Es importante saber:</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lang="es">
                <a:solidFill>
                  <a:srgbClr val="375FA9"/>
                </a:solidFill>
              </a:rPr>
              <a:t>El alcance del sistema.</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lang="es">
                <a:solidFill>
                  <a:srgbClr val="375FA9"/>
                </a:solidFill>
              </a:rPr>
              <a:t>L</a:t>
            </a:r>
            <a:r>
              <a:rPr lang="es">
                <a:solidFill>
                  <a:srgbClr val="375FA9"/>
                </a:solidFill>
              </a:rPr>
              <a:t>as limitaciones de su hardware físico.</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lang="es">
                <a:solidFill>
                  <a:srgbClr val="375FA9"/>
                </a:solidFill>
              </a:rPr>
              <a:t>Los sistemas heredados con los que tendrá que interactuar.</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lang="es">
                <a:solidFill>
                  <a:srgbClr val="375FA9"/>
                </a:solidFill>
              </a:rPr>
              <a:t>La arquitectura de distribución que va a utilizar.</a:t>
            </a:r>
            <a:endParaRPr>
              <a:solidFill>
                <a:srgbClr val="375FA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5" name="Shape 195"/>
        <p:cNvGrpSpPr/>
        <p:nvPr/>
      </p:nvGrpSpPr>
      <p:grpSpPr>
        <a:xfrm>
          <a:off x="0" y="0"/>
          <a:ext cx="0" cy="0"/>
          <a:chOff x="0" y="0"/>
          <a:chExt cx="0" cy="0"/>
        </a:xfrm>
      </p:grpSpPr>
      <p:sp>
        <p:nvSpPr>
          <p:cNvPr id="196" name="Google Shape;196;p22"/>
          <p:cNvSpPr txBox="1"/>
          <p:nvPr/>
        </p:nvSpPr>
        <p:spPr>
          <a:xfrm>
            <a:off x="800110" y="42330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600">
                <a:solidFill>
                  <a:srgbClr val="E73263"/>
                </a:solidFill>
              </a:rPr>
              <a:t>Diagramas de despliegue - Elementos</a:t>
            </a:r>
            <a:endParaRPr b="1" sz="2600">
              <a:solidFill>
                <a:srgbClr val="E73263"/>
              </a:solidFill>
            </a:endParaRPr>
          </a:p>
        </p:txBody>
      </p:sp>
      <p:sp>
        <p:nvSpPr>
          <p:cNvPr id="197" name="Google Shape;197;p22"/>
          <p:cNvSpPr txBox="1"/>
          <p:nvPr/>
        </p:nvSpPr>
        <p:spPr>
          <a:xfrm>
            <a:off x="800100" y="1530300"/>
            <a:ext cx="7543800" cy="3356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rgbClr val="375FA9"/>
              </a:buClr>
              <a:buSzPts val="1400"/>
              <a:buFont typeface="Calibri"/>
              <a:buChar char="●"/>
            </a:pPr>
            <a:r>
              <a:rPr b="1" lang="es">
                <a:solidFill>
                  <a:srgbClr val="375FA9"/>
                </a:solidFill>
              </a:rPr>
              <a:t>Nodo: </a:t>
            </a:r>
            <a:r>
              <a:rPr lang="es">
                <a:solidFill>
                  <a:srgbClr val="375FA9"/>
                </a:solidFill>
              </a:rPr>
              <a:t>Objeto de hardware o software, representado por una caja tridimensional.</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b="1" lang="es">
                <a:solidFill>
                  <a:srgbClr val="375FA9"/>
                </a:solidFill>
              </a:rPr>
              <a:t>Nodos de dispositivo:</a:t>
            </a:r>
            <a:r>
              <a:rPr lang="es">
                <a:solidFill>
                  <a:srgbClr val="375FA9"/>
                </a:solidFill>
              </a:rPr>
              <a:t> Son recursos informáticos con capacidad de procesamiento y de ejecución de programa, tales como:</a:t>
            </a:r>
            <a:endParaRPr>
              <a:solidFill>
                <a:srgbClr val="375FA9"/>
              </a:solidFill>
            </a:endParaRPr>
          </a:p>
          <a:p>
            <a:pPr indent="-317500" lvl="2" marL="1371600" rtl="0" algn="just">
              <a:lnSpc>
                <a:spcPct val="90000"/>
              </a:lnSpc>
              <a:spcBef>
                <a:spcPts val="1000"/>
              </a:spcBef>
              <a:spcAft>
                <a:spcPts val="0"/>
              </a:spcAft>
              <a:buClr>
                <a:srgbClr val="375FA9"/>
              </a:buClr>
              <a:buSzPts val="1400"/>
              <a:buFont typeface="Calibri"/>
              <a:buChar char="■"/>
            </a:pPr>
            <a:r>
              <a:rPr lang="es">
                <a:solidFill>
                  <a:srgbClr val="375FA9"/>
                </a:solidFill>
              </a:rPr>
              <a:t>Ordenadores personales </a:t>
            </a:r>
            <a:endParaRPr>
              <a:solidFill>
                <a:srgbClr val="375FA9"/>
              </a:solidFill>
            </a:endParaRPr>
          </a:p>
          <a:p>
            <a:pPr indent="-317500" lvl="2" marL="1371600" rtl="0" algn="just">
              <a:lnSpc>
                <a:spcPct val="90000"/>
              </a:lnSpc>
              <a:spcBef>
                <a:spcPts val="0"/>
              </a:spcBef>
              <a:spcAft>
                <a:spcPts val="0"/>
              </a:spcAft>
              <a:buClr>
                <a:srgbClr val="375FA9"/>
              </a:buClr>
              <a:buSzPts val="1400"/>
              <a:buFont typeface="Calibri"/>
              <a:buChar char="■"/>
            </a:pPr>
            <a:r>
              <a:rPr lang="es">
                <a:solidFill>
                  <a:srgbClr val="375FA9"/>
                </a:solidFill>
              </a:rPr>
              <a:t>Ordenadores portátiles </a:t>
            </a:r>
            <a:endParaRPr>
              <a:solidFill>
                <a:srgbClr val="375FA9"/>
              </a:solidFill>
            </a:endParaRPr>
          </a:p>
          <a:p>
            <a:pPr indent="-317500" lvl="2" marL="1371600" rtl="0" algn="just">
              <a:lnSpc>
                <a:spcPct val="90000"/>
              </a:lnSpc>
              <a:spcBef>
                <a:spcPts val="0"/>
              </a:spcBef>
              <a:spcAft>
                <a:spcPts val="0"/>
              </a:spcAft>
              <a:buClr>
                <a:srgbClr val="375FA9"/>
              </a:buClr>
              <a:buSzPts val="1400"/>
              <a:buFont typeface="Calibri"/>
              <a:buChar char="■"/>
            </a:pPr>
            <a:r>
              <a:rPr lang="es">
                <a:solidFill>
                  <a:srgbClr val="375FA9"/>
                </a:solidFill>
              </a:rPr>
              <a:t>Teléfonos móviles.</a:t>
            </a:r>
            <a:endParaRPr>
              <a:solidFill>
                <a:srgbClr val="375FA9"/>
              </a:solidFill>
            </a:endParaRPr>
          </a:p>
          <a:p>
            <a:pPr indent="-317500" lvl="2" marL="1371600" rtl="0" algn="just">
              <a:lnSpc>
                <a:spcPct val="90000"/>
              </a:lnSpc>
              <a:spcBef>
                <a:spcPts val="0"/>
              </a:spcBef>
              <a:spcAft>
                <a:spcPts val="0"/>
              </a:spcAft>
              <a:buClr>
                <a:srgbClr val="375FA9"/>
              </a:buClr>
              <a:buSzPts val="1400"/>
              <a:buFont typeface="Calibri"/>
              <a:buChar char="■"/>
            </a:pPr>
            <a:r>
              <a:rPr lang="es">
                <a:solidFill>
                  <a:srgbClr val="375FA9"/>
                </a:solidFill>
              </a:rPr>
              <a:t>Entre otros.</a:t>
            </a:r>
            <a:endParaRPr>
              <a:solidFill>
                <a:srgbClr val="375FA9"/>
              </a:solidFill>
            </a:endParaRPr>
          </a:p>
          <a:p>
            <a:pPr indent="-317500" lvl="1" marL="914400" rtl="0" algn="just">
              <a:lnSpc>
                <a:spcPct val="90000"/>
              </a:lnSpc>
              <a:spcBef>
                <a:spcPts val="900"/>
              </a:spcBef>
              <a:spcAft>
                <a:spcPts val="0"/>
              </a:spcAft>
              <a:buClr>
                <a:srgbClr val="375FA9"/>
              </a:buClr>
              <a:buSzPts val="1400"/>
              <a:buFont typeface="Calibri"/>
              <a:buChar char="○"/>
            </a:pPr>
            <a:r>
              <a:rPr b="1" lang="es">
                <a:solidFill>
                  <a:srgbClr val="375FA9"/>
                </a:solidFill>
              </a:rPr>
              <a:t>Nodos de entorno de ejecución (EEN):</a:t>
            </a:r>
            <a:r>
              <a:rPr lang="es">
                <a:solidFill>
                  <a:srgbClr val="375FA9"/>
                </a:solidFill>
              </a:rPr>
              <a:t> Es cualquier sistema informático que reside dentro de un nodo de dispositivo, puede ser: </a:t>
            </a:r>
            <a:endParaRPr>
              <a:solidFill>
                <a:srgbClr val="375FA9"/>
              </a:solidFill>
            </a:endParaRPr>
          </a:p>
          <a:p>
            <a:pPr indent="-317500" lvl="2" marL="1371600" rtl="0" algn="just">
              <a:lnSpc>
                <a:spcPct val="90000"/>
              </a:lnSpc>
              <a:spcBef>
                <a:spcPts val="1000"/>
              </a:spcBef>
              <a:spcAft>
                <a:spcPts val="0"/>
              </a:spcAft>
              <a:buClr>
                <a:srgbClr val="375FA9"/>
              </a:buClr>
              <a:buSzPts val="1400"/>
              <a:buFont typeface="Calibri"/>
              <a:buChar char="■"/>
            </a:pPr>
            <a:r>
              <a:rPr lang="es">
                <a:solidFill>
                  <a:srgbClr val="375FA9"/>
                </a:solidFill>
              </a:rPr>
              <a:t>Un sistema operativo. </a:t>
            </a:r>
            <a:endParaRPr>
              <a:solidFill>
                <a:srgbClr val="375FA9"/>
              </a:solidFill>
            </a:endParaRPr>
          </a:p>
          <a:p>
            <a:pPr indent="-317500" lvl="2" marL="1371600" rtl="0" algn="just">
              <a:lnSpc>
                <a:spcPct val="90000"/>
              </a:lnSpc>
              <a:spcBef>
                <a:spcPts val="0"/>
              </a:spcBef>
              <a:spcAft>
                <a:spcPts val="0"/>
              </a:spcAft>
              <a:buClr>
                <a:srgbClr val="375FA9"/>
              </a:buClr>
              <a:buSzPts val="1400"/>
              <a:buFont typeface="Calibri"/>
              <a:buChar char="■"/>
            </a:pPr>
            <a:r>
              <a:rPr lang="es">
                <a:solidFill>
                  <a:srgbClr val="375FA9"/>
                </a:solidFill>
              </a:rPr>
              <a:t>Una m</a:t>
            </a:r>
            <a:r>
              <a:rPr lang="es">
                <a:solidFill>
                  <a:srgbClr val="375FA9"/>
                </a:solidFill>
              </a:rPr>
              <a:t>áquina</a:t>
            </a:r>
            <a:r>
              <a:rPr lang="es">
                <a:solidFill>
                  <a:srgbClr val="375FA9"/>
                </a:solidFill>
              </a:rPr>
              <a:t> virtual de Java (JVM). </a:t>
            </a:r>
            <a:endParaRPr>
              <a:solidFill>
                <a:srgbClr val="375FA9"/>
              </a:solidFill>
            </a:endParaRPr>
          </a:p>
          <a:p>
            <a:pPr indent="-317500" lvl="2" marL="1371600" rtl="0" algn="just">
              <a:lnSpc>
                <a:spcPct val="90000"/>
              </a:lnSpc>
              <a:spcBef>
                <a:spcPts val="0"/>
              </a:spcBef>
              <a:spcAft>
                <a:spcPts val="0"/>
              </a:spcAft>
              <a:buClr>
                <a:srgbClr val="375FA9"/>
              </a:buClr>
              <a:buSzPts val="1400"/>
              <a:buFont typeface="Calibri"/>
              <a:buChar char="■"/>
            </a:pPr>
            <a:r>
              <a:rPr lang="es">
                <a:solidFill>
                  <a:srgbClr val="375FA9"/>
                </a:solidFill>
              </a:rPr>
              <a:t>Un contenedor de servlets.</a:t>
            </a:r>
            <a:endParaRPr>
              <a:solidFill>
                <a:srgbClr val="375FA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1" name="Shape 201"/>
        <p:cNvGrpSpPr/>
        <p:nvPr/>
      </p:nvGrpSpPr>
      <p:grpSpPr>
        <a:xfrm>
          <a:off x="0" y="0"/>
          <a:ext cx="0" cy="0"/>
          <a:chOff x="0" y="0"/>
          <a:chExt cx="0" cy="0"/>
        </a:xfrm>
      </p:grpSpPr>
      <p:sp>
        <p:nvSpPr>
          <p:cNvPr id="202" name="Google Shape;202;p23"/>
          <p:cNvSpPr txBox="1"/>
          <p:nvPr/>
        </p:nvSpPr>
        <p:spPr>
          <a:xfrm>
            <a:off x="800110" y="42330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600">
                <a:solidFill>
                  <a:srgbClr val="E73263"/>
                </a:solidFill>
              </a:rPr>
              <a:t>Diagramas de despliegue - Elementos</a:t>
            </a:r>
            <a:endParaRPr b="1" sz="2600">
              <a:solidFill>
                <a:srgbClr val="E73263"/>
              </a:solidFill>
            </a:endParaRPr>
          </a:p>
        </p:txBody>
      </p:sp>
      <p:sp>
        <p:nvSpPr>
          <p:cNvPr id="203" name="Google Shape;203;p23"/>
          <p:cNvSpPr txBox="1"/>
          <p:nvPr/>
        </p:nvSpPr>
        <p:spPr>
          <a:xfrm>
            <a:off x="800100" y="1606500"/>
            <a:ext cx="7543800" cy="2220000"/>
          </a:xfrm>
          <a:prstGeom prst="rect">
            <a:avLst/>
          </a:prstGeom>
          <a:noFill/>
          <a:ln>
            <a:noFill/>
          </a:ln>
        </p:spPr>
        <p:txBody>
          <a:bodyPr anchorCtr="0" anchor="t" bIns="34275" lIns="0" spcFirstLastPara="1" rIns="0" wrap="square" tIns="34275">
            <a:noAutofit/>
          </a:bodyPr>
          <a:lstStyle/>
          <a:p>
            <a:pPr indent="-317500" lvl="0" marL="457200" rtl="0" algn="just">
              <a:lnSpc>
                <a:spcPct val="150000"/>
              </a:lnSpc>
              <a:spcBef>
                <a:spcPts val="900"/>
              </a:spcBef>
              <a:spcAft>
                <a:spcPts val="0"/>
              </a:spcAft>
              <a:buClr>
                <a:srgbClr val="375FA9"/>
              </a:buClr>
              <a:buSzPts val="1400"/>
              <a:buFont typeface="Calibri"/>
              <a:buChar char="●"/>
            </a:pPr>
            <a:r>
              <a:rPr b="1" lang="es">
                <a:solidFill>
                  <a:srgbClr val="375FA9"/>
                </a:solidFill>
              </a:rPr>
              <a:t>Nodo como contenedor:</a:t>
            </a:r>
            <a:r>
              <a:rPr lang="es">
                <a:solidFill>
                  <a:srgbClr val="375FA9"/>
                </a:solidFill>
              </a:rPr>
              <a:t> Un nodo que contiene otro nodo en su interior.</a:t>
            </a:r>
            <a:endParaRPr>
              <a:solidFill>
                <a:srgbClr val="375FA9"/>
              </a:solidFill>
            </a:endParaRPr>
          </a:p>
          <a:p>
            <a:pPr indent="-317500" lvl="0" marL="457200" rtl="0" algn="just">
              <a:lnSpc>
                <a:spcPct val="150000"/>
              </a:lnSpc>
              <a:spcBef>
                <a:spcPts val="900"/>
              </a:spcBef>
              <a:spcAft>
                <a:spcPts val="0"/>
              </a:spcAft>
              <a:buClr>
                <a:srgbClr val="375FA9"/>
              </a:buClr>
              <a:buSzPts val="1400"/>
              <a:buFont typeface="Calibri"/>
              <a:buChar char="●"/>
            </a:pPr>
            <a:r>
              <a:rPr b="1" lang="es">
                <a:solidFill>
                  <a:srgbClr val="375FA9"/>
                </a:solidFill>
              </a:rPr>
              <a:t>Artefacto:</a:t>
            </a:r>
            <a:r>
              <a:rPr lang="es">
                <a:solidFill>
                  <a:srgbClr val="375FA9"/>
                </a:solidFill>
              </a:rPr>
              <a:t> Producto desarrollado por el software, simbolizado por un rectángulo con el nombre y la palabra "artefacto" encerrados por flechas dobles.</a:t>
            </a:r>
            <a:endParaRPr b="1">
              <a:solidFill>
                <a:srgbClr val="375FA9"/>
              </a:solidFill>
            </a:endParaRPr>
          </a:p>
          <a:p>
            <a:pPr indent="-317500" lvl="0" marL="457200" rtl="0" algn="just">
              <a:lnSpc>
                <a:spcPct val="150000"/>
              </a:lnSpc>
              <a:spcBef>
                <a:spcPts val="900"/>
              </a:spcBef>
              <a:spcAft>
                <a:spcPts val="0"/>
              </a:spcAft>
              <a:buClr>
                <a:srgbClr val="375FA9"/>
              </a:buClr>
              <a:buSzPts val="1400"/>
              <a:buFont typeface="Calibri"/>
              <a:buChar char="●"/>
            </a:pPr>
            <a:r>
              <a:rPr b="1" lang="es">
                <a:solidFill>
                  <a:srgbClr val="375FA9"/>
                </a:solidFill>
              </a:rPr>
              <a:t>Asociación:</a:t>
            </a:r>
            <a:r>
              <a:rPr lang="es">
                <a:solidFill>
                  <a:srgbClr val="375FA9"/>
                </a:solidFill>
              </a:rPr>
              <a:t> Línea que indica un mensaje u otro tipo de comunicación entre nodos.</a:t>
            </a:r>
            <a:endParaRPr>
              <a:solidFill>
                <a:srgbClr val="375FA9"/>
              </a:solidFill>
            </a:endParaRPr>
          </a:p>
          <a:p>
            <a:pPr indent="-317500" lvl="0" marL="457200" rtl="0" algn="just">
              <a:lnSpc>
                <a:spcPct val="150000"/>
              </a:lnSpc>
              <a:spcBef>
                <a:spcPts val="900"/>
              </a:spcBef>
              <a:spcAft>
                <a:spcPts val="0"/>
              </a:spcAft>
              <a:buClr>
                <a:srgbClr val="375FA9"/>
              </a:buClr>
              <a:buSzPts val="1400"/>
              <a:buFont typeface="Calibri"/>
              <a:buChar char="●"/>
            </a:pPr>
            <a:r>
              <a:rPr b="1" lang="es">
                <a:solidFill>
                  <a:srgbClr val="375FA9"/>
                </a:solidFill>
              </a:rPr>
              <a:t>Componente:</a:t>
            </a:r>
            <a:r>
              <a:rPr lang="es">
                <a:solidFill>
                  <a:srgbClr val="375FA9"/>
                </a:solidFill>
              </a:rPr>
              <a:t> Rectángulo con dos pestañas que indica un elemento del software.</a:t>
            </a:r>
            <a:endParaRPr>
              <a:solidFill>
                <a:srgbClr val="375FA9"/>
              </a:solidFill>
            </a:endParaRPr>
          </a:p>
        </p:txBody>
      </p:sp>
      <p:pic>
        <p:nvPicPr>
          <p:cNvPr id="204" name="Google Shape;204;p23"/>
          <p:cNvPicPr preferRelativeResize="0"/>
          <p:nvPr/>
        </p:nvPicPr>
        <p:blipFill rotWithShape="1">
          <a:blip r:embed="rId4">
            <a:alphaModFix/>
          </a:blip>
          <a:srcRect b="10392" l="3145" r="4082" t="12166"/>
          <a:stretch/>
        </p:blipFill>
        <p:spPr>
          <a:xfrm>
            <a:off x="5723725" y="3854650"/>
            <a:ext cx="1673650" cy="726000"/>
          </a:xfrm>
          <a:prstGeom prst="rect">
            <a:avLst/>
          </a:prstGeom>
          <a:noFill/>
          <a:ln>
            <a:noFill/>
          </a:ln>
        </p:spPr>
      </p:pic>
      <p:pic>
        <p:nvPicPr>
          <p:cNvPr id="205" name="Google Shape;205;p23"/>
          <p:cNvPicPr preferRelativeResize="0"/>
          <p:nvPr/>
        </p:nvPicPr>
        <p:blipFill>
          <a:blip r:embed="rId5">
            <a:alphaModFix/>
          </a:blip>
          <a:stretch>
            <a:fillRect/>
          </a:stretch>
        </p:blipFill>
        <p:spPr>
          <a:xfrm>
            <a:off x="3932138" y="3771778"/>
            <a:ext cx="1730375" cy="891750"/>
          </a:xfrm>
          <a:prstGeom prst="rect">
            <a:avLst/>
          </a:prstGeom>
          <a:noFill/>
          <a:ln>
            <a:noFill/>
          </a:ln>
        </p:spPr>
      </p:pic>
      <p:pic>
        <p:nvPicPr>
          <p:cNvPr id="206" name="Google Shape;206;p23"/>
          <p:cNvPicPr preferRelativeResize="0"/>
          <p:nvPr/>
        </p:nvPicPr>
        <p:blipFill>
          <a:blip r:embed="rId6">
            <a:alphaModFix/>
          </a:blip>
          <a:stretch>
            <a:fillRect/>
          </a:stretch>
        </p:blipFill>
        <p:spPr>
          <a:xfrm>
            <a:off x="629000" y="3826488"/>
            <a:ext cx="3241950" cy="782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