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guel Angel Jimenez Barros"/>
  <p:cmAuthor clrIdx="1" id="1" initials="" lastIdx="2" name="Cristhian David De Marchena Rue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08T16:40:44.239">
    <p:pos x="2721" y="1028"/>
    <p:text>No se si estén deacuerdo conmigo, pero me parece que esta imagen tiene un error, debido a que debe haber líneas de la rama "Develop" a "Master"</p:text>
  </p:cm>
  <p:cm authorId="1" idx="1" dt="2021-10-08T16:40:44.239">
    <p:pos x="2721" y="1028"/>
    <p:text>Profe, no es necesario que se de esta relacion dado que solo estamos hablando del concepto de ramas, no del merging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0-08T16:17:45.281">
    <p:pos x="3157" y="1076"/>
    <p:text>La parte izquierda se ve un poco borrosa :( Es posible conseguirla mejor o una similar?</p:text>
  </p:cm>
  <p:cm authorId="1" idx="2" dt="2021-10-08T16:17:45.281">
    <p:pos x="3157" y="1076"/>
    <p:text>Profe, la imagen fue obtenida directamente desde un blog-post, no creo que la logremos conseguir en mejor calidad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591ef27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f5591ef270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5591ef2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f5591ef27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5591ef27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f5591ef270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591ef27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f5591ef270_1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5591ef2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f5591ef270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5591ef27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f5591ef270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591ef2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f5591ef27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5591ef27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f5591ef270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hyperlink" Target="https://www.atlassian.com/blog/bitbucket/5-pull-request-must-haves" TargetMode="External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hyperlink" Target="http://gregorgonzalez.com.ve/blog/git-cheat-shee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hyperlink" Target="https://about.gitlab.com/handbook/marketing/strategic-marketing/competitive/cic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bitbucket.org/" TargetMode="External"/><Relationship Id="rId10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hyperlink" Target="https://medium.com/chaya-thilakumara/an-introduction-to-git-for-beginners-c97e701cecf9" TargetMode="External"/><Relationship Id="rId9" Type="http://schemas.openxmlformats.org/officeDocument/2006/relationships/hyperlink" Target="https://about.gitlab.com/" TargetMode="External"/><Relationship Id="rId5" Type="http://schemas.openxmlformats.org/officeDocument/2006/relationships/hyperlink" Target="https://medium.com/cassandra-cryptoassets/git-basics-a-step-by-step-tutorial-c3098934fa95" TargetMode="External"/><Relationship Id="rId6" Type="http://schemas.openxmlformats.org/officeDocument/2006/relationships/hyperlink" Target="https://medium.com/cassandra-cryptoassets/git-basics-a-step-by-step-tutorial-c3098934fa95" TargetMode="External"/><Relationship Id="rId7" Type="http://schemas.openxmlformats.org/officeDocument/2006/relationships/hyperlink" Target="https://girliemac.com/blog/2017/12/26/git-purr/" TargetMode="External"/><Relationship Id="rId8" Type="http://schemas.openxmlformats.org/officeDocument/2006/relationships/hyperlink" Target="https://girliemac.com/blog/2017/12/26/git-purr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git-scm.com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s://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hyperlink" Target="https://medium.com/cassandra-cryptoassets/git-basics-a-step-by-step-tutorial-c3098934fa9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hyperlink" Target="https://zepel.io/blog/how-to-create-a-new-branch-in-github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1.jpg"/><Relationship Id="rId5" Type="http://schemas.openxmlformats.org/officeDocument/2006/relationships/hyperlink" Target="https://girliemac.com/blog/2017/12/26/git-purr/" TargetMode="Externa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 - Pull Request (PR)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19150" y="1513075"/>
            <a:ext cx="43242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00"/>
              <a:buChar char="●"/>
            </a:pPr>
            <a:r>
              <a:rPr lang="es" sz="1300">
                <a:solidFill>
                  <a:srgbClr val="3C63AC"/>
                </a:solidFill>
              </a:rPr>
              <a:t>Es un proceso relacionado a git que ocurre en un proveedor de git en la nube como lo suele ser Github, Gitlab, etc.</a:t>
            </a:r>
            <a:endParaRPr sz="1300">
              <a:solidFill>
                <a:srgbClr val="3C63AC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00"/>
              <a:buChar char="●"/>
            </a:pPr>
            <a:r>
              <a:rPr lang="es" sz="1300">
                <a:solidFill>
                  <a:srgbClr val="3C63AC"/>
                </a:solidFill>
              </a:rPr>
              <a:t>Consiste en introducir los cambios de una rama a otra a </a:t>
            </a:r>
            <a:r>
              <a:rPr lang="es" sz="1300">
                <a:solidFill>
                  <a:srgbClr val="3C63AC"/>
                </a:solidFill>
              </a:rPr>
              <a:t>través</a:t>
            </a:r>
            <a:r>
              <a:rPr lang="es" sz="1300">
                <a:solidFill>
                  <a:srgbClr val="3C63AC"/>
                </a:solidFill>
              </a:rPr>
              <a:t> de una </a:t>
            </a:r>
            <a:r>
              <a:rPr lang="es" sz="1300">
                <a:solidFill>
                  <a:srgbClr val="3C63AC"/>
                </a:solidFill>
              </a:rPr>
              <a:t>página</a:t>
            </a:r>
            <a:r>
              <a:rPr lang="es" sz="1300">
                <a:solidFill>
                  <a:srgbClr val="3C63AC"/>
                </a:solidFill>
              </a:rPr>
              <a:t> web.</a:t>
            </a:r>
            <a:endParaRPr sz="1300">
              <a:solidFill>
                <a:srgbClr val="3C63AC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00"/>
              <a:buChar char="●"/>
            </a:pPr>
            <a:r>
              <a:rPr lang="es" sz="1300">
                <a:solidFill>
                  <a:srgbClr val="3C63AC"/>
                </a:solidFill>
              </a:rPr>
              <a:t>Las p</a:t>
            </a:r>
            <a:r>
              <a:rPr lang="es" sz="1300">
                <a:solidFill>
                  <a:srgbClr val="3C63AC"/>
                </a:solidFill>
              </a:rPr>
              <a:t>ersonas</a:t>
            </a:r>
            <a:r>
              <a:rPr lang="es" sz="1300">
                <a:solidFill>
                  <a:srgbClr val="3C63AC"/>
                </a:solidFill>
              </a:rPr>
              <a:t> relacionadas en el proyecto pueden revisar los cambios a ser introducidos.</a:t>
            </a:r>
            <a:endParaRPr sz="1300">
              <a:solidFill>
                <a:srgbClr val="3C63AC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00"/>
              <a:buChar char="●"/>
            </a:pPr>
            <a:r>
              <a:rPr lang="es" sz="1300">
                <a:solidFill>
                  <a:srgbClr val="3C63AC"/>
                </a:solidFill>
              </a:rPr>
              <a:t>Una vez todo el equipo </a:t>
            </a:r>
            <a:r>
              <a:rPr lang="es" sz="1300">
                <a:solidFill>
                  <a:srgbClr val="3C63AC"/>
                </a:solidFill>
              </a:rPr>
              <a:t>esté</a:t>
            </a:r>
            <a:r>
              <a:rPr lang="es" sz="1300">
                <a:solidFill>
                  <a:srgbClr val="3C63AC"/>
                </a:solidFill>
              </a:rPr>
              <a:t> de acuerdo, el PR finaliza y los cambios se incorporan al codebase o la rama objetivo.</a:t>
            </a:r>
            <a:endParaRPr sz="1300">
              <a:solidFill>
                <a:srgbClr val="3C63AC"/>
              </a:solidFill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300"/>
              <a:buChar char="●"/>
            </a:pPr>
            <a:r>
              <a:rPr lang="es" sz="1300">
                <a:solidFill>
                  <a:srgbClr val="3C63AC"/>
                </a:solidFill>
              </a:rPr>
              <a:t>Se considera una buena </a:t>
            </a:r>
            <a:r>
              <a:rPr lang="es" sz="1300">
                <a:solidFill>
                  <a:srgbClr val="3C63AC"/>
                </a:solidFill>
              </a:rPr>
              <a:t>práctica</a:t>
            </a:r>
            <a:r>
              <a:rPr lang="es" sz="1300">
                <a:solidFill>
                  <a:srgbClr val="3C63AC"/>
                </a:solidFill>
              </a:rPr>
              <a:t> </a:t>
            </a:r>
            <a:r>
              <a:rPr lang="es" sz="1300">
                <a:solidFill>
                  <a:srgbClr val="3C63AC"/>
                </a:solidFill>
              </a:rPr>
              <a:t>porque</a:t>
            </a:r>
            <a:r>
              <a:rPr lang="es" sz="1300">
                <a:solidFill>
                  <a:srgbClr val="3C63AC"/>
                </a:solidFill>
              </a:rPr>
              <a:t> </a:t>
            </a:r>
            <a:r>
              <a:rPr lang="es" sz="1300">
                <a:solidFill>
                  <a:srgbClr val="3C63AC"/>
                </a:solidFill>
              </a:rPr>
              <a:t>mantiene</a:t>
            </a:r>
            <a:r>
              <a:rPr lang="es" sz="1300">
                <a:solidFill>
                  <a:srgbClr val="3C63AC"/>
                </a:solidFill>
              </a:rPr>
              <a:t> informado al equipo con respecto a cambios en el repositorio.</a:t>
            </a:r>
            <a:endParaRPr sz="1300">
              <a:solidFill>
                <a:srgbClr val="3C63AC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394101" y="3592375"/>
            <a:ext cx="25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Atlassian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100" y="1665469"/>
            <a:ext cx="3492876" cy="192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 - Comandos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432800"/>
            <a:ext cx="5002199" cy="3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5951901" y="2954850"/>
            <a:ext cx="25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BlogCode/gregorgonzalez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 - CI/CD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483300" y="1387800"/>
            <a:ext cx="80514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Git ofrece una </a:t>
            </a:r>
            <a:r>
              <a:rPr lang="es" sz="1350">
                <a:solidFill>
                  <a:srgbClr val="3C63AC"/>
                </a:solidFill>
              </a:rPr>
              <a:t>integración</a:t>
            </a:r>
            <a:r>
              <a:rPr lang="es" sz="1350">
                <a:solidFill>
                  <a:srgbClr val="3C63AC"/>
                </a:solidFill>
              </a:rPr>
              <a:t> de flujo de trabajo donde se pueden ejecutar acciones </a:t>
            </a:r>
            <a:r>
              <a:rPr lang="es" sz="1350">
                <a:solidFill>
                  <a:srgbClr val="3C63AC"/>
                </a:solidFill>
              </a:rPr>
              <a:t>después</a:t>
            </a:r>
            <a:r>
              <a:rPr lang="es" sz="1350">
                <a:solidFill>
                  <a:srgbClr val="3C63AC"/>
                </a:solidFill>
              </a:rPr>
              <a:t> de ciertos eventos como lo </a:t>
            </a:r>
            <a:r>
              <a:rPr lang="es" sz="1350">
                <a:solidFill>
                  <a:srgbClr val="3C63AC"/>
                </a:solidFill>
              </a:rPr>
              <a:t>sería</a:t>
            </a:r>
            <a:r>
              <a:rPr lang="es" sz="1350">
                <a:solidFill>
                  <a:srgbClr val="3C63AC"/>
                </a:solidFill>
              </a:rPr>
              <a:t> el caso de realizar un Pull Request a una rama en </a:t>
            </a:r>
            <a:r>
              <a:rPr lang="es" sz="1350">
                <a:solidFill>
                  <a:srgbClr val="3C63AC"/>
                </a:solidFill>
              </a:rPr>
              <a:t>específico</a:t>
            </a:r>
            <a:r>
              <a:rPr lang="es" sz="1350">
                <a:solidFill>
                  <a:srgbClr val="3C63AC"/>
                </a:solidFill>
              </a:rPr>
              <a:t>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Estos eventos se conocen como </a:t>
            </a:r>
            <a:r>
              <a:rPr lang="es" sz="1350">
                <a:solidFill>
                  <a:srgbClr val="3C63AC"/>
                </a:solidFill>
              </a:rPr>
              <a:t>Integración</a:t>
            </a:r>
            <a:r>
              <a:rPr lang="es" sz="1350">
                <a:solidFill>
                  <a:srgbClr val="3C63AC"/>
                </a:solidFill>
              </a:rPr>
              <a:t> Continua (CI) y Desarrollo Continuo (CD).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CI</a:t>
            </a:r>
            <a:r>
              <a:rPr lang="es" sz="1350">
                <a:solidFill>
                  <a:srgbClr val="3C63AC"/>
                </a:solidFill>
              </a:rPr>
              <a:t>: Fase en la cual se realizan pruebas, o se le da formato a nuestro código para validar su calidad.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CD</a:t>
            </a:r>
            <a:r>
              <a:rPr lang="es" sz="1350">
                <a:solidFill>
                  <a:srgbClr val="3C63AC"/>
                </a:solidFill>
              </a:rPr>
              <a:t>: Fase en la cual se ejecutan scripts de descarga, instalación y despliegue a un entorno en específico.</a:t>
            </a:r>
            <a:endParaRPr sz="1350">
              <a:solidFill>
                <a:srgbClr val="3C63AC"/>
              </a:solidFill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345475"/>
            <a:ext cx="4420601" cy="17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5460001" y="3950650"/>
            <a:ext cx="25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GitLab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https://medium.com/chaya-thilakumara/an-introduction-to-git-for-beginners-c97e701cecf</a:t>
            </a:r>
            <a:r>
              <a:rPr lang="es" sz="1200" u="sng">
                <a:solidFill>
                  <a:schemeClr val="accent5"/>
                </a:solidFill>
              </a:rPr>
              <a:t>9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  <a:uFill>
                <a:noFill/>
              </a:uFill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https://medium.com/cassandra-cryptoassets/git-basics-a-step-by-step-tutorial-c3098934fa9</a:t>
            </a:r>
            <a:r>
              <a:rPr lang="es" sz="1200" u="sng">
                <a:solidFill>
                  <a:schemeClr val="accent5"/>
                </a:solidFill>
              </a:rPr>
              <a:t>5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  <a:uFill>
                <a:noFill/>
              </a:uFill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https://girliemac.com/blog/2017/12/26/git-purr</a:t>
            </a:r>
            <a:r>
              <a:rPr lang="es" sz="1200" u="sng">
                <a:solidFill>
                  <a:schemeClr val="accent5"/>
                </a:solidFill>
              </a:rPr>
              <a:t>/</a:t>
            </a:r>
            <a:r>
              <a:rPr lang="es" sz="1200">
                <a:solidFill>
                  <a:schemeClr val="accent5"/>
                </a:solidFill>
              </a:rPr>
              <a:t>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9"/>
              </a:rPr>
              <a:t>https://about.gitlab.com/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10"/>
              </a:rPr>
              <a:t>https://github.com/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Char char="●"/>
            </a:pPr>
            <a:r>
              <a:rPr lang="es" sz="1200" u="sng">
                <a:solidFill>
                  <a:schemeClr val="hlink"/>
                </a:solidFill>
                <a:hlinkClick r:id="rId11"/>
              </a:rPr>
              <a:t>https://bitbucket.org/</a:t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04: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Control de versiones con GIT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Realizar el control de versiones de una aplicación web.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Utilizar instrucciones avanzadas de GIT para desarrollo de aplicaciones web colaborativo.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540200"/>
            <a:ext cx="62643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Git es un software especializado en el seguimiento y control de archivos el cual se enfoca principalmente en el versionamiento de proyectos de desarrollo de software.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Fue Ideado por Linus Torvalds, el creador del sistema operativo Linux.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Es una </a:t>
            </a:r>
            <a:r>
              <a:rPr lang="es" sz="1350">
                <a:solidFill>
                  <a:srgbClr val="3C63AC"/>
                </a:solidFill>
              </a:rPr>
              <a:t>línea</a:t>
            </a:r>
            <a:r>
              <a:rPr lang="es" sz="1350">
                <a:solidFill>
                  <a:srgbClr val="3C63AC"/>
                </a:solidFill>
              </a:rPr>
              <a:t> de comandos (CLI), la cual nos permite </a:t>
            </a:r>
            <a:r>
              <a:rPr lang="es" sz="1350">
                <a:solidFill>
                  <a:srgbClr val="3C63AC"/>
                </a:solidFill>
              </a:rPr>
              <a:t>definir</a:t>
            </a:r>
            <a:r>
              <a:rPr lang="es" sz="1350">
                <a:solidFill>
                  <a:srgbClr val="3C63AC"/>
                </a:solidFill>
              </a:rPr>
              <a:t> un repositorio y agregar archivos con el fin de hacer seguimiento de los cambios realizados sobre los mismos.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Hay organizaciones orientadas a git como lo serian Github, Gitlab, Bitbucket, entre otros. Estos son entornos en la nube que se encargan de </a:t>
            </a:r>
            <a:r>
              <a:rPr lang="es" sz="1350">
                <a:solidFill>
                  <a:srgbClr val="3C63AC"/>
                </a:solidFill>
              </a:rPr>
              <a:t>almacenar</a:t>
            </a:r>
            <a:r>
              <a:rPr lang="es" sz="1350">
                <a:solidFill>
                  <a:srgbClr val="3C63AC"/>
                </a:solidFill>
              </a:rPr>
              <a:t> repositorios de git ya sea de forma </a:t>
            </a:r>
            <a:r>
              <a:rPr lang="es" sz="1350">
                <a:solidFill>
                  <a:srgbClr val="3C63AC"/>
                </a:solidFill>
              </a:rPr>
              <a:t>pública</a:t>
            </a:r>
            <a:r>
              <a:rPr lang="es" sz="1350">
                <a:solidFill>
                  <a:srgbClr val="3C63AC"/>
                </a:solidFill>
              </a:rPr>
              <a:t> o privada.</a:t>
            </a:r>
            <a:endParaRPr sz="1350">
              <a:solidFill>
                <a:srgbClr val="3C63AC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122163" y="2146475"/>
            <a:ext cx="145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</a:t>
            </a: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150" y="1540189"/>
            <a:ext cx="1451424" cy="60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7213" y="2571747"/>
            <a:ext cx="921300" cy="9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7122176" y="3549050"/>
            <a:ext cx="161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git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hub</a:t>
            </a: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83300" y="1540200"/>
            <a:ext cx="40314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En git se manejan tres estados: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Directorio de trabajo.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Stage.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Repositorio. 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El flujo de trabajo de git consiste en: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Estar pendiente a los cambios de los archivos en el directorio de trabajo. 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Luego, un desarrollador se </a:t>
            </a:r>
            <a:r>
              <a:rPr lang="es" sz="1350">
                <a:solidFill>
                  <a:srgbClr val="3C63AC"/>
                </a:solidFill>
              </a:rPr>
              <a:t>encarga</a:t>
            </a:r>
            <a:r>
              <a:rPr lang="es" sz="1350">
                <a:solidFill>
                  <a:srgbClr val="3C63AC"/>
                </a:solidFill>
              </a:rPr>
              <a:t> de agregarlos al area de stage. 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Finalmente, hacer un commit al repositorio con estos cambios.</a:t>
            </a:r>
            <a:endParaRPr sz="1350">
              <a:solidFill>
                <a:srgbClr val="3C63AC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175" y="1709325"/>
            <a:ext cx="3658878" cy="21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4861173" y="3756400"/>
            <a:ext cx="36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Medium/@cassandra-cryptoassets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83300" y="4318500"/>
            <a:ext cx="585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Cabe resaltar que hay repositorios locales y remotos (en la nube).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 - Comandos </a:t>
            </a:r>
            <a:r>
              <a:rPr b="1" lang="es" sz="3000">
                <a:solidFill>
                  <a:srgbClr val="E63466"/>
                </a:solidFill>
              </a:rPr>
              <a:t>Básicos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83300" y="1540200"/>
            <a:ext cx="80514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init: </a:t>
            </a:r>
            <a:r>
              <a:rPr lang="es" sz="1350">
                <a:solidFill>
                  <a:srgbClr val="3C63AC"/>
                </a:solidFill>
              </a:rPr>
              <a:t>Tiene como fin crear un repositorio de git con una branch master o main, acorde la </a:t>
            </a:r>
            <a:r>
              <a:rPr lang="es" sz="1350">
                <a:solidFill>
                  <a:srgbClr val="3C63AC"/>
                </a:solidFill>
              </a:rPr>
              <a:t>configuración</a:t>
            </a:r>
            <a:r>
              <a:rPr lang="es" sz="1350">
                <a:solidFill>
                  <a:srgbClr val="3C63AC"/>
                </a:solidFill>
              </a:rPr>
              <a:t> de la </a:t>
            </a:r>
            <a:r>
              <a:rPr lang="es" sz="1350">
                <a:solidFill>
                  <a:srgbClr val="3C63AC"/>
                </a:solidFill>
              </a:rPr>
              <a:t>instalación</a:t>
            </a:r>
            <a:r>
              <a:rPr lang="es" sz="1350">
                <a:solidFill>
                  <a:srgbClr val="3C63AC"/>
                </a:solidFill>
              </a:rPr>
              <a:t> de git. 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status:</a:t>
            </a:r>
            <a:r>
              <a:rPr lang="es" sz="1350">
                <a:solidFill>
                  <a:srgbClr val="3C63AC"/>
                </a:solidFill>
              </a:rPr>
              <a:t> Se encarga de listar los cambios en el directorio de trabajo que no han sido agregados a al area de stage o que </a:t>
            </a:r>
            <a:r>
              <a:rPr lang="es" sz="1350">
                <a:solidFill>
                  <a:srgbClr val="3C63AC"/>
                </a:solidFill>
              </a:rPr>
              <a:t>están</a:t>
            </a:r>
            <a:r>
              <a:rPr lang="es" sz="1350">
                <a:solidFill>
                  <a:srgbClr val="3C63AC"/>
                </a:solidFill>
              </a:rPr>
              <a:t> listos para ser enviados a un repositorio </a:t>
            </a:r>
            <a:r>
              <a:rPr lang="es" sz="1350">
                <a:solidFill>
                  <a:srgbClr val="3C63AC"/>
                </a:solidFill>
              </a:rPr>
              <a:t>mediante</a:t>
            </a:r>
            <a:r>
              <a:rPr lang="es" sz="1350">
                <a:solidFill>
                  <a:srgbClr val="3C63AC"/>
                </a:solidFill>
              </a:rPr>
              <a:t> un commit.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add:</a:t>
            </a:r>
            <a:r>
              <a:rPr lang="es" sz="1350">
                <a:solidFill>
                  <a:srgbClr val="3C63AC"/>
                </a:solidFill>
              </a:rPr>
              <a:t> Se encarga de agregar cambios, así mismo como archivos nuevos a los que se les debe hacer seguimiento, del directorio de trabajo al area de stage.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rm:</a:t>
            </a:r>
            <a:r>
              <a:rPr lang="es" sz="1350">
                <a:solidFill>
                  <a:srgbClr val="3C63AC"/>
                </a:solidFill>
              </a:rPr>
              <a:t> Se encarga de eliminar archivos tanto del directorio de trabajo, </a:t>
            </a:r>
            <a:r>
              <a:rPr lang="es" sz="1350">
                <a:solidFill>
                  <a:srgbClr val="3C63AC"/>
                </a:solidFill>
              </a:rPr>
              <a:t>así</a:t>
            </a:r>
            <a:r>
              <a:rPr lang="es" sz="1350">
                <a:solidFill>
                  <a:srgbClr val="3C63AC"/>
                </a:solidFill>
              </a:rPr>
              <a:t> mismo como del area de stage. </a:t>
            </a:r>
            <a:endParaRPr sz="135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 - Comandos Básicos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83300" y="1540200"/>
            <a:ext cx="8051400" cy="26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checkout:</a:t>
            </a:r>
            <a:r>
              <a:rPr lang="es" sz="1350">
                <a:solidFill>
                  <a:srgbClr val="3C63AC"/>
                </a:solidFill>
              </a:rPr>
              <a:t> Este comando nos permite bajo una misma rama deshacer cambios del directorio de trabajo. Por otro lado este mismo de comando nos permite cambiar de rama.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restore:</a:t>
            </a:r>
            <a:r>
              <a:rPr lang="es" sz="1350">
                <a:solidFill>
                  <a:srgbClr val="3C63AC"/>
                </a:solidFill>
              </a:rPr>
              <a:t> Este comando nos permite deshacer cambios del area de stage hacia el directorio de trabajo.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commit:</a:t>
            </a:r>
            <a:r>
              <a:rPr lang="es" sz="1350">
                <a:solidFill>
                  <a:srgbClr val="3C63AC"/>
                </a:solidFill>
              </a:rPr>
              <a:t> Este comando es el que se encarga de subir los cambios del area de stage hacia nuestro repositorio local.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push:</a:t>
            </a:r>
            <a:r>
              <a:rPr lang="es" sz="1350">
                <a:solidFill>
                  <a:srgbClr val="3C63AC"/>
                </a:solidFill>
              </a:rPr>
              <a:t> Este comando se encarga de sincronizar los cambios de nuestro repositorio local con el repositorio remoto.</a:t>
            </a:r>
            <a:endParaRPr b="1" sz="1350">
              <a:solidFill>
                <a:srgbClr val="3C63AC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83300" y="4154700"/>
            <a:ext cx="69744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b="1" lang="es" sz="1350">
                <a:solidFill>
                  <a:srgbClr val="3C63AC"/>
                </a:solidFill>
              </a:rPr>
              <a:t>pull</a:t>
            </a:r>
            <a:r>
              <a:rPr b="1" lang="es" sz="1350">
                <a:solidFill>
                  <a:srgbClr val="3C63AC"/>
                </a:solidFill>
              </a:rPr>
              <a:t>:</a:t>
            </a:r>
            <a:r>
              <a:rPr lang="es" sz="1350">
                <a:solidFill>
                  <a:srgbClr val="3C63AC"/>
                </a:solidFill>
              </a:rPr>
              <a:t> Este comando se encarga de sincronizar nuestro repositorio local con los cambios realizados en el repositorio remoto.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 - Branch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483300" y="1540200"/>
            <a:ext cx="3489600" cy="24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Git nos permite dividir nuestro trabajos en ramas a partir de una rama origen.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Esto nos permite tener un flujo ordenado de trabajo para enfocarnos  en entornos de desarrollo por rama. 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Eventualmente se llegan a tener ramas dedicadas a un </a:t>
            </a:r>
            <a:r>
              <a:rPr lang="es" sz="1350">
                <a:solidFill>
                  <a:srgbClr val="3C63AC"/>
                </a:solidFill>
              </a:rPr>
              <a:t>único</a:t>
            </a:r>
            <a:r>
              <a:rPr lang="es" sz="1350">
                <a:solidFill>
                  <a:srgbClr val="3C63AC"/>
                </a:solidFill>
              </a:rPr>
              <a:t> feature o </a:t>
            </a:r>
            <a:r>
              <a:rPr lang="es" sz="1350">
                <a:solidFill>
                  <a:srgbClr val="3C63AC"/>
                </a:solidFill>
              </a:rPr>
              <a:t>característica</a:t>
            </a:r>
            <a:r>
              <a:rPr lang="es" sz="1350">
                <a:solidFill>
                  <a:srgbClr val="3C63AC"/>
                </a:solidFill>
              </a:rPr>
              <a:t> a desarrollar.</a:t>
            </a:r>
            <a:endParaRPr sz="1350">
              <a:solidFill>
                <a:srgbClr val="3C63AC"/>
              </a:solidFill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5">
            <a:alphaModFix/>
          </a:blip>
          <a:srcRect b="12254" l="3858" r="2709" t="13611"/>
          <a:stretch/>
        </p:blipFill>
        <p:spPr>
          <a:xfrm>
            <a:off x="4320802" y="1633125"/>
            <a:ext cx="4627250" cy="179537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4320800" y="3428498"/>
            <a:ext cx="33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Zepel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GIT - Merge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819150" y="1709325"/>
            <a:ext cx="40368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Git Merge consiste en combinar los cambios presentados por dos ramas diferentes.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Supongamos que queremos combinar </a:t>
            </a:r>
            <a:r>
              <a:rPr lang="es">
                <a:solidFill>
                  <a:srgbClr val="3C63AC"/>
                </a:solidFill>
              </a:rPr>
              <a:t>el</a:t>
            </a:r>
            <a:r>
              <a:rPr lang="es">
                <a:solidFill>
                  <a:srgbClr val="3C63AC"/>
                </a:solidFill>
              </a:rPr>
              <a:t> feature A (el </a:t>
            </a:r>
            <a:r>
              <a:rPr lang="es">
                <a:solidFill>
                  <a:srgbClr val="3C63AC"/>
                </a:solidFill>
              </a:rPr>
              <a:t>corbatín</a:t>
            </a:r>
            <a:r>
              <a:rPr lang="es">
                <a:solidFill>
                  <a:srgbClr val="3C63AC"/>
                </a:solidFill>
              </a:rPr>
              <a:t> verde), y feature B (la apariencia parda del gato).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Entonces para poder combinar ambos features realizamos un merge para </a:t>
            </a: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incorporar ambos cambios.</a:t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012876" y="3973700"/>
            <a:ext cx="252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git-purr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2875" y="1709325"/>
            <a:ext cx="3492875" cy="22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