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6a888635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f6a888635f_0_1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6a888635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f6a888635f_0_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6ad26ee1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gf6ad26ee16_1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6a888635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f6a888635f_0_1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6ad26ee16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gf6ad26ee16_1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6a888635f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f6a888635f_0_1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6a888635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gf6a888635f_0_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6a888635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gf6a888635f_0_1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6a888635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gf6a888635f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6b17e55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gf6b17e55a4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400e85af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d400e85af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5591ef27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f5591ef270_1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6a888635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f6a888635f_0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6ad26ee1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f6ad26ee16_1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6a888635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f6a888635f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6a888635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f6a888635f_0_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6a888635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f6a888635f_0_1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hyperlink" Target="https://startbootstrap.com/themes?showPro=false" TargetMode="External"/><Relationship Id="rId5" Type="http://schemas.openxmlformats.org/officeDocument/2006/relationships/hyperlink" Target="https://getbootstrap.com/docs/5.1/getting-started/introduction/" TargetMode="External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hyperlink" Target="https://sass-lang.com/" TargetMode="External"/><Relationship Id="rId9" Type="http://schemas.openxmlformats.org/officeDocument/2006/relationships/image" Target="../media/image14.png"/><Relationship Id="rId5" Type="http://schemas.openxmlformats.org/officeDocument/2006/relationships/hyperlink" Target="https://lesscss.org/" TargetMode="External"/><Relationship Id="rId6" Type="http://schemas.openxmlformats.org/officeDocument/2006/relationships/hyperlink" Target="https://stylus-lang.com/" TargetMode="External"/><Relationship Id="rId7" Type="http://schemas.openxmlformats.org/officeDocument/2006/relationships/hyperlink" Target="https://postcss.org/" TargetMode="External"/><Relationship Id="rId8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hyperlink" Target="https://www.ecma-international.org/" TargetMode="External"/><Relationship Id="rId5" Type="http://schemas.openxmlformats.org/officeDocument/2006/relationships/hyperlink" Target="https://www.ecma-international.org/publications-and-standards/standards/ecma-262/" TargetMode="External"/><Relationship Id="rId6" Type="http://schemas.openxmlformats.org/officeDocument/2006/relationships/hyperlink" Target="https://262.ecma-international.org/12.0/" TargetMode="External"/><Relationship Id="rId7" Type="http://schemas.openxmlformats.org/officeDocument/2006/relationships/hyperlink" Target="https://medium.com/engineered-publicis-sapient/javascript-es6-es7-es10-where-are-we-8ac044dfd964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hyperlink" Target="https://jquery.co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hyperlink" Target="https://d3js.org/" TargetMode="External"/><Relationship Id="rId5" Type="http://schemas.openxmlformats.org/officeDocument/2006/relationships/hyperlink" Target="https://www.chartjs.org/" TargetMode="External"/><Relationship Id="rId6" Type="http://schemas.openxmlformats.org/officeDocument/2006/relationships/image" Target="../media/image13.png"/><Relationship Id="rId7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hyperlink" Target="https://2020.stateofjs.com/es-ES/technologies/front-end-frameworks/" TargetMode="External"/><Relationship Id="rId5" Type="http://schemas.openxmlformats.org/officeDocument/2006/relationships/hyperlink" Target="https://reactjs.org/" TargetMode="External"/><Relationship Id="rId6" Type="http://schemas.openxmlformats.org/officeDocument/2006/relationships/hyperlink" Target="https://angular.io/" TargetMode="External"/><Relationship Id="rId7" Type="http://schemas.openxmlformats.org/officeDocument/2006/relationships/hyperlink" Target="https://vuejs.org/" TargetMode="External"/><Relationship Id="rId8" Type="http://schemas.openxmlformats.org/officeDocument/2006/relationships/hyperlink" Target="https://svelte.dev/" TargetMode="External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npmtrends.com/@nestjs/core-vs-express-vs-hapi-vs-koa-vs-fastify" TargetMode="External"/><Relationship Id="rId10" Type="http://schemas.openxmlformats.org/officeDocument/2006/relationships/hyperlink" Target="https://www.fastify.io/docs/latest/Getting-Started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Relationship Id="rId4" Type="http://schemas.openxmlformats.org/officeDocument/2006/relationships/hyperlink" Target="https://nodejs.org/en/download/" TargetMode="External"/><Relationship Id="rId9" Type="http://schemas.openxmlformats.org/officeDocument/2006/relationships/hyperlink" Target="https://hapi.dev/tutorials?lang=en_US" TargetMode="External"/><Relationship Id="rId5" Type="http://schemas.openxmlformats.org/officeDocument/2006/relationships/hyperlink" Target="https://2020.stateofjs.com/es-ES/technologies/back-end-frameworks/" TargetMode="External"/><Relationship Id="rId6" Type="http://schemas.openxmlformats.org/officeDocument/2006/relationships/hyperlink" Target="https://expressjs.com/" TargetMode="External"/><Relationship Id="rId7" Type="http://schemas.openxmlformats.org/officeDocument/2006/relationships/hyperlink" Target="https://nestjs.com/" TargetMode="External"/><Relationship Id="rId8" Type="http://schemas.openxmlformats.org/officeDocument/2006/relationships/hyperlink" Target="https://koajs.com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hyperlink" Target="https://ishadeed.com/article/grid-layout-flexbox-components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Relationship Id="rId4" Type="http://schemas.openxmlformats.org/officeDocument/2006/relationships/hyperlink" Target="https://medium.com/edureka/html-vs-html5-83302f95652e" TargetMode="External"/><Relationship Id="rId9" Type="http://schemas.openxmlformats.org/officeDocument/2006/relationships/hyperlink" Target="https://ishadeed.com/article/grid-layout-flexbox-components/" TargetMode="External"/><Relationship Id="rId5" Type="http://schemas.openxmlformats.org/officeDocument/2006/relationships/hyperlink" Target="https://www.hostinger.com/tutorials/difference-between-html-and-html5" TargetMode="External"/><Relationship Id="rId6" Type="http://schemas.openxmlformats.org/officeDocument/2006/relationships/hyperlink" Target="https://html.com/html5/#Why_Should_I_Use_HTML5" TargetMode="External"/><Relationship Id="rId7" Type="http://schemas.openxmlformats.org/officeDocument/2006/relationships/hyperlink" Target="https://html.com/html5/#Why_Should_I_Use_HTML5" TargetMode="External"/><Relationship Id="rId8" Type="http://schemas.openxmlformats.org/officeDocument/2006/relationships/hyperlink" Target="https://medium.com/beginners-guide-to-mobile-web-development/whats-new-in-css-3-dcd7fa6122e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8.png"/><Relationship Id="rId5" Type="http://schemas.openxmlformats.org/officeDocument/2006/relationships/hyperlink" Target="https://www.hostinger.com/tutorials/difference-between-html-and-html5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hyperlink" Target="https://developer.mozilla.org/en-US/docs/Web/CSS/CSS_Flexible_Box_Layout/Basic_Concepts_of_Flexbox" TargetMode="External"/><Relationship Id="rId5" Type="http://schemas.openxmlformats.org/officeDocument/2006/relationships/hyperlink" Target="https://developer.mozilla.org/en-US/docs/Web/CSS/CSS_Grid_Layout" TargetMode="External"/><Relationship Id="rId6" Type="http://schemas.openxmlformats.org/officeDocument/2006/relationships/hyperlink" Target="https://ishadeed.com/article/grid-layout-flexbox-componen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155325" y="1111950"/>
            <a:ext cx="49896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</a:t>
            </a:r>
            <a:r>
              <a:rPr b="1" lang="es" sz="32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IV</a:t>
            </a: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Desarrollo de Aplicaciones Web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CSS - </a:t>
            </a:r>
            <a:r>
              <a:rPr b="1" lang="es" sz="3000">
                <a:solidFill>
                  <a:srgbClr val="E63466"/>
                </a:solidFill>
              </a:rPr>
              <a:t>Librerías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483300" y="1540200"/>
            <a:ext cx="6185100" cy="3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 importante resaltar la existencia de </a:t>
            </a:r>
            <a:r>
              <a:rPr lang="es">
                <a:solidFill>
                  <a:srgbClr val="3C63AC"/>
                </a:solidFill>
              </a:rPr>
              <a:t>librerías</a:t>
            </a:r>
            <a:r>
              <a:rPr lang="es">
                <a:solidFill>
                  <a:srgbClr val="3C63AC"/>
                </a:solidFill>
              </a:rPr>
              <a:t> de CSS en las cuales se encapsulan convenciones de </a:t>
            </a:r>
            <a:r>
              <a:rPr lang="es">
                <a:solidFill>
                  <a:srgbClr val="3C63AC"/>
                </a:solidFill>
              </a:rPr>
              <a:t>notación</a:t>
            </a:r>
            <a:r>
              <a:rPr lang="es">
                <a:solidFill>
                  <a:srgbClr val="3C63AC"/>
                </a:solidFill>
              </a:rPr>
              <a:t> para definir estilos, dentro de estas nos encontramos con: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b="1" lang="es">
                <a:solidFill>
                  <a:srgbClr val="3C63AC"/>
                </a:solidFill>
              </a:rPr>
              <a:t>Bootstrap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Tailwind.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UI-Kit.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Semantic UI.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Foundation.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Bulma.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Suelen definir clases de utilidades para ser usadas en nuestro HTML.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Esto reduce significativamente el CSS a escribir por el desarrollador.</a:t>
            </a:r>
            <a:endParaRPr>
              <a:solidFill>
                <a:srgbClr val="3C63AC"/>
              </a:solidFill>
            </a:endParaRPr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3150" y="1540201"/>
            <a:ext cx="951700" cy="7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2449" y="2452350"/>
            <a:ext cx="906730" cy="5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2438" y="3143047"/>
            <a:ext cx="653125" cy="7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CSS - Bootstrap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483300" y="1540200"/>
            <a:ext cx="8051400" cy="24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Dado que bootstrap es el </a:t>
            </a:r>
            <a:r>
              <a:rPr lang="es">
                <a:solidFill>
                  <a:srgbClr val="3C63AC"/>
                </a:solidFill>
              </a:rPr>
              <a:t>más</a:t>
            </a:r>
            <a:r>
              <a:rPr lang="es">
                <a:solidFill>
                  <a:srgbClr val="3C63AC"/>
                </a:solidFill>
              </a:rPr>
              <a:t> popular de los anteriores, es el que se </a:t>
            </a:r>
            <a:r>
              <a:rPr lang="es">
                <a:solidFill>
                  <a:srgbClr val="3C63AC"/>
                </a:solidFill>
              </a:rPr>
              <a:t>estará</a:t>
            </a:r>
            <a:r>
              <a:rPr lang="es">
                <a:solidFill>
                  <a:srgbClr val="3C63AC"/>
                </a:solidFill>
              </a:rPr>
              <a:t> usando para estas sesiones.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Bootstrap</a:t>
            </a:r>
            <a:r>
              <a:rPr lang="es">
                <a:solidFill>
                  <a:srgbClr val="3C63AC"/>
                </a:solidFill>
              </a:rPr>
              <a:t> tiene una </a:t>
            </a:r>
            <a:r>
              <a:rPr lang="es">
                <a:solidFill>
                  <a:srgbClr val="3C63AC"/>
                </a:solidFill>
              </a:rPr>
              <a:t>sección</a:t>
            </a:r>
            <a:r>
              <a:rPr lang="es">
                <a:solidFill>
                  <a:srgbClr val="3C63AC"/>
                </a:solidFill>
              </a:rPr>
              <a:t> denominada </a:t>
            </a:r>
            <a:r>
              <a:rPr i="1" lang="es">
                <a:solidFill>
                  <a:srgbClr val="3C63AC"/>
                </a:solidFill>
              </a:rPr>
              <a:t>themes</a:t>
            </a:r>
            <a:r>
              <a:rPr lang="es">
                <a:solidFill>
                  <a:srgbClr val="3C63AC"/>
                </a:solidFill>
              </a:rPr>
              <a:t>, donde se definen plantillas o definiciones de estilos </a:t>
            </a:r>
            <a:r>
              <a:rPr lang="es">
                <a:solidFill>
                  <a:srgbClr val="3C63AC"/>
                </a:solidFill>
              </a:rPr>
              <a:t>construidos</a:t>
            </a:r>
            <a:r>
              <a:rPr lang="es">
                <a:solidFill>
                  <a:srgbClr val="3C63AC"/>
                </a:solidFill>
              </a:rPr>
              <a:t> a partir de bootstrap. Cabe </a:t>
            </a:r>
            <a:r>
              <a:rPr lang="es">
                <a:solidFill>
                  <a:srgbClr val="3C63AC"/>
                </a:solidFill>
              </a:rPr>
              <a:t>resaltar</a:t>
            </a:r>
            <a:r>
              <a:rPr lang="es">
                <a:solidFill>
                  <a:srgbClr val="3C63AC"/>
                </a:solidFill>
              </a:rPr>
              <a:t> que estos son pagos.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Alternativamente contamos con </a:t>
            </a:r>
            <a:r>
              <a:rPr lang="es" u="sng">
                <a:solidFill>
                  <a:schemeClr val="hlink"/>
                </a:solidFill>
                <a:hlinkClick r:id="rId4"/>
              </a:rPr>
              <a:t>Start Bootstrap</a:t>
            </a:r>
            <a:r>
              <a:rPr lang="es">
                <a:solidFill>
                  <a:srgbClr val="3C63AC"/>
                </a:solidFill>
              </a:rPr>
              <a:t>, un marketplace para encontrar temas y plantillas de bootstrap ya sean gratuitos o pagos.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Para saber más sobre bootstrap dirigirse </a:t>
            </a:r>
            <a:r>
              <a:rPr lang="es" u="sng">
                <a:solidFill>
                  <a:schemeClr val="hlink"/>
                </a:solidFill>
                <a:hlinkClick r:id="rId5"/>
              </a:rPr>
              <a:t>aquí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3100" y="3251099"/>
            <a:ext cx="1577174" cy="1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CSS - Pre-procesadores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483300" y="1540200"/>
            <a:ext cx="6987900" cy="3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Alternativamente hay una forma popular de desarrollar CSS y es mediante el uso de </a:t>
            </a:r>
            <a:r>
              <a:rPr lang="es">
                <a:solidFill>
                  <a:srgbClr val="3C63AC"/>
                </a:solidFill>
              </a:rPr>
              <a:t>pre-procesadores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Con los pre-procesadores encontramos un formato diferente para escribir nuestros estilos.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Cabe resaltar que estos formatos </a:t>
            </a:r>
            <a:r>
              <a:rPr lang="es">
                <a:solidFill>
                  <a:srgbClr val="3C63AC"/>
                </a:solidFill>
              </a:rPr>
              <a:t>serán</a:t>
            </a:r>
            <a:r>
              <a:rPr lang="es">
                <a:solidFill>
                  <a:srgbClr val="3C63AC"/>
                </a:solidFill>
              </a:rPr>
              <a:t> procesados por el desarrollador o un framework de desarrollo para generar los archivos CSS finales que </a:t>
            </a:r>
            <a:r>
              <a:rPr lang="es">
                <a:solidFill>
                  <a:srgbClr val="3C63AC"/>
                </a:solidFill>
              </a:rPr>
              <a:t>serán</a:t>
            </a:r>
            <a:r>
              <a:rPr lang="es">
                <a:solidFill>
                  <a:srgbClr val="3C63AC"/>
                </a:solidFill>
              </a:rPr>
              <a:t> consumidos en nuestra web app.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Dentro de los preprocesadores de css más populares nos encontramos con: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4"/>
              </a:rPr>
              <a:t>Sass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5"/>
              </a:rPr>
              <a:t>LESS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6"/>
              </a:rPr>
              <a:t>Stylus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7"/>
              </a:rPr>
              <a:t>PostCSS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48575" y="1540200"/>
            <a:ext cx="1150561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21350" y="2236837"/>
            <a:ext cx="1004975" cy="61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73200" y="3149581"/>
            <a:ext cx="701250" cy="70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JavaScript - ECMA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483300" y="1540200"/>
            <a:ext cx="8051400" cy="26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JavaScript (JS), nos permite añadir interactividad a nuestra web app.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Esto es posible disparando o </a:t>
            </a:r>
            <a:r>
              <a:rPr lang="es">
                <a:solidFill>
                  <a:srgbClr val="3C63AC"/>
                </a:solidFill>
              </a:rPr>
              <a:t>escuchando</a:t>
            </a:r>
            <a:r>
              <a:rPr lang="es">
                <a:solidFill>
                  <a:srgbClr val="3C63AC"/>
                </a:solidFill>
              </a:rPr>
              <a:t> eventos propios de nuestra </a:t>
            </a:r>
            <a:r>
              <a:rPr lang="es">
                <a:solidFill>
                  <a:srgbClr val="3C63AC"/>
                </a:solidFill>
              </a:rPr>
              <a:t>aplicación</a:t>
            </a:r>
            <a:r>
              <a:rPr lang="es">
                <a:solidFill>
                  <a:srgbClr val="3C63AC"/>
                </a:solidFill>
              </a:rPr>
              <a:t> web, tomando acciones correspondiente a cada evento.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b="1" lang="es" u="sng">
                <a:solidFill>
                  <a:schemeClr val="hlink"/>
                </a:solidFill>
                <a:hlinkClick r:id="rId4"/>
              </a:rPr>
              <a:t>ECMA</a:t>
            </a:r>
            <a:r>
              <a:rPr lang="es">
                <a:solidFill>
                  <a:srgbClr val="3C63AC"/>
                </a:solidFill>
              </a:rPr>
              <a:t>, </a:t>
            </a:r>
            <a:r>
              <a:rPr lang="es">
                <a:solidFill>
                  <a:srgbClr val="3C63AC"/>
                </a:solidFill>
              </a:rPr>
              <a:t>Asociación</a:t>
            </a:r>
            <a:r>
              <a:rPr lang="es">
                <a:solidFill>
                  <a:srgbClr val="3C63AC"/>
                </a:solidFill>
              </a:rPr>
              <a:t> Europea </a:t>
            </a:r>
            <a:r>
              <a:rPr lang="es">
                <a:solidFill>
                  <a:srgbClr val="3C63AC"/>
                </a:solidFill>
              </a:rPr>
              <a:t>Manufacturera</a:t>
            </a:r>
            <a:r>
              <a:rPr lang="es">
                <a:solidFill>
                  <a:srgbClr val="3C63AC"/>
                </a:solidFill>
              </a:rPr>
              <a:t> de computadores, es una </a:t>
            </a:r>
            <a:r>
              <a:rPr lang="es">
                <a:solidFill>
                  <a:srgbClr val="3C63AC"/>
                </a:solidFill>
              </a:rPr>
              <a:t>organización</a:t>
            </a:r>
            <a:r>
              <a:rPr lang="es">
                <a:solidFill>
                  <a:srgbClr val="3C63AC"/>
                </a:solidFill>
              </a:rPr>
              <a:t> sin </a:t>
            </a:r>
            <a:r>
              <a:rPr lang="es">
                <a:solidFill>
                  <a:srgbClr val="3C63AC"/>
                </a:solidFill>
              </a:rPr>
              <a:t>ánimos</a:t>
            </a:r>
            <a:r>
              <a:rPr lang="es">
                <a:solidFill>
                  <a:srgbClr val="3C63AC"/>
                </a:solidFill>
              </a:rPr>
              <a:t> de lucro que se encarga de estandarizar y </a:t>
            </a:r>
            <a:r>
              <a:rPr lang="es" u="sng">
                <a:solidFill>
                  <a:schemeClr val="hlink"/>
                </a:solidFill>
                <a:hlinkClick r:id="rId5"/>
              </a:rPr>
              <a:t>versionar el lenguaje JavaScript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La </a:t>
            </a:r>
            <a:r>
              <a:rPr lang="es">
                <a:solidFill>
                  <a:srgbClr val="3C63AC"/>
                </a:solidFill>
              </a:rPr>
              <a:t>versión</a:t>
            </a:r>
            <a:r>
              <a:rPr lang="es">
                <a:solidFill>
                  <a:srgbClr val="3C63AC"/>
                </a:solidFill>
              </a:rPr>
              <a:t> más reciente de JS es la </a:t>
            </a:r>
            <a:r>
              <a:rPr lang="es" u="sng">
                <a:solidFill>
                  <a:schemeClr val="hlink"/>
                </a:solidFill>
                <a:hlinkClick r:id="rId6"/>
              </a:rPr>
              <a:t>ECMA 2021 o ES 12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Para más </a:t>
            </a:r>
            <a:r>
              <a:rPr lang="es">
                <a:solidFill>
                  <a:srgbClr val="3C63AC"/>
                </a:solidFill>
              </a:rPr>
              <a:t>información</a:t>
            </a:r>
            <a:r>
              <a:rPr lang="es">
                <a:solidFill>
                  <a:srgbClr val="3C63AC"/>
                </a:solidFill>
              </a:rPr>
              <a:t> sobre lo que es incluido desde la </a:t>
            </a:r>
            <a:r>
              <a:rPr lang="es">
                <a:solidFill>
                  <a:srgbClr val="3C63AC"/>
                </a:solidFill>
              </a:rPr>
              <a:t>versión</a:t>
            </a:r>
            <a:r>
              <a:rPr lang="es">
                <a:solidFill>
                  <a:srgbClr val="3C63AC"/>
                </a:solidFill>
              </a:rPr>
              <a:t> ES6 hasta la ES12, revisar este </a:t>
            </a:r>
            <a:r>
              <a:rPr lang="es" u="sng">
                <a:solidFill>
                  <a:schemeClr val="hlink"/>
                </a:solidFill>
                <a:hlinkClick r:id="rId7"/>
              </a:rPr>
              <a:t>enlace</a:t>
            </a:r>
            <a:r>
              <a:rPr lang="es">
                <a:solidFill>
                  <a:srgbClr val="3C63AC"/>
                </a:solidFill>
              </a:rPr>
              <a:t>. Estas versiones se conoce como JS moderno.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JavaScript - JQuery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483300" y="1540200"/>
            <a:ext cx="80514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Como se </a:t>
            </a:r>
            <a:r>
              <a:rPr lang="es">
                <a:solidFill>
                  <a:srgbClr val="3C63AC"/>
                </a:solidFill>
              </a:rPr>
              <a:t>mencionó</a:t>
            </a:r>
            <a:r>
              <a:rPr lang="es">
                <a:solidFill>
                  <a:srgbClr val="3C63AC"/>
                </a:solidFill>
              </a:rPr>
              <a:t> antes JS es usado para agregar interactividad a nuestro HTML.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Inicialmente solo contabamos con la API </a:t>
            </a:r>
            <a:r>
              <a:rPr i="1" lang="es">
                <a:solidFill>
                  <a:srgbClr val="3C63AC"/>
                </a:solidFill>
              </a:rPr>
              <a:t>document</a:t>
            </a:r>
            <a:r>
              <a:rPr lang="es">
                <a:solidFill>
                  <a:srgbClr val="3C63AC"/>
                </a:solidFill>
              </a:rPr>
              <a:t> del navegador web y de por si esta contaba con funcionalidades muy limitadas en su momento.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Como </a:t>
            </a:r>
            <a:r>
              <a:rPr lang="es">
                <a:solidFill>
                  <a:srgbClr val="3C63AC"/>
                </a:solidFill>
              </a:rPr>
              <a:t>solución</a:t>
            </a:r>
            <a:r>
              <a:rPr lang="es">
                <a:solidFill>
                  <a:srgbClr val="3C63AC"/>
                </a:solidFill>
              </a:rPr>
              <a:t> a esto se </a:t>
            </a:r>
            <a:r>
              <a:rPr lang="es">
                <a:solidFill>
                  <a:srgbClr val="3C63AC"/>
                </a:solidFill>
              </a:rPr>
              <a:t>creó la librería</a:t>
            </a:r>
            <a:r>
              <a:rPr lang="es">
                <a:solidFill>
                  <a:srgbClr val="3C63AC"/>
                </a:solidFill>
              </a:rPr>
              <a:t> </a:t>
            </a:r>
            <a:r>
              <a:rPr lang="es" u="sng">
                <a:solidFill>
                  <a:schemeClr val="hlink"/>
                </a:solidFill>
                <a:hlinkClick r:id="rId4"/>
              </a:rPr>
              <a:t>JQuery</a:t>
            </a:r>
            <a:r>
              <a:rPr lang="es">
                <a:solidFill>
                  <a:srgbClr val="3C63AC"/>
                </a:solidFill>
              </a:rPr>
              <a:t>. 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Esta </a:t>
            </a:r>
            <a:r>
              <a:rPr lang="es">
                <a:solidFill>
                  <a:srgbClr val="3C63AC"/>
                </a:solidFill>
              </a:rPr>
              <a:t>librería</a:t>
            </a:r>
            <a:r>
              <a:rPr lang="es">
                <a:solidFill>
                  <a:srgbClr val="3C63AC"/>
                </a:solidFill>
              </a:rPr>
              <a:t> nos permite un </a:t>
            </a:r>
            <a:r>
              <a:rPr lang="es">
                <a:solidFill>
                  <a:srgbClr val="3C63AC"/>
                </a:solidFill>
              </a:rPr>
              <a:t>fácil</a:t>
            </a:r>
            <a:r>
              <a:rPr lang="es">
                <a:solidFill>
                  <a:srgbClr val="3C63AC"/>
                </a:solidFill>
              </a:rPr>
              <a:t> acceso a los elementos HTML mediante la variable </a:t>
            </a:r>
            <a:r>
              <a:rPr b="1" lang="es">
                <a:solidFill>
                  <a:srgbClr val="3C63AC"/>
                </a:solidFill>
              </a:rPr>
              <a:t>$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Así</a:t>
            </a:r>
            <a:r>
              <a:rPr lang="es">
                <a:solidFill>
                  <a:srgbClr val="3C63AC"/>
                </a:solidFill>
              </a:rPr>
              <a:t> mismo introduce las peticiones ajax, puesto que en su momento realizar peticiones HTTP era un proceso más complicado a lo que es hoy en día.</a:t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483300" y="3915300"/>
            <a:ext cx="68541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JQuery se considera legacy, debido a librerías específicas a desarrollo Front-End y las nuevas versiones de los navegadores web y de JS.</a:t>
            </a:r>
            <a:endParaRPr>
              <a:solidFill>
                <a:srgbClr val="3C63AC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JavaScript - Gráficos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483300" y="1540200"/>
            <a:ext cx="6479400" cy="24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Como desarrolladores web, es importante ser capaces de realizar un dashboard o un panel de control, para esto se suelen utilizar </a:t>
            </a:r>
            <a:r>
              <a:rPr lang="es">
                <a:solidFill>
                  <a:srgbClr val="3C63AC"/>
                </a:solidFill>
              </a:rPr>
              <a:t>gráficos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Las </a:t>
            </a:r>
            <a:r>
              <a:rPr lang="es">
                <a:solidFill>
                  <a:srgbClr val="3C63AC"/>
                </a:solidFill>
              </a:rPr>
              <a:t>librerías</a:t>
            </a:r>
            <a:r>
              <a:rPr lang="es">
                <a:solidFill>
                  <a:srgbClr val="3C63AC"/>
                </a:solidFill>
              </a:rPr>
              <a:t> más populares para hacer </a:t>
            </a:r>
            <a:r>
              <a:rPr lang="es">
                <a:solidFill>
                  <a:srgbClr val="3C63AC"/>
                </a:solidFill>
              </a:rPr>
              <a:t>gráficos</a:t>
            </a:r>
            <a:r>
              <a:rPr lang="es">
                <a:solidFill>
                  <a:srgbClr val="3C63AC"/>
                </a:solidFill>
              </a:rPr>
              <a:t> desde JS son: 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4"/>
              </a:rPr>
              <a:t>D3.js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5"/>
              </a:rPr>
              <a:t>Chart.js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Dentro de estas, Chart.js se considera de uso más sencillo o para principiantes. Mientras que D3.js ofrece mayor variedad de </a:t>
            </a:r>
            <a:r>
              <a:rPr lang="es">
                <a:solidFill>
                  <a:srgbClr val="3C63AC"/>
                </a:solidFill>
              </a:rPr>
              <a:t>gráficos así</a:t>
            </a:r>
            <a:r>
              <a:rPr lang="es">
                <a:solidFill>
                  <a:srgbClr val="3C63AC"/>
                </a:solidFill>
              </a:rPr>
              <a:t> mismo como una mayor versatilidad.</a:t>
            </a:r>
            <a:endParaRPr>
              <a:solidFill>
                <a:srgbClr val="3C63AC"/>
              </a:solidFill>
            </a:endParaRPr>
          </a:p>
        </p:txBody>
      </p:sp>
      <p:pic>
        <p:nvPicPr>
          <p:cNvPr id="256" name="Google Shape;25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71775" y="1709324"/>
            <a:ext cx="853075" cy="80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64649" y="2862700"/>
            <a:ext cx="1067325" cy="10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JavaScript - </a:t>
            </a:r>
            <a:r>
              <a:rPr b="1" lang="es" sz="3000">
                <a:solidFill>
                  <a:srgbClr val="E63466"/>
                </a:solidFill>
              </a:rPr>
              <a:t>Frontends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483300" y="1540200"/>
            <a:ext cx="8051400" cy="24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Como se </a:t>
            </a:r>
            <a:r>
              <a:rPr lang="es">
                <a:solidFill>
                  <a:srgbClr val="3C63AC"/>
                </a:solidFill>
              </a:rPr>
              <a:t>mencionó</a:t>
            </a:r>
            <a:r>
              <a:rPr lang="es">
                <a:solidFill>
                  <a:srgbClr val="3C63AC"/>
                </a:solidFill>
              </a:rPr>
              <a:t> previamente se </a:t>
            </a:r>
            <a:r>
              <a:rPr lang="es">
                <a:solidFill>
                  <a:srgbClr val="3C63AC"/>
                </a:solidFill>
              </a:rPr>
              <a:t>migró</a:t>
            </a:r>
            <a:r>
              <a:rPr lang="es">
                <a:solidFill>
                  <a:srgbClr val="3C63AC"/>
                </a:solidFill>
              </a:rPr>
              <a:t> el uso de JQuery a </a:t>
            </a:r>
            <a:r>
              <a:rPr lang="es">
                <a:solidFill>
                  <a:srgbClr val="3C63AC"/>
                </a:solidFill>
              </a:rPr>
              <a:t>tecnologías</a:t>
            </a:r>
            <a:r>
              <a:rPr lang="es">
                <a:solidFill>
                  <a:srgbClr val="3C63AC"/>
                </a:solidFill>
              </a:rPr>
              <a:t> modernas especializadas en desarrollo del lado del cliente web o Front-End.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Dentro de las </a:t>
            </a:r>
            <a:r>
              <a:rPr lang="es" u="sng">
                <a:solidFill>
                  <a:schemeClr val="hlink"/>
                </a:solidFill>
                <a:hlinkClick r:id="rId4"/>
              </a:rPr>
              <a:t>librerías más usadas</a:t>
            </a:r>
            <a:r>
              <a:rPr lang="es">
                <a:solidFill>
                  <a:srgbClr val="3C63AC"/>
                </a:solidFill>
              </a:rPr>
              <a:t> nos encontramos con: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5"/>
              </a:rPr>
              <a:t>React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6"/>
              </a:rPr>
              <a:t>Angular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7"/>
              </a:rPr>
              <a:t>Vue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8"/>
              </a:rPr>
              <a:t>Svelte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Para estas sesiones estaremos utilizando la </a:t>
            </a:r>
            <a:r>
              <a:rPr lang="es">
                <a:solidFill>
                  <a:srgbClr val="3C63AC"/>
                </a:solidFill>
              </a:rPr>
              <a:t>librería</a:t>
            </a:r>
            <a:r>
              <a:rPr lang="es">
                <a:solidFill>
                  <a:srgbClr val="3C63AC"/>
                </a:solidFill>
              </a:rPr>
              <a:t> React por su popularidad y </a:t>
            </a:r>
            <a:r>
              <a:rPr lang="es">
                <a:solidFill>
                  <a:srgbClr val="3C63AC"/>
                </a:solidFill>
              </a:rPr>
              <a:t>fácil</a:t>
            </a:r>
            <a:r>
              <a:rPr lang="es">
                <a:solidFill>
                  <a:srgbClr val="3C63AC"/>
                </a:solidFill>
              </a:rPr>
              <a:t> uso.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JavaScript - </a:t>
            </a:r>
            <a:r>
              <a:rPr b="1" lang="es" sz="3000">
                <a:solidFill>
                  <a:srgbClr val="E63466"/>
                </a:solidFill>
              </a:rPr>
              <a:t>Backends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71" name="Google Shape;271;p31"/>
          <p:cNvSpPr txBox="1"/>
          <p:nvPr/>
        </p:nvSpPr>
        <p:spPr>
          <a:xfrm>
            <a:off x="483300" y="1540200"/>
            <a:ext cx="8051400" cy="24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Gracias a que tenemos </a:t>
            </a:r>
            <a:r>
              <a:rPr lang="es" u="sng">
                <a:solidFill>
                  <a:schemeClr val="hlink"/>
                </a:solidFill>
                <a:hlinkClick r:id="rId4"/>
              </a:rPr>
              <a:t>Node.Js</a:t>
            </a:r>
            <a:r>
              <a:rPr lang="es">
                <a:solidFill>
                  <a:srgbClr val="3C63AC"/>
                </a:solidFill>
              </a:rPr>
              <a:t>, un entorno de </a:t>
            </a:r>
            <a:r>
              <a:rPr lang="es">
                <a:solidFill>
                  <a:srgbClr val="3C63AC"/>
                </a:solidFill>
              </a:rPr>
              <a:t>ejecución</a:t>
            </a:r>
            <a:r>
              <a:rPr lang="es">
                <a:solidFill>
                  <a:srgbClr val="3C63AC"/>
                </a:solidFill>
              </a:rPr>
              <a:t> hecho en C y C++ para JS del lado del servidor, somos capaces de hacer desarrollo Back-End.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Dentro de las </a:t>
            </a:r>
            <a:r>
              <a:rPr lang="es" u="sng">
                <a:solidFill>
                  <a:schemeClr val="hlink"/>
                </a:solidFill>
                <a:hlinkClick r:id="rId5"/>
              </a:rPr>
              <a:t>librerías más usadas</a:t>
            </a:r>
            <a:r>
              <a:rPr lang="es">
                <a:solidFill>
                  <a:srgbClr val="3C63AC"/>
                </a:solidFill>
              </a:rPr>
              <a:t> nos encontramos con: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6"/>
              </a:rPr>
              <a:t>Express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7"/>
              </a:rPr>
              <a:t>Nest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8"/>
              </a:rPr>
              <a:t>Koa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9"/>
              </a:rPr>
              <a:t>Hapi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10"/>
              </a:rPr>
              <a:t>Fastify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Para estas sesiones estaremos utilizando la librería Express dado que </a:t>
            </a:r>
            <a:r>
              <a:rPr lang="es" u="sng">
                <a:solidFill>
                  <a:schemeClr val="hlink"/>
                </a:solidFill>
                <a:hlinkClick r:id="rId11"/>
              </a:rPr>
              <a:t>es la más usada</a:t>
            </a:r>
            <a:r>
              <a:rPr lang="es">
                <a:solidFill>
                  <a:srgbClr val="3C63AC"/>
                </a:solidFill>
              </a:rPr>
              <a:t>.</a:t>
            </a:r>
            <a:endParaRPr b="1"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/>
        </p:nvSpPr>
        <p:spPr>
          <a:xfrm>
            <a:off x="1086000" y="2226150"/>
            <a:ext cx="69720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700">
                <a:solidFill>
                  <a:srgbClr val="E83464"/>
                </a:solidFill>
              </a:rPr>
              <a:t>Ejercicios de práctica</a:t>
            </a:r>
            <a:endParaRPr b="1" sz="47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/>
        </p:nvSpPr>
        <p:spPr>
          <a:xfrm>
            <a:off x="800110" y="42330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Referencias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282" name="Google Shape;282;p33"/>
          <p:cNvSpPr txBox="1"/>
          <p:nvPr/>
        </p:nvSpPr>
        <p:spPr>
          <a:xfrm>
            <a:off x="647700" y="1530300"/>
            <a:ext cx="73332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libri"/>
              <a:buChar char="●"/>
            </a:pPr>
            <a:r>
              <a:rPr lang="es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https://medium.com/edureka/html-vs-html5-83302f95652e</a:t>
            </a:r>
            <a:r>
              <a:rPr lang="es" sz="1200">
                <a:solidFill>
                  <a:schemeClr val="accent5"/>
                </a:solidFill>
              </a:rPr>
              <a:t>  </a:t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libri"/>
              <a:buChar char="●"/>
            </a:pPr>
            <a:r>
              <a:rPr lang="es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https://www.hostinger.com/tutorials/difference-between-html-and-html5</a:t>
            </a:r>
            <a:r>
              <a:rPr lang="es" sz="1200">
                <a:solidFill>
                  <a:schemeClr val="accent5"/>
                </a:solidFill>
              </a:rPr>
              <a:t> </a:t>
            </a:r>
            <a:endParaRPr sz="1200">
              <a:solidFill>
                <a:schemeClr val="accent5"/>
              </a:solidFill>
              <a:uFill>
                <a:noFill/>
              </a:uFill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libri"/>
              <a:buChar char="●"/>
            </a:pPr>
            <a:r>
              <a:rPr lang="es" sz="12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https://html.com/html5/#Why_Should_I_Use_HTML</a:t>
            </a:r>
            <a:r>
              <a:rPr lang="es" sz="1200" u="sng">
                <a:solidFill>
                  <a:schemeClr val="accent5"/>
                </a:solidFill>
              </a:rPr>
              <a:t>5</a:t>
            </a:r>
            <a:endParaRPr sz="1200" u="sng">
              <a:solidFill>
                <a:schemeClr val="accent5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libri"/>
              <a:buChar char="●"/>
            </a:pPr>
            <a:r>
              <a:rPr lang="es" sz="12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https://medium.com/beginners-guide-to-mobile-web-development/whats-new-in-css-3-dcd7fa6122</a:t>
            </a:r>
            <a:r>
              <a:rPr lang="es" sz="1200" u="sng">
                <a:solidFill>
                  <a:schemeClr val="accent5"/>
                </a:solidFill>
              </a:rPr>
              <a:t>e1</a:t>
            </a:r>
            <a:endParaRPr sz="1200" u="sng">
              <a:solidFill>
                <a:schemeClr val="accent5"/>
              </a:solidFill>
              <a:hlinkClick r:id="rId9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libri"/>
              <a:buChar char="●"/>
            </a:pPr>
            <a:r>
              <a:rPr lang="es" sz="1200" u="sng">
                <a:solidFill>
                  <a:schemeClr val="accent5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https://ishadeed.com/article/grid-layout-flexbox-components/</a:t>
            </a:r>
            <a:endParaRPr sz="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05: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Desarrollo de Aplicaciones Web</a:t>
            </a:r>
            <a:endParaRPr b="1" sz="56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05311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HTML5, CSS3 y JavaScript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 b="1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89600" y="1714975"/>
            <a:ext cx="7543800" cy="180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Al finalizar esta sesión estarás en capacidad de: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C"/>
              </a:buClr>
              <a:buSzPts val="1200"/>
              <a:buFont typeface="Arial"/>
              <a:buAutoNum type="arabicPeriod"/>
            </a:pPr>
            <a:r>
              <a:rPr lang="es" sz="1200">
                <a:solidFill>
                  <a:srgbClr val="3C63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Crear páginas web con las instrucciones básicas de HTML5 y CSS3.</a:t>
            </a:r>
            <a:endParaRPr sz="1200">
              <a:solidFill>
                <a:srgbClr val="3C63A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C"/>
              </a:buClr>
              <a:buSzPts val="1200"/>
              <a:buFont typeface="Arial"/>
              <a:buAutoNum type="arabicPeriod"/>
            </a:pPr>
            <a:r>
              <a:rPr lang="es" sz="1200">
                <a:solidFill>
                  <a:srgbClr val="3C63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 librerías de Bootstrap para el diseño de páginas web.</a:t>
            </a:r>
            <a:endParaRPr sz="1200">
              <a:solidFill>
                <a:srgbClr val="3C63A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C"/>
              </a:buClr>
              <a:buSzPts val="1200"/>
              <a:buFont typeface="Arial"/>
              <a:buAutoNum type="arabicPeriod"/>
            </a:pPr>
            <a:r>
              <a:rPr lang="es" sz="1200">
                <a:solidFill>
                  <a:srgbClr val="3C63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 la librería de JQuery en un proyecto web</a:t>
            </a:r>
            <a:endParaRPr sz="1200">
              <a:solidFill>
                <a:srgbClr val="3C63A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C"/>
              </a:buClr>
              <a:buSzPts val="1200"/>
              <a:buFont typeface="Arial"/>
              <a:buAutoNum type="arabicPeriod"/>
            </a:pPr>
            <a:r>
              <a:rPr lang="es" sz="1200">
                <a:solidFill>
                  <a:srgbClr val="3C63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Identificar frameworks de desarrollo Back-End y Front-End para el desarrollo de aplicaciones web</a:t>
            </a:r>
            <a:endParaRPr sz="1200">
              <a:solidFill>
                <a:srgbClr val="3C63A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HTML - v5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483300" y="1464000"/>
            <a:ext cx="5235300" cy="3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HTML5 es la </a:t>
            </a:r>
            <a:r>
              <a:rPr lang="es">
                <a:solidFill>
                  <a:srgbClr val="3C63AC"/>
                </a:solidFill>
              </a:rPr>
              <a:t>revisión</a:t>
            </a:r>
            <a:r>
              <a:rPr lang="es">
                <a:solidFill>
                  <a:srgbClr val="3C63AC"/>
                </a:solidFill>
              </a:rPr>
              <a:t> número cinco de HTML, disponible a partir del 2012.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Entre las principales </a:t>
            </a:r>
            <a:r>
              <a:rPr lang="es">
                <a:solidFill>
                  <a:srgbClr val="3C63AC"/>
                </a:solidFill>
              </a:rPr>
              <a:t>características</a:t>
            </a:r>
            <a:r>
              <a:rPr lang="es">
                <a:solidFill>
                  <a:srgbClr val="3C63AC"/>
                </a:solidFill>
              </a:rPr>
              <a:t> encontramos: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73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Consumo nativo de contenido multimedia (Audio y Video), evitando así plugins de terceros como flash.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73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Mejoras en semántica, mejorando así la  optimización del motor de búsqueda (SEO).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73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Mejoras de accesibilidad, manejo a conexiones con una velocidad lenta.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73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Más </a:t>
            </a:r>
            <a:r>
              <a:rPr lang="es">
                <a:solidFill>
                  <a:srgbClr val="3C63AC"/>
                </a:solidFill>
              </a:rPr>
              <a:t>fácil</a:t>
            </a:r>
            <a:r>
              <a:rPr lang="es">
                <a:solidFill>
                  <a:srgbClr val="3C63AC"/>
                </a:solidFill>
              </a:rPr>
              <a:t> de mantener y escribir.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73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Almacenamiento</a:t>
            </a:r>
            <a:r>
              <a:rPr lang="es">
                <a:solidFill>
                  <a:srgbClr val="3C63AC"/>
                </a:solidFill>
              </a:rPr>
              <a:t> local.</a:t>
            </a:r>
            <a:endParaRPr>
              <a:solidFill>
                <a:srgbClr val="3C63AC"/>
              </a:solidFill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 rotWithShape="1">
          <a:blip r:embed="rId4">
            <a:alphaModFix/>
          </a:blip>
          <a:srcRect b="10947" l="4548" r="4302" t="9668"/>
          <a:stretch/>
        </p:blipFill>
        <p:spPr>
          <a:xfrm>
            <a:off x="5821350" y="1540200"/>
            <a:ext cx="2982649" cy="21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/>
        </p:nvSpPr>
        <p:spPr>
          <a:xfrm>
            <a:off x="5821350" y="3647900"/>
            <a:ext cx="385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latin typeface="Calibri"/>
                <a:ea typeface="Calibri"/>
                <a:cs typeface="Calibri"/>
                <a:sym typeface="Calibri"/>
              </a:rPr>
              <a:t>Tomado de </a:t>
            </a:r>
            <a:r>
              <a:rPr i="1" lang="e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Hostinger</a:t>
            </a:r>
            <a:endParaRPr i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HTML - Elementos de Diseño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483300" y="1464000"/>
            <a:ext cx="8051400" cy="24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HTML5 introduce nuevos tags o nodos como lo son: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&lt;audio&gt;, nos permite consumir archivos de audio.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&lt;video&gt;, nos permite consumir archivos audiovisuales.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&lt;canvas&gt;, nos permite generar gráficos en nuestra aplicación web.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 importante destacar que antes de la introducción de estos elementos se usaba el plugin de Flash para manejar todo lo que es multimedia en las aplicaciones web.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Esto hace más flexibles nuestras aplicaciones web puesto que para usar flash había que cumplir con los términos y condiciones del mismo, mientras que HTML5 es open-source.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HTML - Elementos de Diseño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483300" y="1464000"/>
            <a:ext cx="80514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Adicionalmente para tener un documento mejor estructurado se definieron elementos para reemplazar el constante uso &lt;div&gt;, como lo son: </a:t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483300" y="2079900"/>
            <a:ext cx="213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just"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&lt;header&gt;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&lt;article&gt; 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&lt;aside&gt;</a:t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2590650" y="2079900"/>
            <a:ext cx="396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269999" rtl="0" algn="just"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&lt;footer&gt;</a:t>
            </a:r>
            <a:endParaRPr>
              <a:solidFill>
                <a:srgbClr val="3C63AC"/>
              </a:solidFill>
            </a:endParaRPr>
          </a:p>
          <a:p>
            <a:pPr indent="-317500" lvl="1" marL="269999" rtl="0" algn="just"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&lt;nav&gt;</a:t>
            </a:r>
            <a:endParaRPr>
              <a:solidFill>
                <a:srgbClr val="3C63AC"/>
              </a:solidFill>
            </a:endParaRPr>
          </a:p>
          <a:p>
            <a:pPr indent="-317500" lvl="1" marL="269999" rtl="0" algn="just"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&lt;section&gt;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483300" y="2911200"/>
            <a:ext cx="78414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Esto nos permite tener un documento mejor organizado, más semántico y nos permite mejorar el cómo los navegadores web perciben nuestra web app, mejorando así el SEO (Search Engine Optimization).</a:t>
            </a:r>
            <a:endParaRPr>
              <a:solidFill>
                <a:srgbClr val="3C63AC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CSS - v3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483300" y="1387800"/>
            <a:ext cx="8051400" cy="24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Así</a:t>
            </a:r>
            <a:r>
              <a:rPr lang="es">
                <a:solidFill>
                  <a:srgbClr val="3C63AC"/>
                </a:solidFill>
              </a:rPr>
              <a:t> como HTML, CSS3, no es </a:t>
            </a:r>
            <a:r>
              <a:rPr lang="es">
                <a:solidFill>
                  <a:srgbClr val="3C63AC"/>
                </a:solidFill>
              </a:rPr>
              <a:t>más</a:t>
            </a:r>
            <a:r>
              <a:rPr lang="es">
                <a:solidFill>
                  <a:srgbClr val="3C63AC"/>
                </a:solidFill>
              </a:rPr>
              <a:t> que la tercera </a:t>
            </a:r>
            <a:r>
              <a:rPr lang="es">
                <a:solidFill>
                  <a:srgbClr val="3C63AC"/>
                </a:solidFill>
              </a:rPr>
              <a:t>revisión</a:t>
            </a:r>
            <a:r>
              <a:rPr lang="es">
                <a:solidFill>
                  <a:srgbClr val="3C63AC"/>
                </a:solidFill>
              </a:rPr>
              <a:t> de la estructura para estilizar nuestros elementos HTML.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CSS3 es usado por defecto en nuestro documento HTML si estamos escribiendo nuestro documento con HTML5.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Entre sus mejoras encontramos los siguiente: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Nuevos selectores personalizados y </a:t>
            </a:r>
            <a:r>
              <a:rPr lang="es">
                <a:solidFill>
                  <a:srgbClr val="3C63AC"/>
                </a:solidFill>
              </a:rPr>
              <a:t>específicos</a:t>
            </a:r>
            <a:r>
              <a:rPr lang="es">
                <a:solidFill>
                  <a:srgbClr val="3C63AC"/>
                </a:solidFill>
              </a:rPr>
              <a:t> para estilizar nuestra web app.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Nuevas pseudo clases para poder interactuar de mejor forma los elementos HTML.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Nuevas formas para definir colores.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Se agregaron las propiedades:</a:t>
            </a:r>
            <a:endParaRPr>
              <a:solidFill>
                <a:srgbClr val="3C63AC"/>
              </a:solidFill>
            </a:endParaRPr>
          </a:p>
          <a:p>
            <a:pPr indent="0" lvl="0" marL="1371600" rtl="0" algn="just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543500" y="3879000"/>
            <a:ext cx="282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2" marL="1371600" rtl="0" algn="just"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■"/>
            </a:pPr>
            <a:r>
              <a:rPr lang="es">
                <a:solidFill>
                  <a:srgbClr val="3C63AC"/>
                </a:solidFill>
              </a:rPr>
              <a:t>opacity.</a:t>
            </a:r>
            <a:endParaRPr>
              <a:solidFill>
                <a:srgbClr val="3C63AC"/>
              </a:solidFill>
            </a:endParaRP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■"/>
            </a:pPr>
            <a:r>
              <a:rPr lang="es">
                <a:solidFill>
                  <a:srgbClr val="3C63AC"/>
                </a:solidFill>
              </a:rPr>
              <a:t>border-radius.</a:t>
            </a:r>
            <a:endParaRPr>
              <a:solidFill>
                <a:srgbClr val="3C63AC"/>
              </a:solidFill>
            </a:endParaRP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■"/>
            </a:pPr>
            <a:r>
              <a:rPr lang="es">
                <a:solidFill>
                  <a:srgbClr val="3C63AC"/>
                </a:solidFill>
              </a:rPr>
              <a:t>box-shadow.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3371000" y="3879000"/>
            <a:ext cx="440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2" marL="269999" rtl="0" algn="just"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■"/>
            </a:pPr>
            <a:r>
              <a:rPr lang="es">
                <a:solidFill>
                  <a:srgbClr val="3C63AC"/>
                </a:solidFill>
              </a:rPr>
              <a:t>background: linear-gradient().</a:t>
            </a:r>
            <a:endParaRPr>
              <a:solidFill>
                <a:srgbClr val="3C63AC"/>
              </a:solidFill>
            </a:endParaRPr>
          </a:p>
          <a:p>
            <a:pPr indent="-317500" lvl="2" marL="269999" rtl="0" algn="just"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■"/>
            </a:pPr>
            <a:r>
              <a:rPr lang="es">
                <a:solidFill>
                  <a:srgbClr val="3C63AC"/>
                </a:solidFill>
              </a:rPr>
              <a:t>background: radial-gradient().</a:t>
            </a:r>
            <a:endParaRPr>
              <a:solidFill>
                <a:srgbClr val="3C63AC"/>
              </a:solidFill>
            </a:endParaRPr>
          </a:p>
          <a:p>
            <a:pPr indent="-317500" lvl="2" marL="269999" rtl="0" algn="just"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■"/>
            </a:pPr>
            <a:r>
              <a:rPr lang="es">
                <a:solidFill>
                  <a:srgbClr val="3C63AC"/>
                </a:solidFill>
              </a:rPr>
              <a:t>background-image: múltiples imágenes.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CSS - </a:t>
            </a:r>
            <a:r>
              <a:rPr b="1" lang="es" sz="3000">
                <a:solidFill>
                  <a:srgbClr val="E63466"/>
                </a:solidFill>
              </a:rPr>
              <a:t>Metodologías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483300" y="1387800"/>
            <a:ext cx="8051400" cy="3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Para desarrollar CSS, se considera buena </a:t>
            </a:r>
            <a:r>
              <a:rPr lang="es">
                <a:solidFill>
                  <a:srgbClr val="3C63AC"/>
                </a:solidFill>
              </a:rPr>
              <a:t>práctica</a:t>
            </a:r>
            <a:r>
              <a:rPr lang="es">
                <a:solidFill>
                  <a:srgbClr val="3C63AC"/>
                </a:solidFill>
              </a:rPr>
              <a:t> implementar una </a:t>
            </a:r>
            <a:r>
              <a:rPr lang="es">
                <a:solidFill>
                  <a:srgbClr val="3C63AC"/>
                </a:solidFill>
              </a:rPr>
              <a:t>metodología</a:t>
            </a:r>
            <a:r>
              <a:rPr lang="es">
                <a:solidFill>
                  <a:srgbClr val="3C63AC"/>
                </a:solidFill>
              </a:rPr>
              <a:t>, dentro de las cuales nos encontramos con las siguientes: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b="1" lang="es">
                <a:solidFill>
                  <a:srgbClr val="3C63AC"/>
                </a:solidFill>
              </a:rPr>
              <a:t>BEM</a:t>
            </a:r>
            <a:r>
              <a:rPr lang="es">
                <a:solidFill>
                  <a:srgbClr val="3C63AC"/>
                </a:solidFill>
              </a:rPr>
              <a:t>: Bloques, Elementos y Modificadores. Consiste en </a:t>
            </a:r>
            <a:r>
              <a:rPr lang="es">
                <a:solidFill>
                  <a:srgbClr val="3C63AC"/>
                </a:solidFill>
              </a:rPr>
              <a:t>dividir</a:t>
            </a:r>
            <a:r>
              <a:rPr lang="es">
                <a:solidFill>
                  <a:srgbClr val="3C63AC"/>
                </a:solidFill>
              </a:rPr>
              <a:t> todo en bloques, elementos y modificadores.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b="1" lang="es">
                <a:solidFill>
                  <a:srgbClr val="3C63AC"/>
                </a:solidFill>
              </a:rPr>
              <a:t>OOCSS</a:t>
            </a:r>
            <a:r>
              <a:rPr lang="es">
                <a:solidFill>
                  <a:srgbClr val="3C63AC"/>
                </a:solidFill>
              </a:rPr>
              <a:t>: CSS orientado a objetos. Consiste en definir clases de estilos, o skins, para objetos de nuestro documento HTML.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b="1" lang="es">
                <a:solidFill>
                  <a:srgbClr val="3C63AC"/>
                </a:solidFill>
              </a:rPr>
              <a:t>SMACSS</a:t>
            </a:r>
            <a:r>
              <a:rPr lang="es">
                <a:solidFill>
                  <a:srgbClr val="3C63AC"/>
                </a:solidFill>
              </a:rPr>
              <a:t>: Arquitectura Modular y Escalable para CSS. Donde dividimos todo en base, layout, m</a:t>
            </a:r>
            <a:r>
              <a:rPr lang="es">
                <a:solidFill>
                  <a:srgbClr val="3C63AC"/>
                </a:solidFill>
              </a:rPr>
              <a:t>ódulos</a:t>
            </a:r>
            <a:r>
              <a:rPr lang="es">
                <a:solidFill>
                  <a:srgbClr val="3C63AC"/>
                </a:solidFill>
              </a:rPr>
              <a:t>, estados y temas.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El objetivo de estas </a:t>
            </a:r>
            <a:r>
              <a:rPr lang="es">
                <a:solidFill>
                  <a:srgbClr val="3C63AC"/>
                </a:solidFill>
              </a:rPr>
              <a:t>metodologías</a:t>
            </a:r>
            <a:r>
              <a:rPr lang="es">
                <a:solidFill>
                  <a:srgbClr val="3C63AC"/>
                </a:solidFill>
              </a:rPr>
              <a:t> es centralizar el CSS en clases y separarlo del HTML.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Cada </a:t>
            </a:r>
            <a:r>
              <a:rPr lang="es">
                <a:solidFill>
                  <a:srgbClr val="3C63AC"/>
                </a:solidFill>
              </a:rPr>
              <a:t>metodología</a:t>
            </a:r>
            <a:r>
              <a:rPr lang="es">
                <a:solidFill>
                  <a:srgbClr val="3C63AC"/>
                </a:solidFill>
              </a:rPr>
              <a:t> sigue sus propias convenciones de </a:t>
            </a:r>
            <a:r>
              <a:rPr lang="es">
                <a:solidFill>
                  <a:srgbClr val="3C63AC"/>
                </a:solidFill>
              </a:rPr>
              <a:t>notación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Nos permiten tener un documento CSS escalable.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La </a:t>
            </a:r>
            <a:r>
              <a:rPr lang="es">
                <a:solidFill>
                  <a:srgbClr val="3C63AC"/>
                </a:solidFill>
              </a:rPr>
              <a:t>metodología</a:t>
            </a:r>
            <a:r>
              <a:rPr lang="es">
                <a:solidFill>
                  <a:srgbClr val="3C63AC"/>
                </a:solidFill>
              </a:rPr>
              <a:t> </a:t>
            </a:r>
            <a:r>
              <a:rPr b="1" lang="es">
                <a:solidFill>
                  <a:srgbClr val="3C63AC"/>
                </a:solidFill>
              </a:rPr>
              <a:t>BEM </a:t>
            </a:r>
            <a:r>
              <a:rPr lang="es">
                <a:solidFill>
                  <a:srgbClr val="3C63AC"/>
                </a:solidFill>
              </a:rPr>
              <a:t>es considerada la más popular.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CSS - Diseño Adaptativo o Responsive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483300" y="1387800"/>
            <a:ext cx="8051400" cy="24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Principalmente hay dos </a:t>
            </a:r>
            <a:r>
              <a:rPr lang="es">
                <a:solidFill>
                  <a:srgbClr val="3C63AC"/>
                </a:solidFill>
              </a:rPr>
              <a:t>técnicas</a:t>
            </a:r>
            <a:r>
              <a:rPr lang="es">
                <a:solidFill>
                  <a:srgbClr val="3C63AC"/>
                </a:solidFill>
              </a:rPr>
              <a:t> de diseño fundamentales para realizar diseño adaptativo, las cuales consisten en: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Implementar las distribución </a:t>
            </a:r>
            <a:r>
              <a:rPr lang="es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flexbox</a:t>
            </a:r>
            <a:r>
              <a:rPr lang="es">
                <a:solidFill>
                  <a:srgbClr val="3C63AC"/>
                </a:solidFill>
              </a:rPr>
              <a:t>, </a:t>
            </a:r>
            <a:r>
              <a:rPr lang="es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grid layout</a:t>
            </a:r>
            <a:r>
              <a:rPr lang="es">
                <a:solidFill>
                  <a:srgbClr val="3C63AC"/>
                </a:solidFill>
              </a:rPr>
              <a:t> o </a:t>
            </a:r>
            <a:r>
              <a:rPr lang="es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ambas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Implementar el uso de </a:t>
            </a:r>
            <a:r>
              <a:rPr i="1" lang="es">
                <a:solidFill>
                  <a:srgbClr val="3C63AC"/>
                </a:solidFill>
              </a:rPr>
              <a:t>@media</a:t>
            </a:r>
            <a:r>
              <a:rPr lang="es">
                <a:solidFill>
                  <a:srgbClr val="3C63AC"/>
                </a:solidFill>
              </a:rPr>
              <a:t> para definir condiciones flexibles a los cambios de nuestra pantalla o viewport.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Adicionalmente, contamos con buenas prácticas como pensar en cómo se vería nuestra aplicación web desde pantallas más pequeñas puesto que escalarlas resultará más sencillo que reducirlas.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Para el diseño responsive se suele trabajar con porcentajes o proporciones y tamaños máximos o mínimos a la hora de definir nuestros estilos para el HTML.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