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guel Angel Jimenez Barros"/>
  <p:cmAuthor clrIdx="1" id="1" initials="" lastIdx="1" name="Cristhian David De Marchena Rue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11T16:17:44.977">
    <p:pos x="6000" y="0"/>
    <p:text>Explicar en esta presentación lo que se quiere hacer. Porque se menciona lo que hace el comando pero hasta la próxima presentación.</p:text>
  </p:cm>
  <p:cm authorId="1" idx="1" dt="2021-10-11T16:17:44.977">
    <p:pos x="6000" y="0"/>
    <p:text>Se añadio el motivo como primer item de la lista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6a44592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f6a445924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ed8317c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f1ed8317cc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a44592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f6a4459244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81b256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f81b25689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1b2568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f81b25689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ed8317c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f1ed8317cc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a44592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f6a445924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1ed8317c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f1ed8317cc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81b2568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f81b25689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6a44592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f6a4459244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7c9105c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f7c9105ca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591ef2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5591ef270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a44592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f6a445924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ed8317c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f1ed8317cc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a44592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f6a445924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ed8317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f1ed8317c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1ed8317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f1ed8317cc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hyperlink" Target="https://babeljs.io/" TargetMode="External"/><Relationship Id="rId5" Type="http://schemas.openxmlformats.org/officeDocument/2006/relationships/hyperlink" Target="https://webpack.js.org/" TargetMode="External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s://reactjs.org/docs/components-and-props.html#function-and-class-component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hyperlink" Target="https://es.reactjs.org/docs/getting-started.html" TargetMode="External"/><Relationship Id="rId9" Type="http://schemas.openxmlformats.org/officeDocument/2006/relationships/hyperlink" Target="https://reactjs.org/docs/rendering-elements.html" TargetMode="External"/><Relationship Id="rId5" Type="http://schemas.openxmlformats.org/officeDocument/2006/relationships/hyperlink" Target="https://create-react-app.dev/docs/getting-started/#quick-start" TargetMode="External"/><Relationship Id="rId6" Type="http://schemas.openxmlformats.org/officeDocument/2006/relationships/hyperlink" Target="https://create-react-app.dev/docs/folder-structure" TargetMode="External"/><Relationship Id="rId7" Type="http://schemas.openxmlformats.org/officeDocument/2006/relationships/hyperlink" Target="https://create-react-app.dev/docs/available-scripts" TargetMode="External"/><Relationship Id="rId8" Type="http://schemas.openxmlformats.org/officeDocument/2006/relationships/hyperlink" Target="https://reactjs.org/docs/introducing-js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hyperlink" Target="https://www.questionpro.com/t/ALw8TZlxOJ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Relationship Id="rId5" Type="http://schemas.openxmlformats.org/officeDocument/2006/relationships/hyperlink" Target="https://nodejs.org/en/downloa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hyperlink" Target="https://es.reactjs.org/docs/context.html#api" TargetMode="External"/><Relationship Id="rId5" Type="http://schemas.openxmlformats.org/officeDocument/2006/relationships/hyperlink" Target="https://es.reactjs.org/docs/context.html#api" TargetMode="External"/><Relationship Id="rId6" Type="http://schemas.openxmlformats.org/officeDocument/2006/relationships/hyperlink" Target="https://redux-toolkit.js.org/introduction/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Ejecución de Aplicaciones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83300" y="1540200"/>
            <a:ext cx="80514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Analizando nuestro archivo </a:t>
            </a:r>
            <a:r>
              <a:rPr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s">
                <a:solidFill>
                  <a:srgbClr val="3C63AC"/>
                </a:solidFill>
              </a:rPr>
              <a:t>, nos encontramos con los siguientes comandos bajo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i="1" lang="es">
                <a:solidFill>
                  <a:srgbClr val="3C63AC"/>
                </a:solidFill>
              </a:rPr>
              <a:t>scripts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start</a:t>
            </a:r>
            <a:r>
              <a:rPr lang="es">
                <a:solidFill>
                  <a:srgbClr val="3C63AC"/>
                </a:solidFill>
              </a:rPr>
              <a:t>: Ejecuta nuestra </a:t>
            </a:r>
            <a:r>
              <a:rPr lang="es">
                <a:solidFill>
                  <a:srgbClr val="3C63AC"/>
                </a:solidFill>
              </a:rPr>
              <a:t>aplicación</a:t>
            </a:r>
            <a:r>
              <a:rPr lang="es">
                <a:solidFill>
                  <a:srgbClr val="3C63AC"/>
                </a:solidFill>
              </a:rPr>
              <a:t> en modo de desarrollo.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test</a:t>
            </a:r>
            <a:r>
              <a:rPr lang="es">
                <a:solidFill>
                  <a:srgbClr val="3C63AC"/>
                </a:solidFill>
              </a:rPr>
              <a:t>: </a:t>
            </a:r>
            <a:r>
              <a:rPr lang="es">
                <a:solidFill>
                  <a:srgbClr val="3C63AC"/>
                </a:solidFill>
              </a:rPr>
              <a:t>Ejecuta las pruebas unitarias de nuestra aplicación.</a:t>
            </a:r>
            <a:endParaRPr b="1"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run built</a:t>
            </a:r>
            <a:r>
              <a:rPr lang="es">
                <a:solidFill>
                  <a:srgbClr val="3C63AC"/>
                </a:solidFill>
              </a:rPr>
              <a:t>: </a:t>
            </a:r>
            <a:r>
              <a:rPr lang="es">
                <a:solidFill>
                  <a:srgbClr val="3C63AC"/>
                </a:solidFill>
              </a:rPr>
              <a:t>Compila</a:t>
            </a:r>
            <a:r>
              <a:rPr lang="es">
                <a:solidFill>
                  <a:srgbClr val="3C63AC"/>
                </a:solidFill>
              </a:rPr>
              <a:t> nuestra aplicación.</a:t>
            </a:r>
            <a:endParaRPr b="1"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run eject</a:t>
            </a:r>
            <a:r>
              <a:rPr lang="es">
                <a:solidFill>
                  <a:srgbClr val="3C63AC"/>
                </a:solidFill>
              </a:rPr>
              <a:t>: Hace visible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webpack de nuestro proyecto (por favor no experimentar con esto sin tener conocimientos sobre webpack ya que esto afecta directamente el proceso de compilado y ejecución).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ejecutar nuestra aplicación simplemente ejecutaremos </a:t>
            </a:r>
            <a:r>
              <a:rPr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start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Ejecución de Aplicaciones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83300" y="1540200"/>
            <a:ext cx="80514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Una vez nuestro entorno de desarrollo se </a:t>
            </a:r>
            <a:r>
              <a:rPr lang="es">
                <a:solidFill>
                  <a:srgbClr val="3C63AC"/>
                </a:solidFill>
              </a:rPr>
              <a:t>esté ejecutando</a:t>
            </a:r>
            <a:r>
              <a:rPr lang="es">
                <a:solidFill>
                  <a:srgbClr val="3C63AC"/>
                </a:solidFill>
              </a:rPr>
              <a:t>, nuestra app </a:t>
            </a:r>
            <a:r>
              <a:rPr lang="es">
                <a:solidFill>
                  <a:srgbClr val="3C63AC"/>
                </a:solidFill>
              </a:rPr>
              <a:t>debería</a:t>
            </a:r>
            <a:r>
              <a:rPr lang="es">
                <a:solidFill>
                  <a:srgbClr val="3C63AC"/>
                </a:solidFill>
              </a:rPr>
              <a:t> abrir el navegador web que tengamos configurado por defecto en la url </a:t>
            </a:r>
            <a:r>
              <a:rPr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localhost:3000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Deberíamos</a:t>
            </a:r>
            <a:r>
              <a:rPr lang="es">
                <a:solidFill>
                  <a:srgbClr val="3C63AC"/>
                </a:solidFill>
              </a:rPr>
              <a:t> ver lo siguiente: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700" y="2571750"/>
            <a:ext cx="4356427" cy="24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JSX 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03675" y="1580325"/>
            <a:ext cx="8051400" cy="2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una extensión de la sintaxis de JavaScript (</a:t>
            </a:r>
            <a:r>
              <a:rPr lang="es">
                <a:solidFill>
                  <a:srgbClr val="3C63AC"/>
                </a:solidFill>
              </a:rPr>
              <a:t>.jsx o .js</a:t>
            </a:r>
            <a:r>
              <a:rPr lang="es">
                <a:solidFill>
                  <a:srgbClr val="3C63AC"/>
                </a:solidFill>
              </a:rPr>
              <a:t>)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Prácticamente</a:t>
            </a:r>
            <a:r>
              <a:rPr lang="es">
                <a:solidFill>
                  <a:srgbClr val="3C63AC"/>
                </a:solidFill>
              </a:rPr>
              <a:t> es JavaScript pero con más funcionalidades.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Nos permite embeber HTML dentro de nuestros archivos con JSX.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Nos permite acceder a funcionalidades propias de React.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Produce “elementos” de React.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</a:rPr>
              <a:t>últimas</a:t>
            </a:r>
            <a:r>
              <a:rPr lang="es">
                <a:solidFill>
                  <a:srgbClr val="3C63AC"/>
                </a:solidFill>
              </a:rPr>
              <a:t> JSX es compilado a bloques de JS a </a:t>
            </a:r>
            <a:r>
              <a:rPr lang="es">
                <a:solidFill>
                  <a:srgbClr val="3C63AC"/>
                </a:solidFill>
              </a:rPr>
              <a:t>través</a:t>
            </a:r>
            <a:r>
              <a:rPr lang="es">
                <a:solidFill>
                  <a:srgbClr val="3C63AC"/>
                </a:solidFill>
              </a:rPr>
              <a:t>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Babel</a:t>
            </a:r>
            <a:r>
              <a:rPr lang="es">
                <a:solidFill>
                  <a:srgbClr val="3C63AC"/>
                </a:solidFill>
              </a:rPr>
              <a:t> y de </a:t>
            </a:r>
            <a:r>
              <a:rPr lang="es" u="sng">
                <a:solidFill>
                  <a:schemeClr val="hlink"/>
                </a:solidFill>
                <a:hlinkClick r:id="rId5"/>
              </a:rPr>
              <a:t>Webpack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6">
            <a:alphaModFix/>
          </a:blip>
          <a:srcRect b="20723" l="0" r="0" t="0"/>
          <a:stretch/>
        </p:blipFill>
        <p:spPr>
          <a:xfrm>
            <a:off x="1095725" y="3747550"/>
            <a:ext cx="4830601" cy="1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Renderizar Elementos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83300" y="1540200"/>
            <a:ext cx="533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Crearemos un archivo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Demo.js</a:t>
            </a:r>
            <a:r>
              <a:rPr lang="es">
                <a:solidFill>
                  <a:srgbClr val="3C63AC"/>
                </a:solidFill>
              </a:rPr>
              <a:t> 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src/components</a:t>
            </a:r>
            <a:r>
              <a:rPr lang="es">
                <a:solidFill>
                  <a:srgbClr val="3C63AC"/>
                </a:solidFill>
              </a:rPr>
              <a:t> con la siguiente estructura: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043750" y="2188200"/>
            <a:ext cx="464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import React, {useState} from 'react';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Demo = () =&gt; {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[name, setName] = useState(‘Developer’);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return &lt;p&gt;Hola {name}&lt;/p&gt;;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export default Demo;</a:t>
            </a:r>
            <a:endParaRPr b="1">
              <a:solidFill>
                <a:srgbClr val="3C6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Renderizar Elementos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559500" y="1457400"/>
            <a:ext cx="5338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App.js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Importamos Demo en la primera línea:</a:t>
            </a:r>
            <a:endParaRPr>
              <a:solidFill>
                <a:srgbClr val="3C63AC"/>
              </a:solidFill>
            </a:endParaRPr>
          </a:p>
          <a:p>
            <a:pPr indent="-317500" lvl="2" marL="13716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Demo from './components/Demo';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Escribimos lo siguiente en la décima línea:</a:t>
            </a:r>
            <a:endParaRPr>
              <a:solidFill>
                <a:srgbClr val="3C63AC"/>
              </a:solidFill>
            </a:endParaRPr>
          </a:p>
          <a:p>
            <a:pPr indent="-317500" lvl="2" marL="13716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&lt;Demo /&gt;</a:t>
            </a:r>
            <a:endParaRPr b="1">
              <a:solidFill>
                <a:srgbClr val="3C63A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Renderizar Elementos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83300" y="1540200"/>
            <a:ext cx="78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Si observamos nuevamente nuestra </a:t>
            </a:r>
            <a:r>
              <a:rPr lang="es">
                <a:solidFill>
                  <a:srgbClr val="3C63AC"/>
                </a:solidFill>
              </a:rPr>
              <a:t>aplicación</a:t>
            </a:r>
            <a:r>
              <a:rPr lang="es">
                <a:solidFill>
                  <a:srgbClr val="3C63AC"/>
                </a:solidFill>
              </a:rPr>
              <a:t> notaremos un cambio: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465725" y="1940400"/>
            <a:ext cx="53382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Como podemos observar se </a:t>
            </a: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añadió</a:t>
            </a: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 la línea “Hola Developer”.</a:t>
            </a:r>
            <a:endParaRPr>
              <a:solidFill>
                <a:srgbClr val="3C63AC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Esto es posible debido a que lo que acabamos de hacer fue crear un componente de React.</a:t>
            </a:r>
            <a:endParaRPr>
              <a:solidFill>
                <a:srgbClr val="3C63AC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Así</a:t>
            </a: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 mismo, creamos una variable </a:t>
            </a:r>
            <a:r>
              <a:rPr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s">
                <a:solidFill>
                  <a:srgbClr val="3C63AC"/>
                </a:solidFill>
                <a:highlight>
                  <a:srgbClr val="FFFFFF"/>
                </a:highlight>
              </a:rPr>
              <a:t> y la utilizamos dentro de nuestro JSX (código con un formato similar a HTML), usando llaves.</a:t>
            </a:r>
            <a:endParaRPr>
              <a:solidFill>
                <a:srgbClr val="3C63AC"/>
              </a:solidFill>
              <a:highlight>
                <a:srgbClr val="FFFFFF"/>
              </a:highlight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500" y="1940400"/>
            <a:ext cx="2401219" cy="28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819150" y="878400"/>
            <a:ext cx="76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83300" y="1540200"/>
            <a:ext cx="80514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React introduce dos tipos de componentes, componentes basados en clases y componentes funcionales.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 diferencia entre ambos componentes afecta directamente la forma en como trabajamos en react.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Diferencias en formato.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Diferencias en funcionalidades de React.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Diferencias en ciclo de vida.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Entre otros.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en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Demo.js</a:t>
            </a:r>
            <a:r>
              <a:rPr lang="es">
                <a:solidFill>
                  <a:srgbClr val="3C63AC"/>
                </a:solidFill>
              </a:rPr>
              <a:t> definimos el componente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&lt;Demo&gt;</a:t>
            </a:r>
            <a:r>
              <a:rPr lang="es">
                <a:solidFill>
                  <a:srgbClr val="3C63AC"/>
                </a:solidFill>
              </a:rPr>
              <a:t> de manera funcional.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/>
        </p:nvSpPr>
        <p:spPr>
          <a:xfrm>
            <a:off x="819150" y="878400"/>
            <a:ext cx="76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 basados en Clases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483300" y="1540200"/>
            <a:ext cx="8165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ver directamente la diferencia entre componentes basados en clase y funcionales, </a:t>
            </a:r>
            <a:r>
              <a:rPr lang="es">
                <a:solidFill>
                  <a:srgbClr val="3C63AC"/>
                </a:solidFill>
              </a:rPr>
              <a:t>reescribimos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&lt;Demo&gt;</a:t>
            </a:r>
            <a:r>
              <a:rPr lang="es">
                <a:solidFill>
                  <a:srgbClr val="3C63AC"/>
                </a:solidFill>
              </a:rPr>
              <a:t> como un componente basado en clases de la siguiente forma: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483300" y="2112000"/>
            <a:ext cx="52308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React, { Component } from 'react';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Demo </a:t>
            </a:r>
            <a:r>
              <a:rPr b="1" i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state = { name: 'Developer' };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render() {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&lt;p&gt;Hola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i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.state.name}&lt;/p&gt;;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 default Demo;</a:t>
            </a:r>
            <a:endParaRPr b="1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819150" y="878400"/>
            <a:ext cx="76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 basados en Clases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899850" y="1551650"/>
            <a:ext cx="7660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Contienen más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boilerplate</a:t>
            </a:r>
            <a:r>
              <a:rPr lang="es">
                <a:solidFill>
                  <a:srgbClr val="3C63AC"/>
                </a:solidFill>
              </a:rPr>
              <a:t> debido a que es más tipado con respecto a los componentes funcionales.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Cómo definimos clases y no funciones directamente, entonces requerimos de utilizar el keyword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3C63AC"/>
                </a:solidFill>
              </a:rPr>
              <a:t>para referirnos al estado de nuestro componente.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Componentes Funcionales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483300" y="1540200"/>
            <a:ext cx="80514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Los componentes funcionales son considerados como la forma moderna de desarrollar React.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se debe a que: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Es más sencillo de leer y escribir.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Nos facilita controlar el estado de nuestros componentes y evitamos conflictos con el keyword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s">
                <a:solidFill>
                  <a:srgbClr val="3C63AC"/>
                </a:solidFill>
              </a:rPr>
              <a:t>debido al alcance 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scope </a:t>
            </a:r>
            <a:r>
              <a:rPr lang="es">
                <a:solidFill>
                  <a:srgbClr val="3C63AC"/>
                </a:solidFill>
              </a:rPr>
              <a:t>del mismo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React ha estado introduciendo nuevas funcionalidades para este tipo de </a:t>
            </a:r>
            <a:r>
              <a:rPr lang="es">
                <a:solidFill>
                  <a:srgbClr val="3C63AC"/>
                </a:solidFill>
              </a:rPr>
              <a:t>componentes</a:t>
            </a:r>
            <a:r>
              <a:rPr lang="es">
                <a:solidFill>
                  <a:srgbClr val="3C63AC"/>
                </a:solidFill>
              </a:rPr>
              <a:t> en sus versiones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recientes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estas razones, utilizaremos componentes funcionales en estas sesiones.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06: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Desarrollo de Front-End web con React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https://es.reactjs.org/docs/getting-started.html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5"/>
              </a:rPr>
              <a:t>https://create-react-app.dev/docs/getting-started/#quick-start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6"/>
              </a:rPr>
              <a:t>https://create-react-app.dev/docs/folder-structure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7"/>
              </a:rPr>
              <a:t>https://create-react-app.dev/docs/available-scripts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8"/>
              </a:rPr>
              <a:t>https://reactjs.org/docs/introducing-jsx.html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9"/>
              </a:rPr>
              <a:t>https://reactjs.org/docs/rendering-elements.html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10"/>
              </a:rPr>
              <a:t>https://reactjs.org/docs/components-and-props.html#function-and-class-components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1724025" y="1363565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s">
                <a:solidFill>
                  <a:srgbClr val="E72E5F"/>
                </a:solidFill>
                <a:latin typeface="Arial"/>
                <a:ea typeface="Arial"/>
                <a:cs typeface="Arial"/>
                <a:sym typeface="Arial"/>
              </a:rPr>
              <a:t>Seguimiento</a:t>
            </a: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Habilidades </a:t>
            </a:r>
            <a:b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Digitales en Programación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4">
            <a:alphaModFix/>
          </a:blip>
          <a:srcRect b="36534" l="12040" r="15944" t="22894"/>
          <a:stretch/>
        </p:blipFill>
        <p:spPr>
          <a:xfrm>
            <a:off x="1783550" y="2009660"/>
            <a:ext cx="4487918" cy="14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2650200" y="3936531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500" u="sng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0" i="0" sz="1500" u="sng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783550" y="3531462"/>
            <a:ext cx="43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Completa la siguiente encuesta para darnos retroalimentación sobre esta semana </a:t>
            </a:r>
            <a:r>
              <a:rPr b="1" i="0" lang="es" sz="1400" u="none" cap="none" strike="noStrike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Instalar el framework de React en un ambiente de desarrollo.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un proyecto básico de React.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8051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React es una librería de Javascript para crear interfaces de usuario declarativas, basadas en componentes altamente reutilizables.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una </a:t>
            </a:r>
            <a:r>
              <a:rPr lang="es">
                <a:solidFill>
                  <a:srgbClr val="3C63AC"/>
                </a:solidFill>
              </a:rPr>
              <a:t>librería</a:t>
            </a:r>
            <a:r>
              <a:rPr lang="es">
                <a:solidFill>
                  <a:srgbClr val="3C63AC"/>
                </a:solidFill>
              </a:rPr>
              <a:t> open-source, creada y mantenida por el equipo de Facebook.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Actualmente se considera la </a:t>
            </a:r>
            <a:r>
              <a:rPr lang="es">
                <a:solidFill>
                  <a:srgbClr val="3C63AC"/>
                </a:solidFill>
              </a:rPr>
              <a:t>librería</a:t>
            </a:r>
            <a:r>
              <a:rPr lang="es">
                <a:solidFill>
                  <a:srgbClr val="3C63AC"/>
                </a:solidFill>
              </a:rPr>
              <a:t> de desarrollo Front-End más utilizada.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Nos permite crear Single Page </a:t>
            </a:r>
            <a:r>
              <a:rPr lang="es">
                <a:solidFill>
                  <a:srgbClr val="3C63AC"/>
                </a:solidFill>
              </a:rPr>
              <a:t>Applications</a:t>
            </a:r>
            <a:r>
              <a:rPr lang="es">
                <a:solidFill>
                  <a:srgbClr val="3C63AC"/>
                </a:solidFill>
              </a:rPr>
              <a:t> (SPA), lo cual consiste en una </a:t>
            </a:r>
            <a:r>
              <a:rPr lang="es">
                <a:solidFill>
                  <a:srgbClr val="3C63AC"/>
                </a:solidFill>
              </a:rPr>
              <a:t>página</a:t>
            </a:r>
            <a:r>
              <a:rPr lang="es">
                <a:solidFill>
                  <a:srgbClr val="3C63AC"/>
                </a:solidFill>
              </a:rPr>
              <a:t> web que es construida y modificada por el cliente, es decir, las vistas son generadas por el cliente y no por el servidor.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sus implementaciones más populares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Create React App (CRA)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Gatsby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Next.js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300" y="3959325"/>
            <a:ext cx="1712124" cy="9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Instalación con CRA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83300" y="1540200"/>
            <a:ext cx="80514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crear un proyecto o una web app con CRA deberemos seguir los siguientes pasos: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Descargar e instalar la </a:t>
            </a:r>
            <a:r>
              <a:rPr lang="es">
                <a:solidFill>
                  <a:srgbClr val="3C63AC"/>
                </a:solidFill>
              </a:rPr>
              <a:t>versión</a:t>
            </a:r>
            <a:r>
              <a:rPr lang="es">
                <a:solidFill>
                  <a:srgbClr val="3C63AC"/>
                </a:solidFill>
              </a:rPr>
              <a:t> Long Term Support (LTS) de </a:t>
            </a:r>
            <a:r>
              <a:rPr lang="es" u="sng">
                <a:solidFill>
                  <a:schemeClr val="hlink"/>
                </a:solidFill>
                <a:hlinkClick r:id="rId5"/>
              </a:rPr>
              <a:t>Node.js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Ejecutaremos el comando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npx create-react-app &lt;nombre de la app&gt; --use-npm</a:t>
            </a:r>
            <a:r>
              <a:rPr lang="es">
                <a:solidFill>
                  <a:srgbClr val="3C63AC"/>
                </a:solidFill>
              </a:rPr>
              <a:t>  en nuestra terminal.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npx</a:t>
            </a:r>
            <a:r>
              <a:rPr lang="es">
                <a:solidFill>
                  <a:srgbClr val="3C63AC"/>
                </a:solidFill>
              </a:rPr>
              <a:t>: Comando global de </a:t>
            </a:r>
            <a:r>
              <a:rPr i="1" lang="es">
                <a:solidFill>
                  <a:srgbClr val="3C63AC"/>
                </a:solidFill>
              </a:rPr>
              <a:t>npm</a:t>
            </a:r>
            <a:r>
              <a:rPr lang="es">
                <a:solidFill>
                  <a:srgbClr val="3C63AC"/>
                </a:solidFill>
              </a:rPr>
              <a:t> (controlador de paquetes de Node.js), usado para ejecutar scripts configurados globalmente en el repositorio de node.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use-npm</a:t>
            </a:r>
            <a:r>
              <a:rPr lang="es">
                <a:solidFill>
                  <a:srgbClr val="3C63AC"/>
                </a:solidFill>
              </a:rPr>
              <a:t>: </a:t>
            </a:r>
            <a:r>
              <a:rPr lang="es">
                <a:solidFill>
                  <a:srgbClr val="3C63AC"/>
                </a:solidFill>
              </a:rPr>
              <a:t>Opción</a:t>
            </a:r>
            <a:r>
              <a:rPr lang="es">
                <a:solidFill>
                  <a:srgbClr val="3C63AC"/>
                </a:solidFill>
              </a:rPr>
              <a:t> utilizada para especificar que el controlador de paquetes </a:t>
            </a:r>
            <a:endParaRPr>
              <a:solidFill>
                <a:srgbClr val="3C63AC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que utilizaremos sea efectivamente npm, ya que si llegaramos a tener </a:t>
            </a:r>
            <a:endParaRPr>
              <a:solidFill>
                <a:srgbClr val="3C63AC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otro controlador de paquetes instalado, como </a:t>
            </a:r>
            <a:r>
              <a:rPr i="1" lang="es">
                <a:solidFill>
                  <a:srgbClr val="3C63AC"/>
                </a:solidFill>
              </a:rPr>
              <a:t>yarn</a:t>
            </a:r>
            <a:r>
              <a:rPr lang="es">
                <a:solidFill>
                  <a:srgbClr val="3C63AC"/>
                </a:solidFill>
              </a:rPr>
              <a:t>, este </a:t>
            </a:r>
            <a:r>
              <a:rPr lang="es">
                <a:solidFill>
                  <a:srgbClr val="3C63AC"/>
                </a:solidFill>
              </a:rPr>
              <a:t>tomaría</a:t>
            </a:r>
            <a:r>
              <a:rPr lang="es">
                <a:solidFill>
                  <a:srgbClr val="3C63AC"/>
                </a:solidFill>
              </a:rPr>
              <a:t> </a:t>
            </a:r>
            <a:endParaRPr>
              <a:solidFill>
                <a:srgbClr val="3C63AC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precedencia.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Instalación con CRA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83300" y="1540200"/>
            <a:ext cx="4372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Una vez ejecutado el comando este creara un folder con el nombre de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&lt;nombre de la app&gt;</a:t>
            </a:r>
            <a:r>
              <a:rPr lang="es">
                <a:solidFill>
                  <a:srgbClr val="3C63AC"/>
                </a:solidFill>
              </a:rPr>
              <a:t> desde el directorio en el que nos encontremos desde la terminal.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Podemos abrir nuestro editor de texto directamente con el folder de nuestro proyecto y nos encontraremos con la siguiente estructura de carpetas.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013" y="1588500"/>
            <a:ext cx="969751" cy="9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450" y="2955175"/>
            <a:ext cx="1058874" cy="96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999" y="1588501"/>
            <a:ext cx="969750" cy="9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3762" y="2955170"/>
            <a:ext cx="1118221" cy="9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Estructura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83300" y="1387800"/>
            <a:ext cx="52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</a:rPr>
              <a:t>Estructura de carpetas</a:t>
            </a:r>
            <a:endParaRPr b="1">
              <a:solidFill>
                <a:srgbClr val="3C63AC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83300" y="1768800"/>
            <a:ext cx="4088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	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&lt;nombre de la app&gt;/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README.md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node_modules/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package.json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public/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index.html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favicon.ico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src/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App.css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App.js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App.test.js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index.css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index.js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|	logo.svg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476600" y="2012050"/>
            <a:ext cx="5270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que el proyecto se compile, estos archivos deben existir con nombres exactos: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public/index.html</a:t>
            </a:r>
            <a:r>
              <a:rPr lang="es">
                <a:solidFill>
                  <a:srgbClr val="3C63AC"/>
                </a:solidFill>
              </a:rPr>
              <a:t> es la plantilla de la página.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src/index.js</a:t>
            </a:r>
            <a:r>
              <a:rPr lang="es">
                <a:solidFill>
                  <a:srgbClr val="3C63AC"/>
                </a:solidFill>
              </a:rPr>
              <a:t> es el punto de entrada de JavaScript.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Se puede eliminar o renombrar los demás archivos.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Estructura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83300" y="1387800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Tomando en cuenta nuestra estructura de carpetas a partir de src: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83300" y="1768800"/>
            <a:ext cx="2312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	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App.css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App.js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App.test.js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index.css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index.js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logo.svg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2943200" y="2012050"/>
            <a:ext cx="52707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importante darnos cuenta que tenemos la libertad de ordenar nuestras carpetas a nuestra </a:t>
            </a:r>
            <a:r>
              <a:rPr lang="es">
                <a:solidFill>
                  <a:srgbClr val="3C63AC"/>
                </a:solidFill>
              </a:rPr>
              <a:t>disposición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</a:t>
            </a:r>
            <a:r>
              <a:rPr lang="es">
                <a:solidFill>
                  <a:srgbClr val="3C63AC"/>
                </a:solidFill>
              </a:rPr>
              <a:t>podría</a:t>
            </a:r>
            <a:r>
              <a:rPr lang="es">
                <a:solidFill>
                  <a:srgbClr val="3C63AC"/>
                </a:solidFill>
              </a:rPr>
              <a:t> prestarse para generar una estructura de carpetas desordenadas que nos cueste escalar y mantener nuestro </a:t>
            </a:r>
            <a:r>
              <a:rPr lang="es">
                <a:solidFill>
                  <a:srgbClr val="3C63AC"/>
                </a:solidFill>
              </a:rPr>
              <a:t>código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React - Estructura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83300" y="1387800"/>
            <a:ext cx="6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considerado como buena </a:t>
            </a:r>
            <a:r>
              <a:rPr lang="es">
                <a:solidFill>
                  <a:srgbClr val="3C63AC"/>
                </a:solidFill>
              </a:rPr>
              <a:t>práctica</a:t>
            </a:r>
            <a:r>
              <a:rPr lang="es">
                <a:solidFill>
                  <a:srgbClr val="3C63AC"/>
                </a:solidFill>
              </a:rPr>
              <a:t> tener las siguientes carpetas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83300" y="1768800"/>
            <a:ext cx="2312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	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/components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/context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/hooks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/pages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/services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/store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App.css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	|	App.css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App.js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App.test.js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index.css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index.js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	|	logo.svg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2943200" y="2012050"/>
            <a:ext cx="6200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components</a:t>
            </a:r>
            <a:r>
              <a:rPr lang="es">
                <a:solidFill>
                  <a:srgbClr val="3C63AC"/>
                </a:solidFill>
              </a:rPr>
              <a:t>: Aquí </a:t>
            </a:r>
            <a:r>
              <a:rPr lang="es">
                <a:solidFill>
                  <a:srgbClr val="3C63AC"/>
                </a:solidFill>
              </a:rPr>
              <a:t>residirán</a:t>
            </a:r>
            <a:r>
              <a:rPr lang="es">
                <a:solidFill>
                  <a:srgbClr val="3C63AC"/>
                </a:solidFill>
              </a:rPr>
              <a:t> la </a:t>
            </a:r>
            <a:r>
              <a:rPr lang="es">
                <a:solidFill>
                  <a:srgbClr val="3C63AC"/>
                </a:solidFill>
              </a:rPr>
              <a:t>mayoría</a:t>
            </a:r>
            <a:r>
              <a:rPr lang="es">
                <a:solidFill>
                  <a:srgbClr val="3C63AC"/>
                </a:solidFill>
              </a:rPr>
              <a:t> de nuestros componentes.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s">
                <a:solidFill>
                  <a:srgbClr val="3C63AC"/>
                </a:solidFill>
              </a:rPr>
              <a:t>: Aquí ubicamos nuestros contextos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context API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s">
                <a:solidFill>
                  <a:srgbClr val="3C63AC"/>
                </a:solidFill>
              </a:rPr>
              <a:t>: Aquí definiremos </a:t>
            </a:r>
            <a:r>
              <a:rPr lang="es" u="sng">
                <a:solidFill>
                  <a:schemeClr val="hlink"/>
                </a:solidFill>
                <a:hlinkClick r:id="rId5"/>
              </a:rPr>
              <a:t>hooks personalizados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pages</a:t>
            </a:r>
            <a:r>
              <a:rPr lang="es">
                <a:solidFill>
                  <a:srgbClr val="3C63AC"/>
                </a:solidFill>
              </a:rPr>
              <a:t>: Aquí definiremos las vistas de nuestras rutas en la web app.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services</a:t>
            </a:r>
            <a:r>
              <a:rPr lang="es">
                <a:solidFill>
                  <a:srgbClr val="3C63AC"/>
                </a:solidFill>
              </a:rPr>
              <a:t>: Aquí configuraremos servicios de terceros como API’s, Back-Ends, sockets, entre otros.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s">
                <a:solidFill>
                  <a:srgbClr val="3C63AC"/>
                </a:solidFill>
              </a:rPr>
              <a:t>: Aquí configuraremos nuestro almacenamiento con </a:t>
            </a:r>
            <a:r>
              <a:rPr lang="es" u="sng">
                <a:solidFill>
                  <a:schemeClr val="hlink"/>
                </a:solidFill>
                <a:hlinkClick r:id="rId6"/>
              </a:rPr>
              <a:t>redux API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