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Nuni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Nunito-bold.fntdata"/><Relationship Id="rId14" Type="http://schemas.openxmlformats.org/officeDocument/2006/relationships/slide" Target="slides/slide9.xml"/><Relationship Id="rId36" Type="http://schemas.openxmlformats.org/officeDocument/2006/relationships/font" Target="fonts/Nunito-regular.fntdata"/><Relationship Id="rId17" Type="http://schemas.openxmlformats.org/officeDocument/2006/relationships/slide" Target="slides/slide12.xml"/><Relationship Id="rId39" Type="http://schemas.openxmlformats.org/officeDocument/2006/relationships/font" Target="fonts/Nunito-boldItalic.fntdata"/><Relationship Id="rId16" Type="http://schemas.openxmlformats.org/officeDocument/2006/relationships/slide" Target="slides/slide11.xml"/><Relationship Id="rId38" Type="http://schemas.openxmlformats.org/officeDocument/2006/relationships/font" Target="fonts/Nuni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c9d6d2b1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fc9d6d2b12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c9d6d2b1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fc9d6d2b12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c9d6d2b1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gfc9d6d2b12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c9d6d2b1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gfc9d6d2b12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6a445924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gf6a4459244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6eca86650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gf6eca86650_1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6eca86650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gf6eca86650_1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6eca86650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gf6eca86650_1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6eca86650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gf6eca86650_1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f6a445924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gf6a4459244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f6eca86650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gf6eca86650_1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6eca86650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gf6eca86650_1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6eca86650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0" name="Google Shape;300;gf6eca86650_1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6eca86650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7" name="Google Shape;307;gf6eca86650_1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f6eca86650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3" name="Google Shape;313;gf6eca86650_1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f6a445924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1" name="Google Shape;321;gf6a4459244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fc9d6d2b1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8" name="Google Shape;328;gfc9d6d2b12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6eca86650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5" name="Google Shape;335;gf6eca86650_1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f52fcb6cd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2" name="Google Shape;342;gf52fcb6cde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f6b17e55a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7" name="Google Shape;347;gf6b17e55a4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400e85af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d400e85af4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6a445924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f6a4459244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c9d6d2b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fc9d6d2b1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c9d6d2b1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fc9d6d2b12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6eca8665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f6eca86650_1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c9d6d2b1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fc9d6d2b12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c9d6d2b1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gfc9d6d2b12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4" name="Google Shape;114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8" name="Google Shape;11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26" name="Google Shape;126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3" name="Google Shape;33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9" name="Google Shape;49;p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54" name="Google Shape;54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58" name="Google Shape;58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6" name="Google Shape;66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70" name="Google Shape;70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hyperlink" Target="https://reactjs.org/docs/jsx-in-depth.html" TargetMode="External"/><Relationship Id="rId5" Type="http://schemas.openxmlformats.org/officeDocument/2006/relationships/hyperlink" Target="https://developer.mozilla.org/en-US/docs/Web/JavaScript/Reference/Operators/Destructuring_assignment#example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hyperlink" Target="https://reactjs.org/docs/hooks-state.html" TargetMode="External"/><Relationship Id="rId5" Type="http://schemas.openxmlformats.org/officeDocument/2006/relationships/hyperlink" Target="https://developer.mozilla.org/en-US/docs/Web/JavaScript/Reference/Operators/Destructuring_assignment#example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hyperlink" Target="https://github.com/donavon/hook-flow" TargetMode="External"/><Relationship Id="rId5" Type="http://schemas.openxmlformats.org/officeDocument/2006/relationships/image" Target="../media/image6.png"/><Relationship Id="rId6" Type="http://schemas.openxmlformats.org/officeDocument/2006/relationships/hyperlink" Target="https://reactjs.org/docs/state-and-lifecycle.html#adding-lifecycle-methods-to-a-clas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hyperlink" Target="https://reactjs.org/docs/hooks-reference.html#useeffec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hyperlink" Target="https://betterprogramming.pub/string-case-styles-camel-pascal-snake-and-kebab-case-981407998841" TargetMode="External"/><Relationship Id="rId5" Type="http://schemas.openxmlformats.org/officeDocument/2006/relationships/hyperlink" Target="https://betterprogramming.pub/string-case-styles-camel-pascal-snake-and-kebab-case-981407998841" TargetMode="External"/><Relationship Id="rId6" Type="http://schemas.openxmlformats.org/officeDocument/2006/relationships/hyperlink" Target="https://www.w3schools.com/jsref/dom_obj_event.as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hyperlink" Target="https://developer.mozilla.org/en-US/docs/Web/JavaScript/Reference/Operators/Conditional_Operator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jpg"/><Relationship Id="rId4" Type="http://schemas.openxmlformats.org/officeDocument/2006/relationships/hyperlink" Target="https://reactjs.org/docs/components-and-props.html#gatsby-focus-wrapper" TargetMode="External"/><Relationship Id="rId5" Type="http://schemas.openxmlformats.org/officeDocument/2006/relationships/hyperlink" Target="https://betterprogramming.pub/string-case-styles-camel-pascal-snake-and-kebab-case-981407998841" TargetMode="External"/><Relationship Id="rId6" Type="http://schemas.openxmlformats.org/officeDocument/2006/relationships/hyperlink" Target="https://reactjs.org/docs/handling-events.html" TargetMode="External"/><Relationship Id="rId7" Type="http://schemas.openxmlformats.org/officeDocument/2006/relationships/hyperlink" Target="https://reactjs.org/docs/conditional-rendering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hyperlink" Target="https://betterprogramming.pub/string-case-styles-camel-pascal-snake-and-kebab-case-981407998841" TargetMode="External"/><Relationship Id="rId5" Type="http://schemas.openxmlformats.org/officeDocument/2006/relationships/hyperlink" Target="https://developer.mozilla.org/en-US/docs/Web/JavaScript/Reference/Functions/Arrow_function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hyperlink" Target="https://betterprogramming.pub/string-case-styles-camel-pascal-snake-and-kebab-case-981407998841" TargetMode="External"/><Relationship Id="rId5" Type="http://schemas.openxmlformats.org/officeDocument/2006/relationships/hyperlink" Target="https://developer.mozilla.org/en-US/docs/Web/JavaScript/Reference/Functions/Arrow_function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hyperlink" Target="https://reactjs.org/docs/jsx-in-depth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hyperlink" Target="https://developer.mozilla.org/en-US/docs/Web/JavaScript/Reference/Operators/Destructuring_assignment#examp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4294967295" type="ctrTitle"/>
          </p:nvPr>
        </p:nvSpPr>
        <p:spPr>
          <a:xfrm>
            <a:off x="3155325" y="1111950"/>
            <a:ext cx="49896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</a:t>
            </a:r>
            <a:r>
              <a:rPr b="1" lang="es" sz="3200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IV</a:t>
            </a: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Desarrollo de Aplicaciones Web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/>
        </p:nvSpPr>
        <p:spPr>
          <a:xfrm>
            <a:off x="469275" y="3007725"/>
            <a:ext cx="80514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En el primer caso simplemente pasamos como parámetro una cadena de texto estática.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En la segunda forma utilizamos </a:t>
            </a:r>
            <a:r>
              <a:rPr lang="es" u="sng">
                <a:solidFill>
                  <a:schemeClr val="hlink"/>
                </a:solidFill>
                <a:hlinkClick r:id="rId4"/>
              </a:rPr>
              <a:t>interpolación de variables</a:t>
            </a:r>
            <a:r>
              <a:rPr lang="es">
                <a:solidFill>
                  <a:srgbClr val="3C63AC"/>
                </a:solidFill>
              </a:rPr>
              <a:t>, por lo que en este caso es necesario utilizar llaves para hacer referencia a la variable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msg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En la tercera forma nuevamente usamos </a:t>
            </a:r>
            <a:r>
              <a:rPr lang="es" u="sng">
                <a:solidFill>
                  <a:schemeClr val="hlink"/>
                </a:solidFill>
                <a:hlinkClick r:id="rId5"/>
              </a:rPr>
              <a:t>object destructuring</a:t>
            </a:r>
            <a:r>
              <a:rPr lang="es"/>
              <a:t>.</a:t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React - Propiedades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13" name="Google Shape;213;p24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14" name="Google Shape;214;p24"/>
          <p:cNvSpPr txBox="1"/>
          <p:nvPr/>
        </p:nvSpPr>
        <p:spPr>
          <a:xfrm>
            <a:off x="483300" y="1540200"/>
            <a:ext cx="8051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Para utilizar un componente especificando sus propiedades, o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lang="es">
                <a:solidFill>
                  <a:srgbClr val="3C63AC"/>
                </a:solidFill>
              </a:rPr>
              <a:t>, podemos proceder de la siguiente forma, seguiremos nuestro ejemplo utilizando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&lt;Mensaje&gt;</a:t>
            </a:r>
            <a:r>
              <a:rPr lang="es">
                <a:solidFill>
                  <a:srgbClr val="3C63AC"/>
                </a:solidFill>
              </a:rPr>
              <a:t>:</a:t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5869475" y="2185725"/>
            <a:ext cx="324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const props = { msg: 'Hola!' }</a:t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&lt;Mensaje {...props} /&gt;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88275" y="2188200"/>
            <a:ext cx="29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&lt;Mensaje msg="Hola!" /&gt;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3140575" y="2185725"/>
            <a:ext cx="2699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const msg = 'Hola!'</a:t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&lt;Mensaje msg = {msg} /&gt;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React - Estado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961200" y="1940400"/>
            <a:ext cx="52218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import React, { useState } from 'react';</a:t>
            </a:r>
            <a:endParaRPr b="1" sz="105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05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1" lang="es" sz="105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Counter = () =&gt; {</a:t>
            </a:r>
            <a:endParaRPr b="1" sz="105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1" lang="es" sz="105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1" lang="es" sz="105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[count, setCount] = useState(0);</a:t>
            </a:r>
            <a:endParaRPr b="1" sz="105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return (</a:t>
            </a:r>
            <a:endParaRPr b="1" sz="105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    &lt;div&gt;</a:t>
            </a:r>
            <a:endParaRPr b="1" sz="105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        &lt;p&gt;{count}&lt;/p&gt;</a:t>
            </a:r>
            <a:endParaRPr b="1" sz="105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        &lt;button </a:t>
            </a:r>
            <a:r>
              <a:rPr b="1" i="1" lang="es" sz="105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b="1" lang="es" sz="105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={() =&gt; setCount(count + 1)}&gt;</a:t>
            </a:r>
            <a:endParaRPr b="1" sz="105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 b="1" sz="105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&lt;/button&gt;</a:t>
            </a:r>
            <a:endParaRPr b="1" sz="105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        &lt;button </a:t>
            </a:r>
            <a:r>
              <a:rPr b="1" i="1" lang="es" sz="105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b="1" lang="es" sz="105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={() =&gt; setCount(count - 1)}&gt;</a:t>
            </a:r>
            <a:endParaRPr b="1" sz="105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endParaRPr b="1" sz="105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&lt;/button&gt;</a:t>
            </a:r>
            <a:endParaRPr b="1" sz="105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    &lt;/div&gt;</a:t>
            </a:r>
            <a:endParaRPr b="1" sz="105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);</a:t>
            </a:r>
            <a:endParaRPr b="1" sz="105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1" sz="105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export default Counter;</a:t>
            </a:r>
            <a:endParaRPr b="1" sz="1050">
              <a:solidFill>
                <a:srgbClr val="3C63AC"/>
              </a:solidFill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483300" y="1540200"/>
            <a:ext cx="43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Considere el siguiente componente: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React - Estado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30" name="Google Shape;230;p26"/>
          <p:cNvSpPr txBox="1"/>
          <p:nvPr/>
        </p:nvSpPr>
        <p:spPr>
          <a:xfrm>
            <a:off x="483300" y="1540200"/>
            <a:ext cx="7052700" cy="17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Como podemos ver usaremos un método propio de react llamado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useState</a:t>
            </a:r>
            <a:r>
              <a:rPr lang="es">
                <a:solidFill>
                  <a:srgbClr val="3C63AC"/>
                </a:solidFill>
              </a:rPr>
              <a:t>, a este método se le conoce como </a:t>
            </a:r>
            <a:r>
              <a:rPr lang="e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Hook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Font typeface="Consolas"/>
              <a:buChar char="●"/>
            </a:pPr>
            <a:r>
              <a:rPr lang="es">
                <a:solidFill>
                  <a:srgbClr val="3C63AC"/>
                </a:solidFill>
              </a:rPr>
              <a:t>Este método nos retorna un vector con una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variable</a:t>
            </a:r>
            <a:r>
              <a:rPr lang="es">
                <a:solidFill>
                  <a:srgbClr val="3C63AC"/>
                </a:solidFill>
              </a:rPr>
              <a:t> y un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método</a:t>
            </a:r>
            <a:r>
              <a:rPr lang="es">
                <a:solidFill>
                  <a:srgbClr val="3C63AC"/>
                </a:solidFill>
              </a:rPr>
              <a:t>, es decir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[variable, método]</a:t>
            </a:r>
            <a:r>
              <a:rPr lang="es">
                <a:solidFill>
                  <a:srgbClr val="3C63AC"/>
                </a:solidFill>
              </a:rPr>
              <a:t>. 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Esta asignación se puede hacer mediante </a:t>
            </a:r>
            <a:r>
              <a:rPr lang="es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object destructuring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React - Estado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483300" y="1540200"/>
            <a:ext cx="7052700" cy="15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Font typeface="Consolas"/>
              <a:buChar char="●"/>
            </a:pPr>
            <a:r>
              <a:rPr lang="es">
                <a:solidFill>
                  <a:srgbClr val="3C63AC"/>
                </a:solidFill>
              </a:rPr>
              <a:t>El método es utilizado para actualizar el valor de nuestra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variable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Acepta un valor inicial como parámetro.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Los componentes que manejan estados se conocen como contenedores y los que no se conocen como presentacionales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React - Ciclos de Vida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483300" y="1540200"/>
            <a:ext cx="80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Los componentes en react tienen los siguientes ciclos de vida:</a:t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1021925" y="4804800"/>
            <a:ext cx="385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latin typeface="Calibri"/>
                <a:ea typeface="Calibri"/>
                <a:cs typeface="Calibri"/>
                <a:sym typeface="Calibri"/>
              </a:rPr>
              <a:t>Tomado de </a:t>
            </a:r>
            <a:r>
              <a:rPr i="1" lang="e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GitHub/@donavon</a:t>
            </a:r>
            <a:endParaRPr i="1"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28"/>
          <p:cNvPicPr preferRelativeResize="0"/>
          <p:nvPr/>
        </p:nvPicPr>
        <p:blipFill rotWithShape="1">
          <a:blip r:embed="rId5">
            <a:alphaModFix/>
          </a:blip>
          <a:srcRect b="13644" l="0" r="0" t="0"/>
          <a:stretch/>
        </p:blipFill>
        <p:spPr>
          <a:xfrm>
            <a:off x="1021925" y="1940400"/>
            <a:ext cx="2529699" cy="27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8"/>
          <p:cNvSpPr txBox="1"/>
          <p:nvPr/>
        </p:nvSpPr>
        <p:spPr>
          <a:xfrm>
            <a:off x="3551625" y="1940400"/>
            <a:ext cx="4863900" cy="3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b="1" lang="es">
                <a:solidFill>
                  <a:srgbClr val="3C63AC"/>
                </a:solidFill>
              </a:rPr>
              <a:t>Montaje</a:t>
            </a:r>
            <a:r>
              <a:rPr lang="es">
                <a:solidFill>
                  <a:srgbClr val="3C63AC"/>
                </a:solidFill>
              </a:rPr>
              <a:t>: Es donde se inicializa nuestro componente.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b="1" lang="es">
                <a:solidFill>
                  <a:srgbClr val="3C63AC"/>
                </a:solidFill>
              </a:rPr>
              <a:t>Actualización</a:t>
            </a:r>
            <a:r>
              <a:rPr lang="es">
                <a:solidFill>
                  <a:srgbClr val="3C63AC"/>
                </a:solidFill>
              </a:rPr>
              <a:t>: Es donde se actualiza nuestro componente y podemos hacer acciones </a:t>
            </a:r>
            <a:r>
              <a:rPr lang="es">
                <a:solidFill>
                  <a:srgbClr val="3C63AC"/>
                </a:solidFill>
              </a:rPr>
              <a:t>asíncronas</a:t>
            </a:r>
            <a:r>
              <a:rPr lang="es">
                <a:solidFill>
                  <a:srgbClr val="3C63AC"/>
                </a:solidFill>
              </a:rPr>
              <a:t> correctamente.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b="1" lang="es">
                <a:solidFill>
                  <a:srgbClr val="3C63AC"/>
                </a:solidFill>
              </a:rPr>
              <a:t>Desmontaje</a:t>
            </a:r>
            <a:r>
              <a:rPr lang="es">
                <a:solidFill>
                  <a:srgbClr val="3C63AC"/>
                </a:solidFill>
              </a:rPr>
              <a:t>: Es donde se limpian eventos configurados por </a:t>
            </a:r>
            <a:r>
              <a:rPr lang="es">
                <a:solidFill>
                  <a:srgbClr val="3C63AC"/>
                </a:solidFill>
              </a:rPr>
              <a:t>nosotros</a:t>
            </a:r>
            <a:r>
              <a:rPr lang="es">
                <a:solidFill>
                  <a:srgbClr val="3C63AC"/>
                </a:solidFill>
              </a:rPr>
              <a:t> y se desmonta y destruye nuestro componente.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Para ciclos de vida de componentes </a:t>
            </a:r>
            <a:endParaRPr>
              <a:solidFill>
                <a:srgbClr val="3C63AC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basados en clases ver </a:t>
            </a:r>
            <a:endParaRPr>
              <a:solidFill>
                <a:srgbClr val="3C63AC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>
                <a:solidFill>
                  <a:srgbClr val="3C63AC"/>
                </a:solidFill>
              </a:rPr>
              <a:t>este </a:t>
            </a:r>
            <a:r>
              <a:rPr lang="es" u="sng">
                <a:solidFill>
                  <a:schemeClr val="hlink"/>
                </a:solidFill>
                <a:hlinkClick r:id="rId6"/>
              </a:rPr>
              <a:t>enlace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React - Ciclos de Vida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52" name="Google Shape;252;p29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483300" y="1540200"/>
            <a:ext cx="8051400" cy="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Para esto React introduce el </a:t>
            </a:r>
            <a:r>
              <a:rPr lang="e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useEffect Hook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Considere el siguiente componente:</a:t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54" name="Google Shape;254;p29"/>
          <p:cNvSpPr txBox="1"/>
          <p:nvPr/>
        </p:nvSpPr>
        <p:spPr>
          <a:xfrm>
            <a:off x="483300" y="2362200"/>
            <a:ext cx="7841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import React, { useEffect, useState } from 'react';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Actualizable = () =&gt; {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[text, setText] = useState('');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useEffect(() =&gt; {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espera = setTimeout(() =&gt; setText('Ahora tengo texto'), 5000);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    return () =&gt; clearTimeout(espera);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}, []);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return &lt;p&gt;{text}&lt;/p&gt;;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export default Actualizable;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React - Ciclos de Vida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60" name="Google Shape;260;p30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61" name="Google Shape;261;p30"/>
          <p:cNvSpPr txBox="1"/>
          <p:nvPr/>
        </p:nvSpPr>
        <p:spPr>
          <a:xfrm>
            <a:off x="483300" y="1540200"/>
            <a:ext cx="8051400" cy="3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&lt;Actualizable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r>
              <a:rPr lang="es">
                <a:solidFill>
                  <a:srgbClr val="3C63AC"/>
                </a:solidFill>
              </a:rPr>
              <a:t> no contiene texto, sino </a:t>
            </a:r>
            <a:r>
              <a:rPr lang="es">
                <a:solidFill>
                  <a:srgbClr val="3C63AC"/>
                </a:solidFill>
              </a:rPr>
              <a:t>después</a:t>
            </a:r>
            <a:r>
              <a:rPr lang="es">
                <a:solidFill>
                  <a:srgbClr val="3C63AC"/>
                </a:solidFill>
              </a:rPr>
              <a:t> de cinco segundos desde su montaje.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Esto sucede porque a </a:t>
            </a:r>
            <a:r>
              <a:rPr lang="es">
                <a:solidFill>
                  <a:srgbClr val="3C63AC"/>
                </a:solidFill>
              </a:rPr>
              <a:t>través</a:t>
            </a:r>
            <a:r>
              <a:rPr lang="es">
                <a:solidFill>
                  <a:srgbClr val="3C63AC"/>
                </a:solidFill>
              </a:rPr>
              <a:t> del 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useEffect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Hook</a:t>
            </a:r>
            <a:r>
              <a:rPr lang="es">
                <a:solidFill>
                  <a:srgbClr val="3C63AC"/>
                </a:solidFill>
              </a:rPr>
              <a:t> podemos configurar un proceso asíncrono en el cual actualizamos el estado del componente de estar vacío “”, a contener “Ahora tengo texto”. Provocando así que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&lt;Actualizable /&gt;, </a:t>
            </a:r>
            <a:r>
              <a:rPr lang="es">
                <a:solidFill>
                  <a:srgbClr val="3C63AC"/>
                </a:solidFill>
              </a:rPr>
              <a:t>se actualice y re-renderice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Font typeface="Consolas"/>
              <a:buChar char="●"/>
            </a:pPr>
            <a:r>
              <a:rPr lang="es">
                <a:solidFill>
                  <a:srgbClr val="3C63AC"/>
                </a:solidFill>
              </a:rPr>
              <a:t>Esto funciona porque el 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useEffect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Hook</a:t>
            </a:r>
            <a:r>
              <a:rPr lang="es">
                <a:solidFill>
                  <a:srgbClr val="3C63AC"/>
                </a:solidFill>
              </a:rPr>
              <a:t> funciona recibiendo un 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callback</a:t>
            </a:r>
            <a:r>
              <a:rPr lang="es">
                <a:solidFill>
                  <a:srgbClr val="3C63AC"/>
                </a:solidFill>
              </a:rPr>
              <a:t> y un listado de dependencias.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Ya que nuestro listado de dependencias le estamos informando a nuestro componente que se actualice en el montaje y desmontaje del mismo.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El desmontaje ocurre con el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>
                <a:solidFill>
                  <a:srgbClr val="3C63AC"/>
                </a:solidFill>
              </a:rPr>
              <a:t> de nuestro 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callback</a:t>
            </a:r>
            <a:r>
              <a:rPr lang="es">
                <a:solidFill>
                  <a:srgbClr val="3C63AC"/>
                </a:solidFill>
              </a:rPr>
              <a:t>, en este caso solo </a:t>
            </a:r>
            <a:endParaRPr>
              <a:solidFill>
                <a:srgbClr val="3C63AC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limpiamos el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timeout</a:t>
            </a:r>
            <a:r>
              <a:rPr lang="es">
                <a:solidFill>
                  <a:srgbClr val="3C63AC"/>
                </a:solidFill>
              </a:rPr>
              <a:t>, ya que es un efecto secundario que se </a:t>
            </a:r>
            <a:endParaRPr>
              <a:solidFill>
                <a:srgbClr val="3C63AC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ejecturaria si no es removido en el desmontaje.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React - Ciclos de Vida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67" name="Google Shape;267;p31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68" name="Google Shape;268;p31"/>
          <p:cNvSpPr txBox="1"/>
          <p:nvPr/>
        </p:nvSpPr>
        <p:spPr>
          <a:xfrm>
            <a:off x="483300" y="1540200"/>
            <a:ext cx="80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Considere el siguiente componente:</a:t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69" name="Google Shape;269;p31"/>
          <p:cNvSpPr txBox="1"/>
          <p:nvPr/>
        </p:nvSpPr>
        <p:spPr>
          <a:xfrm>
            <a:off x="483300" y="1981200"/>
            <a:ext cx="7841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import React, { useEffect, useState } from 'react';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Actualizable = ({ mensaje }) =&gt; {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[text, setText] = useState('');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useEffect(() =&gt; {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espera = setTimeout(() =&gt; setText(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mensaje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), 5000);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    return () =&gt; clearTimeout(espera);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}, [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mensaje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]);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return &lt;p&gt;{text}&lt;/p&gt;;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export default Actualizable;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React - Ciclos de Vida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75" name="Google Shape;275;p32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76" name="Google Shape;276;p32"/>
          <p:cNvSpPr txBox="1"/>
          <p:nvPr/>
        </p:nvSpPr>
        <p:spPr>
          <a:xfrm>
            <a:off x="483300" y="1540200"/>
            <a:ext cx="8091300" cy="3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&lt;Actualizable /&gt;</a:t>
            </a:r>
            <a:r>
              <a:rPr b="1" lang="es">
                <a:solidFill>
                  <a:srgbClr val="3C63AC"/>
                </a:solidFill>
              </a:rPr>
              <a:t> </a:t>
            </a:r>
            <a:r>
              <a:rPr lang="es">
                <a:solidFill>
                  <a:srgbClr val="3C63AC"/>
                </a:solidFill>
              </a:rPr>
              <a:t> ahora recibe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lang="es">
                <a:solidFill>
                  <a:srgbClr val="3C63AC"/>
                </a:solidFill>
              </a:rPr>
              <a:t>, dentro de las cuales solo acepta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prop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De igual forma el sigue realizando los mismos procesos que realizaba antes en montaje y desmontaje.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Las </a:t>
            </a:r>
            <a:r>
              <a:rPr lang="es">
                <a:solidFill>
                  <a:srgbClr val="3C63AC"/>
                </a:solidFill>
              </a:rPr>
              <a:t>únicas</a:t>
            </a:r>
            <a:r>
              <a:rPr lang="es">
                <a:solidFill>
                  <a:srgbClr val="3C63AC"/>
                </a:solidFill>
              </a:rPr>
              <a:t> diferencias son: 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En el montaje, nuestro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timeout</a:t>
            </a:r>
            <a:r>
              <a:rPr lang="es">
                <a:solidFill>
                  <a:srgbClr val="3C63AC"/>
                </a:solidFill>
              </a:rPr>
              <a:t> asigna el valor de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prop</a:t>
            </a:r>
            <a:r>
              <a:rPr lang="es">
                <a:solidFill>
                  <a:srgbClr val="3C63AC"/>
                </a:solidFill>
              </a:rPr>
              <a:t> con 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setText</a:t>
            </a:r>
            <a:r>
              <a:rPr lang="es">
                <a:solidFill>
                  <a:srgbClr val="3C63AC"/>
                </a:solidFill>
              </a:rPr>
              <a:t> a la variable 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Nuestro tiene 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useEffect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Hook</a:t>
            </a:r>
            <a:r>
              <a:rPr lang="es">
                <a:solidFill>
                  <a:srgbClr val="3C63AC"/>
                </a:solidFill>
              </a:rPr>
              <a:t> como dependencia a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prop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Estos cambios hace que 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&lt;Actualizable /&gt;</a:t>
            </a:r>
            <a:r>
              <a:rPr lang="es">
                <a:solidFill>
                  <a:srgbClr val="3C63AC"/>
                </a:solidFill>
              </a:rPr>
              <a:t>, se actualice con cada cambio de la variable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prop </a:t>
            </a:r>
            <a:r>
              <a:rPr lang="es">
                <a:solidFill>
                  <a:srgbClr val="3C63AC"/>
                </a:solidFill>
              </a:rPr>
              <a:t>que recibe mediante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Font typeface="Consolas"/>
              <a:buChar char="●"/>
            </a:pPr>
            <a:r>
              <a:rPr lang="es">
                <a:solidFill>
                  <a:srgbClr val="3C63AC"/>
                </a:solidFill>
              </a:rPr>
              <a:t>Lo cual provoca que su contenido se actualice a los cinco segundos </a:t>
            </a:r>
            <a:endParaRPr>
              <a:solidFill>
                <a:srgbClr val="3C63AC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desde que recibió cambios.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React - Manejo de Eventos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82" name="Google Shape;282;p33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83" name="Google Shape;283;p33"/>
          <p:cNvSpPr txBox="1"/>
          <p:nvPr/>
        </p:nvSpPr>
        <p:spPr>
          <a:xfrm>
            <a:off x="483300" y="1540200"/>
            <a:ext cx="8051400" cy="2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0000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Podemos escuchar eventos propios de los elementos HTML de la siguiente forma:</a:t>
            </a:r>
            <a:endParaRPr>
              <a:solidFill>
                <a:srgbClr val="3C63AC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&lt;button onclick="activateLasers()"&gt; Activate Lasers &lt;/button&gt;</a:t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La </a:t>
            </a:r>
            <a:r>
              <a:rPr lang="es">
                <a:solidFill>
                  <a:srgbClr val="3C63AC"/>
                </a:solidFill>
              </a:rPr>
              <a:t>traducción</a:t>
            </a:r>
            <a:r>
              <a:rPr lang="es">
                <a:solidFill>
                  <a:srgbClr val="3C63AC"/>
                </a:solidFill>
              </a:rPr>
              <a:t> directa a React seria:</a:t>
            </a:r>
            <a:endParaRPr>
              <a:solidFill>
                <a:srgbClr val="3C63AC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&lt;button onClick={activateLasers}&gt;  Activate Lasers &lt;/button&gt;</a:t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De esto podemos notar que los eventos se escriben en la nomenclatura </a:t>
            </a:r>
            <a:r>
              <a:rPr lang="es" u="sng">
                <a:solidFill>
                  <a:schemeClr val="hlink"/>
                </a:solidFill>
                <a:hlinkClick r:id="rId4"/>
              </a:rPr>
              <a:t>C</a:t>
            </a:r>
            <a:r>
              <a:rPr lang="es" u="sng">
                <a:solidFill>
                  <a:schemeClr val="hlink"/>
                </a:solidFill>
                <a:hlinkClick r:id="rId5"/>
              </a:rPr>
              <a:t>amel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Adicionalmente </a:t>
            </a:r>
            <a:r>
              <a:rPr lang="es" u="sng">
                <a:solidFill>
                  <a:schemeClr val="hlink"/>
                </a:solidFill>
                <a:hlinkClick r:id="rId6"/>
              </a:rPr>
              <a:t>todos los eventos disponibles en HTML</a:t>
            </a:r>
            <a:r>
              <a:rPr lang="es">
                <a:solidFill>
                  <a:srgbClr val="3C63AC"/>
                </a:solidFill>
              </a:rPr>
              <a:t> se pueden consumir </a:t>
            </a:r>
            <a:r>
              <a:rPr lang="es">
                <a:solidFill>
                  <a:srgbClr val="3C63AC"/>
                </a:solidFill>
              </a:rPr>
              <a:t>d</a:t>
            </a:r>
            <a:r>
              <a:rPr lang="es">
                <a:solidFill>
                  <a:srgbClr val="3C63AC"/>
                </a:solidFill>
              </a:rPr>
              <a:t>esde React.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ctrTitle"/>
          </p:nvPr>
        </p:nvSpPr>
        <p:spPr>
          <a:xfrm>
            <a:off x="1281950" y="1089142"/>
            <a:ext cx="66225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07: </a:t>
            </a:r>
            <a:endParaRPr b="1" sz="3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5600">
                <a:solidFill>
                  <a:srgbClr val="E72F61"/>
                </a:solidFill>
                <a:latin typeface="Arial"/>
                <a:ea typeface="Arial"/>
                <a:cs typeface="Arial"/>
                <a:sym typeface="Arial"/>
              </a:rPr>
              <a:t>Desarrollo de Aplicaciones Web</a:t>
            </a:r>
            <a:endParaRPr b="1" sz="5600">
              <a:solidFill>
                <a:srgbClr val="E72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1101471" y="3053117"/>
            <a:ext cx="69834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Desarrollo de Front-End web con React - Patrones de Diseño</a:t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/>
          <p:nvPr/>
        </p:nvSpPr>
        <p:spPr>
          <a:xfrm>
            <a:off x="819150" y="8022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React - Manejo de Eventos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89" name="Google Shape;289;p34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90" name="Google Shape;290;p34"/>
          <p:cNvSpPr txBox="1"/>
          <p:nvPr/>
        </p:nvSpPr>
        <p:spPr>
          <a:xfrm>
            <a:off x="483300" y="1311600"/>
            <a:ext cx="8051400" cy="3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00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Entonces podemos reescribir nuestro component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&lt;Counter /&gt;</a:t>
            </a:r>
            <a:r>
              <a:rPr lang="es">
                <a:solidFill>
                  <a:srgbClr val="3C63AC"/>
                </a:solidFill>
              </a:rPr>
              <a:t> de la siguiente forma:</a:t>
            </a:r>
            <a:endParaRPr>
              <a:solidFill>
                <a:srgbClr val="3C63AC"/>
              </a:solidFill>
            </a:endParaRPr>
          </a:p>
          <a:p>
            <a:pPr indent="0" lvl="0" marL="450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import React, { useState } from 'react';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Counter = () =&gt; {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[count, setCount] = useState(0);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	    </a:t>
            </a:r>
            <a:r>
              <a:rPr b="1" i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addHandler = () =&gt; setCount(count + 1);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	    </a:t>
            </a:r>
            <a:r>
              <a:rPr b="1" i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subHandler = () =&gt; setCount(count - 1);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	    </a:t>
            </a:r>
            <a:r>
              <a:rPr b="1" i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overHandler = () =&gt; {console.log(count)};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return (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    &lt;div onMouseEntered={overHandler}&gt;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        &lt;p&gt;{count}&lt;/p&gt;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        &lt;button </a:t>
            </a:r>
            <a:r>
              <a:rPr b="1" i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={addHandler}&gt; + &lt;/button&gt;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        &lt;button </a:t>
            </a:r>
            <a:r>
              <a:rPr b="1" i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={subHandler}&gt; - &lt;/button&gt;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    &lt;/div&gt;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);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export default Counter;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React - Manejo de Eventos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96" name="Google Shape;296;p35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97" name="Google Shape;297;p35"/>
          <p:cNvSpPr txBox="1"/>
          <p:nvPr/>
        </p:nvSpPr>
        <p:spPr>
          <a:xfrm>
            <a:off x="483300" y="1540200"/>
            <a:ext cx="8051400" cy="26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0000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De esta forma estamos tres eventos que usan el estado de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&lt;Counter /&gt;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Font typeface="Consolas"/>
              <a:buChar char="○"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addHandler</a:t>
            </a:r>
            <a:r>
              <a:rPr lang="es">
                <a:solidFill>
                  <a:srgbClr val="3C63AC"/>
                </a:solidFill>
              </a:rPr>
              <a:t>: agrega uno a nuestro contador.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Font typeface="Consolas"/>
              <a:buChar char="○"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subHandler</a:t>
            </a:r>
            <a:r>
              <a:rPr lang="es">
                <a:solidFill>
                  <a:srgbClr val="3C63AC"/>
                </a:solidFill>
              </a:rPr>
              <a:t>: resta uno a nuestro contador.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Font typeface="Consolas"/>
              <a:buChar char="○"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overHandler</a:t>
            </a:r>
            <a:r>
              <a:rPr lang="es">
                <a:solidFill>
                  <a:srgbClr val="3C63AC"/>
                </a:solidFill>
              </a:rPr>
              <a:t>: imprime nuestro contador en la consola de las herramientas de desarrollador.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Font typeface="Consolas"/>
              <a:buChar char="●"/>
            </a:pPr>
            <a:r>
              <a:rPr lang="es">
                <a:solidFill>
                  <a:srgbClr val="3C63AC"/>
                </a:solidFill>
              </a:rPr>
              <a:t>Cabe resaltar que esta forma de definir los eventos es muy estática porque estamos encapsulando nuestros eventos dentro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&lt;Counter /&gt;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React - Manejo de Eventos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303" name="Google Shape;303;p36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304" name="Google Shape;304;p36"/>
          <p:cNvSpPr txBox="1"/>
          <p:nvPr/>
        </p:nvSpPr>
        <p:spPr>
          <a:xfrm>
            <a:off x="483300" y="1540200"/>
            <a:ext cx="8051400" cy="3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0000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Por lo que podemos aceptar eventos personalizados </a:t>
            </a:r>
            <a:r>
              <a:rPr lang="es">
                <a:solidFill>
                  <a:srgbClr val="3C63AC"/>
                </a:solidFill>
              </a:rPr>
              <a:t>de la siguiente forma:</a:t>
            </a:r>
            <a:endParaRPr>
              <a:solidFill>
                <a:srgbClr val="3C63AC"/>
              </a:solidFill>
            </a:endParaRPr>
          </a:p>
          <a:p>
            <a:pPr indent="0" lvl="0" marL="450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import React, { useState } from 'react';</a:t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Counter = ({content, onAdd, onSub, onEnter, onLeave}) =&gt; {</a:t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return (</a:t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    &lt;div onMouseEntered={onEnter} onMouseLeave={onLeave}&gt;</a:t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        &lt;p&gt;{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}&lt;/p&gt;</a:t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        &lt;button </a:t>
            </a:r>
            <a:r>
              <a:rPr b="1" i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={onAdd}&gt; + &lt;/button&gt;</a:t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        &lt;button </a:t>
            </a:r>
            <a:r>
              <a:rPr b="1" i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={onSub}&gt; - &lt;/button&gt;</a:t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    &lt;/div&gt;</a:t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);</a:t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export default Counter;</a:t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React - Manejo de Eventos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310" name="Google Shape;310;p37"/>
          <p:cNvSpPr txBox="1"/>
          <p:nvPr/>
        </p:nvSpPr>
        <p:spPr>
          <a:xfrm>
            <a:off x="407100" y="1387800"/>
            <a:ext cx="8439300" cy="3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0000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Finalmente podemos utilizar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&lt;Counter /&gt; </a:t>
            </a:r>
            <a:r>
              <a:rPr lang="es">
                <a:solidFill>
                  <a:srgbClr val="3C63AC"/>
                </a:solidFill>
              </a:rPr>
              <a:t>de la siguiente forma:</a:t>
            </a:r>
            <a:endParaRPr>
              <a:solidFill>
                <a:srgbClr val="3C63AC"/>
              </a:solidFill>
            </a:endParaRPr>
          </a:p>
          <a:p>
            <a:pPr indent="0" lvl="0" marL="450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import React, { useState } from 'react';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import Counter from 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'./ruta/hasta/Counter';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Wrapper = () =&gt; {	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[count, setCount] = useState(0);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	    </a:t>
            </a:r>
            <a:r>
              <a:rPr b="1" i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onAdd = () =&gt; setCount(count + 1);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	    </a:t>
            </a:r>
            <a:r>
              <a:rPr b="1" i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onSub = () =&gt; setCount(count - 1);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	    </a:t>
            </a:r>
            <a:r>
              <a:rPr b="1" i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onEnter = () =&gt; { console.log('Entre a &lt;Counter /&gt;'); };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	    </a:t>
            </a:r>
            <a:r>
              <a:rPr b="1" i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onLeave = () =&gt; { console.log('Sali de &lt;Counter /&gt;'); };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return &lt;Counter content={content} onAdd={onAdd} onSub={onSub} onEnter={onEnter} onLeave={onLeave} /&gt;;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export default 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Wrapper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React - Manejo de Eventos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316" name="Google Shape;316;p38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317" name="Google Shape;317;p38"/>
          <p:cNvSpPr txBox="1"/>
          <p:nvPr/>
        </p:nvSpPr>
        <p:spPr>
          <a:xfrm>
            <a:off x="483300" y="1540200"/>
            <a:ext cx="80514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0000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Desde 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&lt;Counter /&gt;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3C63AC"/>
                </a:solidFill>
              </a:rPr>
              <a:t>hemos definido cuatro eventos personalizados: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Font typeface="Consolas"/>
              <a:buChar char="○"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onAdd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Font typeface="Consolas"/>
              <a:buChar char="○"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onSub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Font typeface="Consolas"/>
              <a:buChar char="○"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onEnter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Font typeface="Consolas"/>
              <a:buChar char="○"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onLeave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Font typeface="Consolas"/>
              <a:buChar char="●"/>
            </a:pPr>
            <a:r>
              <a:rPr lang="es">
                <a:solidFill>
                  <a:srgbClr val="3C63AC"/>
                </a:solidFill>
              </a:rPr>
              <a:t>De esta forma podemos definir nuestros eventos personalizados </a:t>
            </a:r>
            <a:r>
              <a:rPr lang="es">
                <a:solidFill>
                  <a:srgbClr val="3C63AC"/>
                </a:solidFill>
              </a:rPr>
              <a:t>cómo</a:t>
            </a:r>
            <a:r>
              <a:rPr lang="es">
                <a:solidFill>
                  <a:srgbClr val="3C63AC"/>
                </a:solidFill>
              </a:rPr>
              <a:t> lo hacemos en 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&lt;Wrapper /&gt;</a:t>
            </a:r>
            <a:r>
              <a:rPr lang="es">
                <a:solidFill>
                  <a:srgbClr val="3C63AC"/>
                </a:solidFill>
              </a:rPr>
              <a:t> para definir eventos que se ajusten nuestras necesidades. 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Font typeface="Consolas"/>
              <a:buChar char="●"/>
            </a:pPr>
            <a:r>
              <a:rPr lang="es">
                <a:solidFill>
                  <a:srgbClr val="3C63AC"/>
                </a:solidFill>
              </a:rPr>
              <a:t>Esto nos permite crear componentes reusables como por ejemplo un </a:t>
            </a:r>
            <a:r>
              <a:rPr lang="es">
                <a:solidFill>
                  <a:srgbClr val="3C63AC"/>
                </a:solidFill>
              </a:rPr>
              <a:t>botón o</a:t>
            </a:r>
            <a:r>
              <a:rPr lang="es">
                <a:solidFill>
                  <a:srgbClr val="3C63AC"/>
                </a:solidFill>
              </a:rPr>
              <a:t> campo de texto.</a:t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318" name="Google Shape;318;p38"/>
          <p:cNvSpPr txBox="1"/>
          <p:nvPr/>
        </p:nvSpPr>
        <p:spPr>
          <a:xfrm>
            <a:off x="3236625" y="1906225"/>
            <a:ext cx="500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■"/>
            </a:pPr>
            <a:r>
              <a:rPr lang="es">
                <a:solidFill>
                  <a:srgbClr val="3C63AC"/>
                </a:solidFill>
              </a:rPr>
              <a:t>Es considerado una buena </a:t>
            </a:r>
            <a:r>
              <a:rPr lang="es">
                <a:solidFill>
                  <a:srgbClr val="3C63AC"/>
                </a:solidFill>
              </a:rPr>
              <a:t>práctica</a:t>
            </a:r>
            <a:r>
              <a:rPr lang="es">
                <a:solidFill>
                  <a:srgbClr val="3C63AC"/>
                </a:solidFill>
              </a:rPr>
              <a:t> seguir la nomenclatura “on” + nombre de la </a:t>
            </a:r>
            <a:r>
              <a:rPr lang="es">
                <a:solidFill>
                  <a:srgbClr val="3C63AC"/>
                </a:solidFill>
              </a:rPr>
              <a:t>acción</a:t>
            </a:r>
            <a:r>
              <a:rPr lang="es">
                <a:solidFill>
                  <a:srgbClr val="3C63AC"/>
                </a:solidFill>
              </a:rPr>
              <a:t> a realizar siguiendo la nomenclatura camel.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/>
          <p:nvPr/>
        </p:nvSpPr>
        <p:spPr>
          <a:xfrm>
            <a:off x="819150" y="878400"/>
            <a:ext cx="7628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React - Renderizado Condicional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324" name="Google Shape;324;p39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325" name="Google Shape;325;p39"/>
          <p:cNvSpPr txBox="1"/>
          <p:nvPr/>
        </p:nvSpPr>
        <p:spPr>
          <a:xfrm>
            <a:off x="407100" y="1540200"/>
            <a:ext cx="8051400" cy="3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Finalmente podemos mostrar elementos condicionalmente desde nuestros componentes utilizando el </a:t>
            </a:r>
            <a:r>
              <a:rPr lang="es" u="sng">
                <a:solidFill>
                  <a:schemeClr val="hlink"/>
                </a:solidFill>
                <a:hlinkClick r:id="rId4"/>
              </a:rPr>
              <a:t>ternary operator u operador ternario</a:t>
            </a:r>
            <a:r>
              <a:rPr lang="es">
                <a:solidFill>
                  <a:srgbClr val="3C63AC"/>
                </a:solidFill>
              </a:rPr>
              <a:t> de la siguiente forma:</a:t>
            </a:r>
            <a:endParaRPr>
              <a:solidFill>
                <a:srgbClr val="3C63AC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{ condicion ? &lt;p&gt;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Condición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verdadera&lt;/p&gt; : 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&lt;p&gt;Condición falsa&lt;/p&gt; 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También</a:t>
            </a:r>
            <a:r>
              <a:rPr lang="es">
                <a:solidFill>
                  <a:srgbClr val="3C63AC"/>
                </a:solidFill>
              </a:rPr>
              <a:t> podemos usar solo una </a:t>
            </a:r>
            <a:r>
              <a:rPr lang="es">
                <a:solidFill>
                  <a:srgbClr val="3C63AC"/>
                </a:solidFill>
              </a:rPr>
              <a:t>condición</a:t>
            </a:r>
            <a:r>
              <a:rPr lang="es">
                <a:solidFill>
                  <a:srgbClr val="3C63AC"/>
                </a:solidFill>
              </a:rPr>
              <a:t> de las siguientes formas:</a:t>
            </a:r>
            <a:endParaRPr>
              <a:solidFill>
                <a:srgbClr val="3C63AC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{ condicion ? &lt;p&gt;Condición verdadera&lt;/p&gt; : null }	</a:t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{ condicion ? null: &lt;p&gt;Condición falsa&lt;/p&gt; }</a:t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En caso de que solo necesitemos la condición verdadera podríamos hacer lo siguiente:</a:t>
            </a:r>
            <a:endParaRPr>
              <a:solidFill>
                <a:srgbClr val="3C63AC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None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{ condicion &amp;&amp; &lt;p&gt;Condición verdadera&lt;/p&gt;}	</a:t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"/>
          <p:cNvSpPr txBox="1"/>
          <p:nvPr/>
        </p:nvSpPr>
        <p:spPr>
          <a:xfrm>
            <a:off x="819150" y="878400"/>
            <a:ext cx="7628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React - Renderizado Condicional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331" name="Google Shape;331;p40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332" name="Google Shape;332;p40"/>
          <p:cNvSpPr txBox="1"/>
          <p:nvPr/>
        </p:nvSpPr>
        <p:spPr>
          <a:xfrm>
            <a:off x="483300" y="1540200"/>
            <a:ext cx="8051400" cy="3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Por otro lado, podemos definir métodos que se encarguen de este renderizado ya que utilizar operadores ternarios puede causar que nuestro código sea más difícil de entender:</a:t>
            </a:r>
            <a:endParaRPr>
              <a:solidFill>
                <a:srgbClr val="3C63AC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const metodo = (/* parametros necesitados */) =&gt; {</a:t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/* Operaciones que definen nuestro contenido con base en nuestros parámetros necesitados, propiedades o el estado de nuestro componente */	</a:t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const contenido = 'Algún contenido' </a:t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return contenido</a:t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{ metodo() } /* Esta sintaxis sólo puede usar dentro de JSX </a:t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puesto que es la forma de hacer interpolaciones */</a:t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1"/>
          <p:cNvSpPr txBox="1"/>
          <p:nvPr/>
        </p:nvSpPr>
        <p:spPr>
          <a:xfrm>
            <a:off x="819150" y="878400"/>
            <a:ext cx="7628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React - Renderizado Condicional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338" name="Google Shape;338;p41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339" name="Google Shape;339;p41"/>
          <p:cNvSpPr txBox="1"/>
          <p:nvPr/>
        </p:nvSpPr>
        <p:spPr>
          <a:xfrm>
            <a:off x="483300" y="1540200"/>
            <a:ext cx="8051400" cy="3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Esto es posible ya que JSX nos permite interpolar una expresión, ya sea un </a:t>
            </a:r>
            <a:endParaRPr>
              <a:solidFill>
                <a:srgbClr val="3C63AC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método, una variable o una operación ternaria.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Por </a:t>
            </a:r>
            <a:r>
              <a:rPr lang="es">
                <a:solidFill>
                  <a:srgbClr val="3C63AC"/>
                </a:solidFill>
              </a:rPr>
              <a:t>último</a:t>
            </a:r>
            <a:r>
              <a:rPr lang="es">
                <a:solidFill>
                  <a:srgbClr val="3C63AC"/>
                </a:solidFill>
              </a:rPr>
              <a:t>, podemos reescribir 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&lt;Mensaje /&gt;</a:t>
            </a:r>
            <a:r>
              <a:rPr lang="es">
                <a:solidFill>
                  <a:srgbClr val="3C63AC"/>
                </a:solidFill>
              </a:rPr>
              <a:t> para renderice su mensaje de forma condicional:</a:t>
            </a:r>
            <a:endParaRPr>
              <a:solidFill>
                <a:srgbClr val="3C63AC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import React from 'react';</a:t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Mensaje = ({ show , msg, ...rest}) =&gt; {</a:t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		return {show &amp;&amp; (&lt;p&gt;{msg}&lt;/p&gt;)}</a:t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export default Mensaje;</a:t>
            </a:r>
            <a:endParaRPr sz="105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De esta forma mostrar la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prop msg</a:t>
            </a:r>
            <a:r>
              <a:rPr lang="es">
                <a:solidFill>
                  <a:srgbClr val="3C63AC"/>
                </a:solidFill>
              </a:rPr>
              <a:t> depende de la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prop</a:t>
            </a:r>
            <a:r>
              <a:rPr lang="es">
                <a:solidFill>
                  <a:srgbClr val="3C63AC"/>
                </a:solidFill>
              </a:rPr>
              <a:t>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show</a:t>
            </a:r>
            <a:r>
              <a:rPr lang="es">
                <a:solidFill>
                  <a:srgbClr val="3C63AC"/>
                </a:solidFill>
              </a:rPr>
              <a:t>.</a:t>
            </a:r>
            <a:endParaRPr sz="105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"/>
          <p:cNvSpPr txBox="1"/>
          <p:nvPr/>
        </p:nvSpPr>
        <p:spPr>
          <a:xfrm>
            <a:off x="1086000" y="2226150"/>
            <a:ext cx="69720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700">
                <a:solidFill>
                  <a:srgbClr val="E83464"/>
                </a:solidFill>
              </a:rPr>
              <a:t>Ejercicios de práctica</a:t>
            </a:r>
            <a:endParaRPr b="1" sz="4700">
              <a:solidFill>
                <a:srgbClr val="E83464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/>
          <p:nvPr/>
        </p:nvSpPr>
        <p:spPr>
          <a:xfrm>
            <a:off x="800110" y="42330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Referencias</a:t>
            </a:r>
            <a:endParaRPr b="1" sz="3200">
              <a:solidFill>
                <a:srgbClr val="E73263"/>
              </a:solidFill>
            </a:endParaRPr>
          </a:p>
        </p:txBody>
      </p:sp>
      <p:sp>
        <p:nvSpPr>
          <p:cNvPr id="350" name="Google Shape;350;p43"/>
          <p:cNvSpPr txBox="1"/>
          <p:nvPr/>
        </p:nvSpPr>
        <p:spPr>
          <a:xfrm>
            <a:off x="647700" y="1530300"/>
            <a:ext cx="7468500" cy="30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es" sz="1200" u="sng">
                <a:solidFill>
                  <a:schemeClr val="hlink"/>
                </a:solidFill>
                <a:hlinkClick r:id="rId4"/>
              </a:rPr>
              <a:t>https://reactjs.org/docs/components-and-props.html#gatsby-focus-wrapper</a:t>
            </a:r>
            <a:r>
              <a:rPr lang="es" sz="1200">
                <a:solidFill>
                  <a:schemeClr val="accent5"/>
                </a:solidFill>
              </a:rPr>
              <a:t>  </a:t>
            </a:r>
            <a:endParaRPr sz="1200">
              <a:solidFill>
                <a:schemeClr val="accent5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es" sz="1200" u="sng">
                <a:solidFill>
                  <a:schemeClr val="hlink"/>
                </a:solidFill>
                <a:hlinkClick r:id="rId5"/>
              </a:rPr>
              <a:t>https://betterprogramming.pub/string-case-styles-camel-pascal-snake-and-kebab-case-981407998841</a:t>
            </a:r>
            <a:r>
              <a:rPr lang="es" sz="1200">
                <a:solidFill>
                  <a:schemeClr val="accent5"/>
                </a:solidFill>
              </a:rPr>
              <a:t>  </a:t>
            </a:r>
            <a:endParaRPr sz="1200">
              <a:solidFill>
                <a:schemeClr val="accent5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es" sz="1200" u="sng">
                <a:solidFill>
                  <a:schemeClr val="hlink"/>
                </a:solidFill>
                <a:hlinkClick r:id="rId6"/>
              </a:rPr>
              <a:t>https://reactjs.org/docs/handling-events.html</a:t>
            </a:r>
            <a:r>
              <a:rPr lang="es" sz="1200">
                <a:solidFill>
                  <a:schemeClr val="accent5"/>
                </a:solidFill>
              </a:rPr>
              <a:t>  </a:t>
            </a:r>
            <a:endParaRPr sz="1200">
              <a:solidFill>
                <a:schemeClr val="accent5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es" sz="1200" u="sng">
                <a:solidFill>
                  <a:schemeClr val="hlink"/>
                </a:solidFill>
                <a:hlinkClick r:id="rId7"/>
              </a:rPr>
              <a:t>https://reactjs.org/docs/conditional-rendering.html</a:t>
            </a:r>
            <a:r>
              <a:rPr lang="es" sz="1200">
                <a:solidFill>
                  <a:schemeClr val="accent5"/>
                </a:solidFill>
              </a:rPr>
              <a:t> </a:t>
            </a:r>
            <a:endParaRPr sz="12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Objetivos de la sesión</a:t>
            </a:r>
            <a:endParaRPr b="1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>
            <p:ph idx="4294967295" type="body"/>
          </p:nvPr>
        </p:nvSpPr>
        <p:spPr>
          <a:xfrm>
            <a:off x="889600" y="1714975"/>
            <a:ext cx="7543800" cy="180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Al finalizar esta sesión estarás en capacidad de: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C63AC"/>
              </a:buClr>
              <a:buSzPts val="1200"/>
              <a:buFont typeface="Arial"/>
              <a:buAutoNum type="arabicPeriod"/>
            </a:pPr>
            <a:r>
              <a:rPr lang="es" sz="1200">
                <a:solidFill>
                  <a:srgbClr val="3C63A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 patrones de diseño de React en proyectos de desarrollo de aplicaciones web.</a:t>
            </a:r>
            <a:endParaRPr sz="1200">
              <a:solidFill>
                <a:srgbClr val="3C63A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React - Componentes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483300" y="1540200"/>
            <a:ext cx="8051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Dado que trabajaremos con componentes funcionales hablaremos principalmente de su estructura. Para esto tomemos en cuenta el siguiente componente 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&lt;Hola /&gt;</a:t>
            </a:r>
            <a:r>
              <a:rPr lang="es">
                <a:solidFill>
                  <a:srgbClr val="3C63AC"/>
                </a:solidFill>
              </a:rPr>
              <a:t>:</a:t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5966700" y="2188200"/>
            <a:ext cx="25680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import React from 'react';</a:t>
            </a:r>
            <a:endParaRPr sz="105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5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Hola = () =&gt; &lt;p&gt;Hola!&lt;/p&gt;;</a:t>
            </a:r>
            <a:endParaRPr sz="105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export default </a:t>
            </a:r>
            <a:r>
              <a:rPr lang="es" sz="105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Hola</a:t>
            </a:r>
            <a:r>
              <a:rPr lang="es" sz="105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483300" y="2188200"/>
            <a:ext cx="53382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De esto podemos notar que el nombre de nuestro archivo y componente suele seguir la nomenclatura </a:t>
            </a:r>
            <a:r>
              <a:rPr lang="es" u="sng">
                <a:solidFill>
                  <a:schemeClr val="hlink"/>
                </a:solidFill>
                <a:hlinkClick r:id="rId4"/>
              </a:rPr>
              <a:t>Pascal</a:t>
            </a:r>
            <a:r>
              <a:rPr lang="es"/>
              <a:t>.</a:t>
            </a:r>
            <a:endParaRPr/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s">
                <a:solidFill>
                  <a:srgbClr val="3C63AC"/>
                </a:solidFill>
              </a:rPr>
              <a:t>Siempre son funciones, por lo general usamos</a:t>
            </a:r>
            <a:r>
              <a:rPr lang="es"/>
              <a:t> </a:t>
            </a:r>
            <a:r>
              <a:rPr lang="es" u="sng">
                <a:solidFill>
                  <a:schemeClr val="hlink"/>
                </a:solidFill>
                <a:hlinkClick r:id="rId5"/>
              </a:rPr>
              <a:t>funciones de tipo flecha o arrow functions</a:t>
            </a:r>
            <a:r>
              <a:rPr lang="es"/>
              <a:t>.</a:t>
            </a:r>
            <a:endParaRPr/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En versiones recientes se omite la necesidad de importar React al inicio de nuestros archivos.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Se considera una buena </a:t>
            </a:r>
            <a:r>
              <a:rPr lang="es">
                <a:solidFill>
                  <a:srgbClr val="3C63AC"/>
                </a:solidFill>
              </a:rPr>
              <a:t>práctica</a:t>
            </a:r>
            <a:r>
              <a:rPr lang="es">
                <a:solidFill>
                  <a:srgbClr val="3C63AC"/>
                </a:solidFill>
              </a:rPr>
              <a:t> el hacerlo para especificar que estamos usando React.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React - Componentes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483300" y="1540200"/>
            <a:ext cx="8051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Dado que trabajaremos con componentes funcionales hablaremos principalmente de su estructura. Para esto tomemos en cuenta el siguiente componente 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&lt;Hola /&gt;</a:t>
            </a:r>
            <a:r>
              <a:rPr lang="es">
                <a:solidFill>
                  <a:srgbClr val="3C63AC"/>
                </a:solidFill>
              </a:rPr>
              <a:t>:</a:t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1013700" y="2188200"/>
            <a:ext cx="2568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import React from 'react';</a:t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Hola = () =&gt; &lt;p&gt;Hola!&lt;/p&gt;;</a:t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export default Hola;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React - Componentes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483300" y="1502400"/>
            <a:ext cx="84135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De esto podemos notar que el nombre de nuestro archivo y componente suele seguir la nomenclatura </a:t>
            </a:r>
            <a:r>
              <a:rPr lang="es" u="sng">
                <a:solidFill>
                  <a:schemeClr val="hlink"/>
                </a:solidFill>
                <a:hlinkClick r:id="rId4"/>
              </a:rPr>
              <a:t>Pascal</a:t>
            </a:r>
            <a:r>
              <a:rPr lang="es"/>
              <a:t>.</a:t>
            </a:r>
            <a:endParaRPr/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C63AC"/>
                </a:solidFill>
              </a:rPr>
              <a:t>Siempre son funciones, por lo general usamos</a:t>
            </a:r>
            <a:r>
              <a:rPr lang="es"/>
              <a:t> </a:t>
            </a:r>
            <a:r>
              <a:rPr lang="es" u="sng">
                <a:solidFill>
                  <a:schemeClr val="hlink"/>
                </a:solidFill>
                <a:hlinkClick r:id="rId5"/>
              </a:rPr>
              <a:t>funciones de tipo flecha o arrow functions</a:t>
            </a:r>
            <a:r>
              <a:rPr lang="es"/>
              <a:t>.</a:t>
            </a:r>
            <a:endParaRPr/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En versiones recientes se omite la necesidad de importar React al inicio de nuestros archivos.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Se considera una buena práctica el hacerlo para especificar que estamos usando React.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React - Componentes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483300" y="1540200"/>
            <a:ext cx="8051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Para utilizar nuestro componente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&lt;Hola /&gt;</a:t>
            </a:r>
            <a:r>
              <a:rPr lang="es">
                <a:solidFill>
                  <a:srgbClr val="3C63AC"/>
                </a:solidFill>
              </a:rPr>
              <a:t> simplemente lo tenemos que importar en el archivo que lo necesite de la siguiente forma:</a:t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483300" y="2188200"/>
            <a:ext cx="78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import Demo from '../ruta/hasta/Hola'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483300" y="2613075"/>
            <a:ext cx="86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Luego podemos llamar nuestro componente de las siguientes formas:</a:t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483300" y="3013275"/>
            <a:ext cx="78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&lt;Hola&gt;&lt;/Hola&gt;	&lt;Hola /&gt;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483300" y="3359475"/>
            <a:ext cx="80514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La segunda </a:t>
            </a:r>
            <a:r>
              <a:rPr lang="es">
                <a:solidFill>
                  <a:srgbClr val="3C63AC"/>
                </a:solidFill>
              </a:rPr>
              <a:t>opción</a:t>
            </a:r>
            <a:r>
              <a:rPr lang="es">
                <a:solidFill>
                  <a:srgbClr val="3C63AC"/>
                </a:solidFill>
              </a:rPr>
              <a:t> es un componente que no tiene elementos o nodos hijos, se conoce como </a:t>
            </a:r>
            <a:r>
              <a:rPr lang="es" u="sng">
                <a:solidFill>
                  <a:schemeClr val="hlink"/>
                </a:solidFill>
                <a:hlinkClick r:id="rId4"/>
              </a:rPr>
              <a:t>self-closing component o componente autocerrado</a:t>
            </a:r>
            <a:r>
              <a:rPr lang="es">
                <a:solidFill>
                  <a:srgbClr val="3C63AC"/>
                </a:solidFill>
              </a:rPr>
              <a:t>. 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Es considerado una buena </a:t>
            </a:r>
            <a:r>
              <a:rPr lang="es">
                <a:solidFill>
                  <a:srgbClr val="3C63AC"/>
                </a:solidFill>
              </a:rPr>
              <a:t>práctica</a:t>
            </a:r>
            <a:r>
              <a:rPr lang="es">
                <a:solidFill>
                  <a:srgbClr val="3C63AC"/>
                </a:solidFill>
              </a:rPr>
              <a:t> utilizar self-closing components tanto </a:t>
            </a:r>
            <a:endParaRPr>
              <a:solidFill>
                <a:srgbClr val="3C63AC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s">
                <a:solidFill>
                  <a:srgbClr val="3C63AC"/>
                </a:solidFill>
              </a:rPr>
              <a:t>como sea posible.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React - Propiedades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483300" y="1540200"/>
            <a:ext cx="8051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Ya que nuestros componentes son funciones, nosotros podemos parametrizarlas con un objeto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lang="es">
                <a:solidFill>
                  <a:srgbClr val="3C63AC"/>
                </a:solidFill>
              </a:rPr>
              <a:t>, nuestros componentes de la siguientes formas:</a:t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4572000" y="2188200"/>
            <a:ext cx="4216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import React from 'react';</a:t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Mensaje = ({msg, ...rest}) =&gt; &lt;p&gt;{msg}&lt;/p&gt;;</a:t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export default Mensaje;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483300" y="2188200"/>
            <a:ext cx="3917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import React from 'react';</a:t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Mensaje = props =&gt; &lt;p&gt;{props.msg}&lt;/p&gt;;</a:t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export default Mensaje;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React - Propiedades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649800" y="1426175"/>
            <a:ext cx="80514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En la segunda forma usamos </a:t>
            </a:r>
            <a:r>
              <a:rPr lang="es" u="sng">
                <a:solidFill>
                  <a:schemeClr val="hlink"/>
                </a:solidFill>
                <a:hlinkClick r:id="rId4"/>
              </a:rPr>
              <a:t>desestructuración de objetos u object destructuring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Como propiedades opcionales definimos el objeto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s">
                <a:solidFill>
                  <a:srgbClr val="3C63AC"/>
                </a:solidFill>
              </a:rPr>
              <a:t> para incluir el resto de props de nuestro componente. 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Usar los nombres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s">
                <a:solidFill>
                  <a:srgbClr val="3C63AC"/>
                </a:solidFill>
              </a:rPr>
              <a:t>y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props </a:t>
            </a:r>
            <a:r>
              <a:rPr lang="es">
                <a:solidFill>
                  <a:srgbClr val="3C63AC"/>
                </a:solidFill>
              </a:rPr>
              <a:t>es considerado una buena práctica.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Definimos una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prop</a:t>
            </a:r>
            <a:r>
              <a:rPr lang="es">
                <a:solidFill>
                  <a:srgbClr val="3C63AC"/>
                </a:solidFill>
              </a:rPr>
              <a:t> con el nombre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