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unito-italic.fntdata"/><Relationship Id="rId14" Type="http://schemas.openxmlformats.org/officeDocument/2006/relationships/slide" Target="slides/slide10.xml"/><Relationship Id="rId36" Type="http://schemas.openxmlformats.org/officeDocument/2006/relationships/font" Target="fonts/Nunit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Nuni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6f34a83d1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f6f34a83d1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6f34a83d1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f6f34a83d1_1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6f34a83d1_1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f6f34a83d1_1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0608ac04f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00608ac04f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6f34a83d1_1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f6f34a83d1_1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6f34a83d1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f6f34a83d1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6f34a83d1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f6f34a83d1_1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6f34a83d1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f6f34a83d1_1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0608ac04f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100608ac04f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6f34a83d1_1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f6f34a83d1_1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6f34a83d1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f6f34a83d1_1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0608ac04f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100608ac04f_2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1f0ed9f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f1f0ed9f4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6f34a83d1_1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f6f34a83d1_1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6f34a83d1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f6f34a83d1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6f34a83d1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f6f34a83d1_1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6f34a83d1_1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f6f34a83d1_1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6f34a83d1_1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f6f34a83d1_1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52fcb6cd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f52fcb6cd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6b17e55a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f6b17e55a4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5591ef270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f5591ef270_1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6f34a83d1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f6f34a83d1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6f34a83d1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f6f34a83d1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6f34a83d1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f6f34a83d1_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6f34a83d1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f6f34a83d1_1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6f34a83d1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f6f34a83d1_1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hyperlink" Target="https://stackblitz.com/edit/react-unmzn3?file=src/components/NameForm/NameForm.js" TargetMode="External"/><Relationship Id="rId5" Type="http://schemas.openxmlformats.org/officeDocument/2006/relationships/hyperlink" Target="https://react-unmzn3.stackblitz.io" TargetMode="External"/><Relationship Id="rId6" Type="http://schemas.openxmlformats.org/officeDocument/2006/relationships/hyperlink" Target="https://reactjs.org/docs/forms.html#the-textarea-ta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hyperlink" Target="https://developer.mozilla.org/en-US/docs/Web/JavaScript/Reference/Global_Objects/RegExp" TargetMode="External"/><Relationship Id="rId5" Type="http://schemas.openxmlformats.org/officeDocument/2006/relationships/hyperlink" Target="https://developer.mozilla.org/en-US/docs/Web/JavaScript/Reference/Global_Objects/RegEx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stackblitz.com/edit/react-unmzn3?file=src/components/NameForm/NameFormWithFormValidation.j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hyperlink" Target="https://developer.mozilla.org/en-US/docs/Web/API/GlobalEventHandlers/onblu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hyperlink" Target="https://stackblitz.com/edit/react-unmzn3?file=src/components/NameForm/NameFormWithFieldValidation.j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hyperlink" Target="https://stackblitz.com/edit/react-unmzn3?file=src/components/NameForm/NameFormWithKeyStrokeValidation.j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hyperlink" Target="https://stackblitz.com/edit/react-unmzn3?file=src/components/NameForm/IdealNameForm.j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hyperlink" Target="https://stackblitz.com/edit/react-hqdata?file=src/App.j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hyperlink" Target="https://stackblitz.com/edit/react-hqdata?file=src/utilities/temperature.j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hyperlink" Target="https://stackblitz.com/edit/react-hqdata?file=src/components/TemperatureField/TemperatureField.j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hyperlink" Target="https://stackblitz.com/edit/react-hqdata?file=src/App.j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hyperlink" Target="https://react-hqdata.stackblitz.i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jpg"/><Relationship Id="rId4" Type="http://schemas.openxmlformats.org/officeDocument/2006/relationships/hyperlink" Target="https://reactjs.org/docs/lists-and-keys.html" TargetMode="External"/><Relationship Id="rId5" Type="http://schemas.openxmlformats.org/officeDocument/2006/relationships/hyperlink" Target="https://robinpokorny.medium.com/index-as-a-key-is-an-anti-pattern-e0349aece318" TargetMode="External"/><Relationship Id="rId6" Type="http://schemas.openxmlformats.org/officeDocument/2006/relationships/hyperlink" Target="https://reactjs.org/docs/forms.html" TargetMode="External"/><Relationship Id="rId7" Type="http://schemas.openxmlformats.org/officeDocument/2006/relationships/hyperlink" Target="https://reactjs.org/docs/lifting-state-up.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hyperlink" Target="https://reactjs.org/docs/lists-and-keys.html#key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hyperlink" Target="https://reactjs.org/docs/lists-and-keys.html#keys" TargetMode="External"/><Relationship Id="rId5" Type="http://schemas.openxmlformats.org/officeDocument/2006/relationships/hyperlink" Target="https://robinpokorny.medium.com/index-as-a-key-is-an-anti-pattern-e0349aece318" TargetMode="External"/><Relationship Id="rId6" Type="http://schemas.openxmlformats.org/officeDocument/2006/relationships/hyperlink" Target="https://jsbin.com/wohima/edit?outpu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155325" y="1111950"/>
            <a:ext cx="49896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a:t>
            </a:r>
            <a:r>
              <a:rPr b="1" lang="es" sz="3200">
                <a:solidFill>
                  <a:srgbClr val="E83464"/>
                </a:solidFill>
                <a:latin typeface="Arial"/>
                <a:ea typeface="Arial"/>
                <a:cs typeface="Arial"/>
                <a:sym typeface="Arial"/>
              </a:rPr>
              <a:t>IV</a:t>
            </a:r>
            <a:r>
              <a:rPr b="1" i="0" lang="es" sz="3200" u="none" cap="none" strike="noStrike">
                <a:solidFill>
                  <a:srgbClr val="E83464"/>
                </a:solidFill>
                <a:latin typeface="Arial"/>
                <a:ea typeface="Arial"/>
                <a:cs typeface="Arial"/>
                <a:sym typeface="Arial"/>
              </a:rPr>
              <a:t>:</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Aplicaciones Web</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4"/>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Listas</a:t>
            </a:r>
            <a:endParaRPr b="1" sz="3000">
              <a:solidFill>
                <a:srgbClr val="E63466"/>
              </a:solidFill>
            </a:endParaRPr>
          </a:p>
        </p:txBody>
      </p:sp>
      <p:sp>
        <p:nvSpPr>
          <p:cNvPr id="209" name="Google Shape;209;p24"/>
          <p:cNvSpPr txBox="1"/>
          <p:nvPr/>
        </p:nvSpPr>
        <p:spPr>
          <a:xfrm>
            <a:off x="483300" y="1464000"/>
            <a:ext cx="8285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1000"/>
              </a:spcAft>
              <a:buClr>
                <a:srgbClr val="3C63AC"/>
              </a:buClr>
              <a:buSzPts val="1400"/>
              <a:buChar char="●"/>
            </a:pPr>
            <a:r>
              <a:rPr lang="es">
                <a:solidFill>
                  <a:srgbClr val="3C63AC"/>
                </a:solidFill>
              </a:rPr>
              <a:t>Entonces </a:t>
            </a:r>
            <a:r>
              <a:rPr lang="es">
                <a:solidFill>
                  <a:srgbClr val="3C63AC"/>
                </a:solidFill>
              </a:rPr>
              <a:t>podemos reescribir </a:t>
            </a:r>
            <a:r>
              <a:rPr lang="es">
                <a:solidFill>
                  <a:srgbClr val="3C63AC"/>
                </a:solidFill>
                <a:latin typeface="Consolas"/>
                <a:ea typeface="Consolas"/>
                <a:cs typeface="Consolas"/>
                <a:sym typeface="Consolas"/>
              </a:rPr>
              <a:t>&lt;Multiple /&gt;</a:t>
            </a:r>
            <a:r>
              <a:rPr lang="es">
                <a:solidFill>
                  <a:srgbClr val="3C63AC"/>
                </a:solidFill>
              </a:rPr>
              <a:t> de la siguiente forma:</a:t>
            </a:r>
            <a:endParaRPr>
              <a:latin typeface="Calibri"/>
              <a:ea typeface="Calibri"/>
              <a:cs typeface="Calibri"/>
              <a:sym typeface="Calibri"/>
            </a:endParaRPr>
          </a:p>
        </p:txBody>
      </p:sp>
      <p:sp>
        <p:nvSpPr>
          <p:cNvPr id="210" name="Google Shape;210;p24"/>
          <p:cNvSpPr txBox="1"/>
          <p:nvPr/>
        </p:nvSpPr>
        <p:spPr>
          <a:xfrm>
            <a:off x="483300" y="1807200"/>
            <a:ext cx="5248800" cy="3324600"/>
          </a:xfrm>
          <a:prstGeom prst="rect">
            <a:avLst/>
          </a:prstGeom>
          <a:noFill/>
          <a:ln>
            <a:noFill/>
          </a:ln>
        </p:spPr>
        <p:txBody>
          <a:bodyPr anchorCtr="0" anchor="t" bIns="91425" lIns="91425" spcFirstLastPara="1" rIns="91425" wrap="square" tIns="91425">
            <a:spAutoFit/>
          </a:bodyPr>
          <a:lstStyle/>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import React from 'react';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Mensaje = ({ </a:t>
            </a:r>
            <a:r>
              <a:rPr b="1" i="1" lang="es" sz="1200">
                <a:solidFill>
                  <a:srgbClr val="3C63AC"/>
                </a:solidFill>
                <a:latin typeface="Consolas"/>
                <a:ea typeface="Consolas"/>
                <a:cs typeface="Consolas"/>
                <a:sym typeface="Consolas"/>
              </a:rPr>
              <a:t>mensaje</a:t>
            </a:r>
            <a:r>
              <a:rPr b="1" lang="es" sz="1200">
                <a:solidFill>
                  <a:srgbClr val="3C63AC"/>
                </a:solidFill>
                <a:latin typeface="Consolas"/>
                <a:ea typeface="Consolas"/>
                <a:cs typeface="Consolas"/>
                <a:sym typeface="Consolas"/>
              </a:rPr>
              <a:t> }) =&gt; &lt;p&gt;{mensaje}&lt;/p&gt;;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Multiple = () =&gt;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lista = ['linea 1', 'linea 2', 'linea 3'];</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return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{lista.map(</a:t>
            </a:r>
            <a:r>
              <a:rPr b="1" i="1" lang="es" sz="1200">
                <a:solidFill>
                  <a:srgbClr val="3C63AC"/>
                </a:solidFill>
                <a:latin typeface="Consolas"/>
                <a:ea typeface="Consolas"/>
                <a:cs typeface="Consolas"/>
                <a:sym typeface="Consolas"/>
              </a:rPr>
              <a:t>elemento</a:t>
            </a:r>
            <a:r>
              <a:rPr b="1" lang="es" sz="1200">
                <a:solidFill>
                  <a:srgbClr val="3C63AC"/>
                </a:solidFill>
                <a:latin typeface="Consolas"/>
                <a:ea typeface="Consolas"/>
                <a:cs typeface="Consolas"/>
                <a:sym typeface="Consolas"/>
              </a:rPr>
              <a:t> =&gt;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&lt;Mensaje </a:t>
            </a:r>
            <a:r>
              <a:rPr b="1" i="1" lang="es" sz="1200">
                <a:solidFill>
                  <a:srgbClr val="3C63AC"/>
                </a:solidFill>
                <a:latin typeface="Consolas"/>
                <a:ea typeface="Consolas"/>
                <a:cs typeface="Consolas"/>
                <a:sym typeface="Consolas"/>
              </a:rPr>
              <a:t>key</a:t>
            </a:r>
            <a:r>
              <a:rPr b="1" lang="es" sz="1200">
                <a:solidFill>
                  <a:srgbClr val="3C63AC"/>
                </a:solidFill>
                <a:latin typeface="Consolas"/>
                <a:ea typeface="Consolas"/>
                <a:cs typeface="Consolas"/>
                <a:sym typeface="Consolas"/>
              </a:rPr>
              <a:t>={elemento} </a:t>
            </a:r>
            <a:r>
              <a:rPr b="1" i="1" lang="es" sz="1200">
                <a:solidFill>
                  <a:srgbClr val="3C63AC"/>
                </a:solidFill>
                <a:latin typeface="Consolas"/>
                <a:ea typeface="Consolas"/>
                <a:cs typeface="Consolas"/>
                <a:sym typeface="Consolas"/>
              </a:rPr>
              <a:t>mensaje</a:t>
            </a:r>
            <a:r>
              <a:rPr b="1" lang="es" sz="1200">
                <a:solidFill>
                  <a:srgbClr val="3C63AC"/>
                </a:solidFill>
                <a:latin typeface="Consolas"/>
                <a:ea typeface="Consolas"/>
                <a:cs typeface="Consolas"/>
                <a:sym typeface="Consolas"/>
              </a:rPr>
              <a:t>={elemento} /&gt;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export default Multiple;</a:t>
            </a:r>
            <a:endParaRPr b="1" sz="1200">
              <a:solidFill>
                <a:srgbClr val="3C63AC"/>
              </a:solidFill>
              <a:latin typeface="Consolas"/>
              <a:ea typeface="Consolas"/>
              <a:cs typeface="Consolas"/>
              <a:sym typeface="Consolas"/>
            </a:endParaRPr>
          </a:p>
        </p:txBody>
      </p:sp>
      <p:sp>
        <p:nvSpPr>
          <p:cNvPr id="211" name="Google Shape;211;p24"/>
          <p:cNvSpPr txBox="1"/>
          <p:nvPr/>
        </p:nvSpPr>
        <p:spPr>
          <a:xfrm>
            <a:off x="5732100" y="1864200"/>
            <a:ext cx="3036600" cy="139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3C63AC"/>
              </a:buClr>
              <a:buSzPts val="1400"/>
              <a:buChar char="○"/>
            </a:pPr>
            <a:r>
              <a:rPr lang="es">
                <a:solidFill>
                  <a:srgbClr val="3C63AC"/>
                </a:solidFill>
              </a:rPr>
              <a:t>Tenemos el componente </a:t>
            </a:r>
            <a:r>
              <a:rPr lang="es">
                <a:solidFill>
                  <a:srgbClr val="3C63AC"/>
                </a:solidFill>
                <a:latin typeface="Consolas"/>
                <a:ea typeface="Consolas"/>
                <a:cs typeface="Consolas"/>
                <a:sym typeface="Consolas"/>
              </a:rPr>
              <a:t>&lt;Mensaje /&gt;</a:t>
            </a:r>
            <a:r>
              <a:rPr lang="es">
                <a:solidFill>
                  <a:srgbClr val="3C63AC"/>
                </a:solidFill>
              </a:rPr>
              <a:t>.</a:t>
            </a:r>
            <a:endParaRPr>
              <a:solidFill>
                <a:srgbClr val="3C63AC"/>
              </a:solidFill>
            </a:endParaRPr>
          </a:p>
          <a:p>
            <a:pPr indent="-317500" lvl="0" marL="457200" rtl="0" algn="just">
              <a:spcBef>
                <a:spcPts val="1000"/>
              </a:spcBef>
              <a:spcAft>
                <a:spcPts val="1000"/>
              </a:spcAft>
              <a:buClr>
                <a:srgbClr val="3C63AC"/>
              </a:buClr>
              <a:buSzPts val="1400"/>
              <a:buChar char="○"/>
            </a:pPr>
            <a:r>
              <a:rPr lang="es">
                <a:solidFill>
                  <a:srgbClr val="3C63AC"/>
                </a:solidFill>
              </a:rPr>
              <a:t>La prop key va directamente sobre el elemento que es retornado por nuestra lista.</a:t>
            </a:r>
            <a:endParaRPr>
              <a:solidFill>
                <a:srgbClr val="3C63A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5"/>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Listas</a:t>
            </a:r>
            <a:endParaRPr b="1" sz="3000">
              <a:solidFill>
                <a:srgbClr val="E63466"/>
              </a:solidFill>
            </a:endParaRPr>
          </a:p>
        </p:txBody>
      </p:sp>
      <p:sp>
        <p:nvSpPr>
          <p:cNvPr id="217" name="Google Shape;217;p25"/>
          <p:cNvSpPr txBox="1"/>
          <p:nvPr/>
        </p:nvSpPr>
        <p:spPr>
          <a:xfrm>
            <a:off x="483300" y="1464000"/>
            <a:ext cx="8285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1000"/>
              </a:spcAft>
              <a:buClr>
                <a:srgbClr val="3C63AC"/>
              </a:buClr>
              <a:buSzPts val="1400"/>
              <a:buChar char="●"/>
            </a:pPr>
            <a:r>
              <a:rPr lang="es">
                <a:solidFill>
                  <a:srgbClr val="3C63AC"/>
                </a:solidFill>
              </a:rPr>
              <a:t>De igual forma, podemos reescribir nuestros componentes de la siguiente forma para mejor su legibilidad:</a:t>
            </a:r>
            <a:endParaRPr>
              <a:latin typeface="Calibri"/>
              <a:ea typeface="Calibri"/>
              <a:cs typeface="Calibri"/>
              <a:sym typeface="Calibri"/>
            </a:endParaRPr>
          </a:p>
        </p:txBody>
      </p:sp>
      <p:sp>
        <p:nvSpPr>
          <p:cNvPr id="218" name="Google Shape;218;p25"/>
          <p:cNvSpPr txBox="1"/>
          <p:nvPr/>
        </p:nvSpPr>
        <p:spPr>
          <a:xfrm>
            <a:off x="483300" y="2112000"/>
            <a:ext cx="8018400" cy="2586000"/>
          </a:xfrm>
          <a:prstGeom prst="rect">
            <a:avLst/>
          </a:prstGeom>
          <a:noFill/>
          <a:ln>
            <a:noFill/>
          </a:ln>
        </p:spPr>
        <p:txBody>
          <a:bodyPr anchorCtr="0" anchor="t" bIns="91425" lIns="91425" spcFirstLastPara="1" rIns="91425" wrap="square" tIns="91425">
            <a:spAutoFit/>
          </a:bodyPr>
          <a:lstStyle/>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import React from 'react';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Mensaje = ({ </a:t>
            </a:r>
            <a:r>
              <a:rPr b="1" i="1" lang="es" sz="1200">
                <a:solidFill>
                  <a:srgbClr val="3C63AC"/>
                </a:solidFill>
                <a:latin typeface="Consolas"/>
                <a:ea typeface="Consolas"/>
                <a:cs typeface="Consolas"/>
                <a:sym typeface="Consolas"/>
              </a:rPr>
              <a:t>mensaje</a:t>
            </a:r>
            <a:r>
              <a:rPr b="1" lang="es" sz="1200">
                <a:solidFill>
                  <a:srgbClr val="3C63AC"/>
                </a:solidFill>
                <a:latin typeface="Consolas"/>
                <a:ea typeface="Consolas"/>
                <a:cs typeface="Consolas"/>
                <a:sym typeface="Consolas"/>
              </a:rPr>
              <a:t> }) =&gt; &lt;p&gt;{mensaje}&lt;/p&gt;;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Multiple = () =&gt;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lista = ['linea 1', 'linea 2', 'linea 3'];</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mostrarLista = </a:t>
            </a:r>
            <a:r>
              <a:rPr b="1" i="1" lang="es" sz="1200">
                <a:solidFill>
                  <a:srgbClr val="3C63AC"/>
                </a:solidFill>
                <a:latin typeface="Consolas"/>
                <a:ea typeface="Consolas"/>
                <a:cs typeface="Consolas"/>
                <a:sym typeface="Consolas"/>
              </a:rPr>
              <a:t>lista</a:t>
            </a:r>
            <a:r>
              <a:rPr b="1" lang="es" sz="1200">
                <a:solidFill>
                  <a:srgbClr val="3C63AC"/>
                </a:solidFill>
                <a:latin typeface="Consolas"/>
                <a:ea typeface="Consolas"/>
                <a:cs typeface="Consolas"/>
                <a:sym typeface="Consolas"/>
              </a:rPr>
              <a:t> =&gt;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lista?.map(</a:t>
            </a:r>
            <a:r>
              <a:rPr b="1" i="1" lang="es" sz="1200">
                <a:solidFill>
                  <a:srgbClr val="3C63AC"/>
                </a:solidFill>
                <a:latin typeface="Consolas"/>
                <a:ea typeface="Consolas"/>
                <a:cs typeface="Consolas"/>
                <a:sym typeface="Consolas"/>
              </a:rPr>
              <a:t>elemento</a:t>
            </a:r>
            <a:r>
              <a:rPr b="1" lang="es" sz="1200">
                <a:solidFill>
                  <a:srgbClr val="3C63AC"/>
                </a:solidFill>
                <a:latin typeface="Consolas"/>
                <a:ea typeface="Consolas"/>
                <a:cs typeface="Consolas"/>
                <a:sym typeface="Consolas"/>
              </a:rPr>
              <a:t> =&gt; &lt;Mensaje </a:t>
            </a:r>
            <a:r>
              <a:rPr b="1" i="1" lang="es" sz="1200">
                <a:solidFill>
                  <a:srgbClr val="3C63AC"/>
                </a:solidFill>
                <a:latin typeface="Consolas"/>
                <a:ea typeface="Consolas"/>
                <a:cs typeface="Consolas"/>
                <a:sym typeface="Consolas"/>
              </a:rPr>
              <a:t>key</a:t>
            </a:r>
            <a:r>
              <a:rPr b="1" lang="es" sz="1200">
                <a:solidFill>
                  <a:srgbClr val="3C63AC"/>
                </a:solidFill>
                <a:latin typeface="Consolas"/>
                <a:ea typeface="Consolas"/>
                <a:cs typeface="Consolas"/>
                <a:sym typeface="Consolas"/>
              </a:rPr>
              <a:t>={elemento} </a:t>
            </a:r>
            <a:r>
              <a:rPr b="1" i="1" lang="es" sz="1200">
                <a:solidFill>
                  <a:srgbClr val="3C63AC"/>
                </a:solidFill>
                <a:latin typeface="Consolas"/>
                <a:ea typeface="Consolas"/>
                <a:cs typeface="Consolas"/>
                <a:sym typeface="Consolas"/>
              </a:rPr>
              <a:t>mensaje</a:t>
            </a:r>
            <a:r>
              <a:rPr b="1" lang="es" sz="1200">
                <a:solidFill>
                  <a:srgbClr val="3C63AC"/>
                </a:solidFill>
                <a:latin typeface="Consolas"/>
                <a:ea typeface="Consolas"/>
                <a:cs typeface="Consolas"/>
                <a:sym typeface="Consolas"/>
              </a:rPr>
              <a:t>={elemento} /&gt;);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return &lt;&gt;{mostrarLista(lista)}&lt;/&gt;;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export default Multiple;</a:t>
            </a:r>
            <a:endParaRPr b="1" sz="1200">
              <a:solidFill>
                <a:srgbClr val="3C63AC"/>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6"/>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Listas</a:t>
            </a:r>
            <a:endParaRPr b="1" sz="3000">
              <a:solidFill>
                <a:srgbClr val="E63466"/>
              </a:solidFill>
            </a:endParaRPr>
          </a:p>
        </p:txBody>
      </p:sp>
      <p:sp>
        <p:nvSpPr>
          <p:cNvPr id="224" name="Google Shape;224;p26"/>
          <p:cNvSpPr txBox="1"/>
          <p:nvPr/>
        </p:nvSpPr>
        <p:spPr>
          <a:xfrm>
            <a:off x="483300" y="1464000"/>
            <a:ext cx="8285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1000"/>
              </a:spcAft>
              <a:buClr>
                <a:srgbClr val="3C63AC"/>
              </a:buClr>
              <a:buSzPts val="1400"/>
              <a:buChar char="●"/>
            </a:pPr>
            <a:r>
              <a:rPr lang="es">
                <a:solidFill>
                  <a:srgbClr val="3C63AC"/>
                </a:solidFill>
              </a:rPr>
              <a:t>Finalmente</a:t>
            </a:r>
            <a:r>
              <a:rPr lang="es">
                <a:solidFill>
                  <a:srgbClr val="3C63AC"/>
                </a:solidFill>
              </a:rPr>
              <a:t>, podemos trabajar con un atributo </a:t>
            </a:r>
            <a:r>
              <a:rPr lang="es">
                <a:solidFill>
                  <a:srgbClr val="3C63AC"/>
                </a:solidFill>
                <a:latin typeface="Consolas"/>
                <a:ea typeface="Consolas"/>
                <a:cs typeface="Consolas"/>
                <a:sym typeface="Consolas"/>
              </a:rPr>
              <a:t>id</a:t>
            </a:r>
            <a:r>
              <a:rPr lang="es">
                <a:solidFill>
                  <a:srgbClr val="3C63AC"/>
                </a:solidFill>
              </a:rPr>
              <a:t> para diferenciar nuestros elementos:</a:t>
            </a:r>
            <a:endParaRPr>
              <a:latin typeface="Calibri"/>
              <a:ea typeface="Calibri"/>
              <a:cs typeface="Calibri"/>
              <a:sym typeface="Calibri"/>
            </a:endParaRPr>
          </a:p>
        </p:txBody>
      </p:sp>
      <p:sp>
        <p:nvSpPr>
          <p:cNvPr id="225" name="Google Shape;225;p26"/>
          <p:cNvSpPr txBox="1"/>
          <p:nvPr/>
        </p:nvSpPr>
        <p:spPr>
          <a:xfrm>
            <a:off x="483300" y="1731000"/>
            <a:ext cx="7294200" cy="3680400"/>
          </a:xfrm>
          <a:prstGeom prst="rect">
            <a:avLst/>
          </a:prstGeom>
          <a:noFill/>
          <a:ln>
            <a:noFill/>
          </a:ln>
        </p:spPr>
        <p:txBody>
          <a:bodyPr anchorCtr="0" anchor="t" bIns="91425" lIns="91425" spcFirstLastPara="1" rIns="91425" wrap="square" tIns="91425">
            <a:spAutoFit/>
          </a:bodyPr>
          <a:lstStyle/>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import React from 'react';</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Mensaje = ({ </a:t>
            </a:r>
            <a:r>
              <a:rPr b="1" i="1" lang="es" sz="1200">
                <a:solidFill>
                  <a:srgbClr val="3C63AC"/>
                </a:solidFill>
                <a:latin typeface="Consolas"/>
                <a:ea typeface="Consolas"/>
                <a:cs typeface="Consolas"/>
                <a:sym typeface="Consolas"/>
              </a:rPr>
              <a:t>mensaje</a:t>
            </a:r>
            <a:r>
              <a:rPr b="1" lang="es" sz="1200">
                <a:solidFill>
                  <a:srgbClr val="3C63AC"/>
                </a:solidFill>
                <a:latin typeface="Consolas"/>
                <a:ea typeface="Consolas"/>
                <a:cs typeface="Consolas"/>
                <a:sym typeface="Consolas"/>
              </a:rPr>
              <a:t> }) =&gt; &lt;p&gt;{mensaje}&lt;/p&gt;;</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Multiple = () =&gt;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a:t>
            </a: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lista =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 id: 1, msg: 'a'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 id: 2, msg: 'b'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 id: 3, msg: 'c'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a:t>
            </a: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mostrarLista = </a:t>
            </a:r>
            <a:r>
              <a:rPr b="1" i="1" lang="es" sz="1200">
                <a:solidFill>
                  <a:srgbClr val="3C63AC"/>
                </a:solidFill>
                <a:latin typeface="Consolas"/>
                <a:ea typeface="Consolas"/>
                <a:cs typeface="Consolas"/>
                <a:sym typeface="Consolas"/>
              </a:rPr>
              <a:t>listado</a:t>
            </a:r>
            <a:r>
              <a:rPr b="1" lang="es" sz="1200">
                <a:solidFill>
                  <a:srgbClr val="3C63AC"/>
                </a:solidFill>
                <a:latin typeface="Consolas"/>
                <a:ea typeface="Consolas"/>
                <a:cs typeface="Consolas"/>
                <a:sym typeface="Consolas"/>
              </a:rPr>
              <a:t> =&gt;</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listado?.map(</a:t>
            </a:r>
            <a:r>
              <a:rPr b="1" i="1" lang="es" sz="1200">
                <a:solidFill>
                  <a:srgbClr val="3C63AC"/>
                </a:solidFill>
                <a:latin typeface="Consolas"/>
                <a:ea typeface="Consolas"/>
                <a:cs typeface="Consolas"/>
                <a:sym typeface="Consolas"/>
              </a:rPr>
              <a:t>elemento</a:t>
            </a:r>
            <a:r>
              <a:rPr b="1" lang="es" sz="1200">
                <a:solidFill>
                  <a:srgbClr val="3C63AC"/>
                </a:solidFill>
                <a:latin typeface="Consolas"/>
                <a:ea typeface="Consolas"/>
                <a:cs typeface="Consolas"/>
                <a:sym typeface="Consolas"/>
              </a:rPr>
              <a:t> =&gt;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&lt;Mensaje </a:t>
            </a:r>
            <a:r>
              <a:rPr b="1" i="1" lang="es" sz="1200">
                <a:solidFill>
                  <a:srgbClr val="3C63AC"/>
                </a:solidFill>
                <a:latin typeface="Consolas"/>
                <a:ea typeface="Consolas"/>
                <a:cs typeface="Consolas"/>
                <a:sym typeface="Consolas"/>
              </a:rPr>
              <a:t>key</a:t>
            </a:r>
            <a:r>
              <a:rPr b="1" lang="es" sz="1200">
                <a:solidFill>
                  <a:srgbClr val="3C63AC"/>
                </a:solidFill>
                <a:latin typeface="Consolas"/>
                <a:ea typeface="Consolas"/>
                <a:cs typeface="Consolas"/>
                <a:sym typeface="Consolas"/>
              </a:rPr>
              <a:t>={elemento.id} </a:t>
            </a:r>
            <a:r>
              <a:rPr b="1" i="1" lang="es" sz="1200">
                <a:solidFill>
                  <a:srgbClr val="3C63AC"/>
                </a:solidFill>
                <a:latin typeface="Consolas"/>
                <a:ea typeface="Consolas"/>
                <a:cs typeface="Consolas"/>
                <a:sym typeface="Consolas"/>
              </a:rPr>
              <a:t>mensaje</a:t>
            </a:r>
            <a:r>
              <a:rPr b="1" lang="es" sz="1200">
                <a:solidFill>
                  <a:srgbClr val="3C63AC"/>
                </a:solidFill>
                <a:latin typeface="Consolas"/>
                <a:ea typeface="Consolas"/>
                <a:cs typeface="Consolas"/>
                <a:sym typeface="Consolas"/>
              </a:rPr>
              <a:t>={elemento.mensaje} /&gt;</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    return &lt;&gt;{mostrarLista(lista)}&lt;/&gt;;</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95000"/>
              </a:lnSpc>
              <a:spcBef>
                <a:spcPts val="0"/>
              </a:spcBef>
              <a:spcAft>
                <a:spcPts val="0"/>
              </a:spcAft>
              <a:buNone/>
            </a:pPr>
            <a:r>
              <a:rPr b="1" lang="es" sz="1200">
                <a:solidFill>
                  <a:srgbClr val="3C63AC"/>
                </a:solidFill>
                <a:latin typeface="Consolas"/>
                <a:ea typeface="Consolas"/>
                <a:cs typeface="Consolas"/>
                <a:sym typeface="Consolas"/>
              </a:rPr>
              <a:t>export default Multiple;</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sz="1050">
              <a:solidFill>
                <a:srgbClr val="FC618D"/>
              </a:solidFill>
              <a:highlight>
                <a:srgbClr val="222222"/>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7"/>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Formularios</a:t>
            </a:r>
            <a:endParaRPr b="1" sz="3000">
              <a:solidFill>
                <a:srgbClr val="E63466"/>
              </a:solidFill>
            </a:endParaRPr>
          </a:p>
        </p:txBody>
      </p:sp>
      <p:sp>
        <p:nvSpPr>
          <p:cNvPr id="231" name="Google Shape;231;p27"/>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32" name="Google Shape;232;p27"/>
          <p:cNvSpPr txBox="1"/>
          <p:nvPr/>
        </p:nvSpPr>
        <p:spPr>
          <a:xfrm>
            <a:off x="483300" y="1464000"/>
            <a:ext cx="8272200" cy="6156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400"/>
              </a:spcBef>
              <a:spcAft>
                <a:spcPts val="1000"/>
              </a:spcAft>
              <a:buClr>
                <a:srgbClr val="3C63AC"/>
              </a:buClr>
              <a:buSzPts val="1400"/>
              <a:buChar char="●"/>
            </a:pPr>
            <a:r>
              <a:rPr lang="es">
                <a:solidFill>
                  <a:srgbClr val="3C63AC"/>
                </a:solidFill>
              </a:rPr>
              <a:t>Para mostrar formularios podemos crear un componente que contenga un formulario con la misma estructura que en HTML, lo único que cambiaría sería la nomenclatura de los eventos:</a:t>
            </a:r>
            <a:endParaRPr>
              <a:solidFill>
                <a:srgbClr val="3C63AC"/>
              </a:solidFill>
            </a:endParaRPr>
          </a:p>
        </p:txBody>
      </p:sp>
      <p:sp>
        <p:nvSpPr>
          <p:cNvPr id="233" name="Google Shape;233;p27"/>
          <p:cNvSpPr txBox="1"/>
          <p:nvPr/>
        </p:nvSpPr>
        <p:spPr>
          <a:xfrm>
            <a:off x="483300" y="1957125"/>
            <a:ext cx="6408900" cy="3239400"/>
          </a:xfrm>
          <a:prstGeom prst="rect">
            <a:avLst/>
          </a:prstGeom>
          <a:noFill/>
          <a:ln>
            <a:noFill/>
          </a:ln>
        </p:spPr>
        <p:txBody>
          <a:bodyPr anchorCtr="0" anchor="t" bIns="91425" lIns="91425" spcFirstLastPara="1" rIns="91425" wrap="square" tIns="91425">
            <a:spAutoFit/>
          </a:bodyPr>
          <a:lstStyle/>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import React, { useState } from 'react';</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const NameForm = () =&gt; {</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const [value, setValue] = useState('');</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const changeHandler = (event) =&gt; setValue(event.target.value);</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const submitHandler = (event) =&gt; {</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event.preventDefault();</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alert('Nombre: ' + value);</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return (</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&lt;form onSubmit={submitHandler}&gt;</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&lt;label htmlFor="name"&gt; Nombre: &lt;/label&gt;</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&lt;input type="text" name="name" value={value} onChange={changeHandler} /&gt;</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&lt;input type="submit" value="Enviar" /&gt;</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&lt;/form&gt;</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  );</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90000"/>
              </a:lnSpc>
              <a:spcBef>
                <a:spcPts val="0"/>
              </a:spcBef>
              <a:spcAft>
                <a:spcPts val="0"/>
              </a:spcAft>
              <a:buNone/>
            </a:pPr>
            <a:r>
              <a:rPr b="1" lang="es" sz="1050">
                <a:solidFill>
                  <a:srgbClr val="3C63AC"/>
                </a:solidFill>
                <a:latin typeface="Consolas"/>
                <a:ea typeface="Consolas"/>
                <a:cs typeface="Consolas"/>
                <a:sym typeface="Consolas"/>
              </a:rPr>
              <a:t>export default NameForm;</a:t>
            </a:r>
            <a:endParaRPr b="1" sz="1050">
              <a:solidFill>
                <a:srgbClr val="3C63AC"/>
              </a:solidFill>
              <a:latin typeface="Consolas"/>
              <a:ea typeface="Consolas"/>
              <a:cs typeface="Consolas"/>
              <a:sym typeface="Consolas"/>
            </a:endParaRPr>
          </a:p>
        </p:txBody>
      </p:sp>
      <p:sp>
        <p:nvSpPr>
          <p:cNvPr id="234" name="Google Shape;234;p27"/>
          <p:cNvSpPr txBox="1"/>
          <p:nvPr/>
        </p:nvSpPr>
        <p:spPr>
          <a:xfrm>
            <a:off x="5821350" y="2112000"/>
            <a:ext cx="2934000" cy="1734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C63AC"/>
              </a:buClr>
              <a:buSzPts val="1400"/>
              <a:buChar char="○"/>
            </a:pPr>
            <a:r>
              <a:rPr lang="es">
                <a:solidFill>
                  <a:srgbClr val="3C63AC"/>
                </a:solidFill>
              </a:rPr>
              <a:t>Proyecto en </a:t>
            </a:r>
            <a:r>
              <a:rPr lang="es" u="sng">
                <a:solidFill>
                  <a:schemeClr val="hlink"/>
                </a:solidFill>
                <a:hlinkClick r:id="rId4"/>
              </a:rPr>
              <a:t>StackBlitz</a:t>
            </a:r>
            <a:r>
              <a:rPr lang="es"/>
              <a:t>.</a:t>
            </a:r>
            <a:endParaRPr/>
          </a:p>
          <a:p>
            <a:pPr indent="-317500" lvl="0" marL="457200" rtl="0" algn="l">
              <a:spcBef>
                <a:spcPts val="1000"/>
              </a:spcBef>
              <a:spcAft>
                <a:spcPts val="0"/>
              </a:spcAft>
              <a:buClr>
                <a:srgbClr val="3C63AC"/>
              </a:buClr>
              <a:buSzPts val="1400"/>
              <a:buChar char="○"/>
            </a:pPr>
            <a:r>
              <a:rPr lang="es">
                <a:solidFill>
                  <a:srgbClr val="3C63AC"/>
                </a:solidFill>
              </a:rPr>
              <a:t>Demostración en</a:t>
            </a:r>
            <a:r>
              <a:rPr lang="es"/>
              <a:t> </a:t>
            </a:r>
            <a:r>
              <a:rPr lang="es" u="sng">
                <a:solidFill>
                  <a:schemeClr val="hlink"/>
                </a:solidFill>
                <a:hlinkClick r:id="rId5"/>
              </a:rPr>
              <a:t>vivo</a:t>
            </a:r>
            <a:r>
              <a:rPr lang="es"/>
              <a:t>.</a:t>
            </a:r>
            <a:endParaRPr/>
          </a:p>
          <a:p>
            <a:pPr indent="-317500" lvl="0" marL="457200" rtl="0" algn="just">
              <a:spcBef>
                <a:spcPts val="1000"/>
              </a:spcBef>
              <a:spcAft>
                <a:spcPts val="1000"/>
              </a:spcAft>
              <a:buClr>
                <a:srgbClr val="3C63AC"/>
              </a:buClr>
              <a:buSzPts val="1400"/>
              <a:buChar char="○"/>
            </a:pPr>
            <a:r>
              <a:rPr lang="es">
                <a:solidFill>
                  <a:srgbClr val="3C63AC"/>
                </a:solidFill>
              </a:rPr>
              <a:t>Para este ejemplo usaremos el </a:t>
            </a:r>
            <a:r>
              <a:rPr lang="es">
                <a:solidFill>
                  <a:srgbClr val="3C63AC"/>
                </a:solidFill>
                <a:latin typeface="Consolas"/>
                <a:ea typeface="Consolas"/>
                <a:cs typeface="Consolas"/>
                <a:sym typeface="Consolas"/>
              </a:rPr>
              <a:t>input</a:t>
            </a:r>
            <a:r>
              <a:rPr lang="es">
                <a:solidFill>
                  <a:srgbClr val="3C63AC"/>
                </a:solidFill>
              </a:rPr>
              <a:t> tag, para ver ejemplos con otros tags, ver la </a:t>
            </a:r>
            <a:r>
              <a:rPr lang="es" u="sng">
                <a:solidFill>
                  <a:schemeClr val="hlink"/>
                </a:solidFill>
                <a:hlinkClick r:id="rId6"/>
              </a:rPr>
              <a:t>documentación de React</a:t>
            </a:r>
            <a:r>
              <a:rPr lang="es">
                <a:solidFill>
                  <a:srgbClr val="3C63AC"/>
                </a:solidFill>
              </a:rPr>
              <a:t>.</a:t>
            </a:r>
            <a:endParaRPr>
              <a:solidFill>
                <a:srgbClr val="3C63A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28"/>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Formularios</a:t>
            </a:r>
            <a:endParaRPr b="1" sz="3000">
              <a:solidFill>
                <a:srgbClr val="E63466"/>
              </a:solidFill>
            </a:endParaRPr>
          </a:p>
        </p:txBody>
      </p:sp>
      <p:sp>
        <p:nvSpPr>
          <p:cNvPr id="240" name="Google Shape;240;p28"/>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41" name="Google Shape;241;p28"/>
          <p:cNvSpPr txBox="1"/>
          <p:nvPr/>
        </p:nvSpPr>
        <p:spPr>
          <a:xfrm>
            <a:off x="483300" y="1464000"/>
            <a:ext cx="8051400" cy="25371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Adicionalmente podemos agregar </a:t>
            </a:r>
            <a:r>
              <a:rPr lang="es">
                <a:solidFill>
                  <a:srgbClr val="3C63AC"/>
                </a:solidFill>
              </a:rPr>
              <a:t>validación</a:t>
            </a:r>
            <a:r>
              <a:rPr lang="es">
                <a:solidFill>
                  <a:srgbClr val="3C63AC"/>
                </a:solidFill>
              </a:rPr>
              <a:t> a nuestro campo </a:t>
            </a:r>
            <a:r>
              <a:rPr lang="es">
                <a:solidFill>
                  <a:srgbClr val="3C63AC"/>
                </a:solidFill>
                <a:latin typeface="Consolas"/>
                <a:ea typeface="Consolas"/>
                <a:cs typeface="Consolas"/>
                <a:sym typeface="Consolas"/>
              </a:rPr>
              <a:t>name.</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Para esto podemos añadir la </a:t>
            </a:r>
            <a:r>
              <a:rPr lang="es">
                <a:solidFill>
                  <a:srgbClr val="3C63AC"/>
                </a:solidFill>
              </a:rPr>
              <a:t>validación</a:t>
            </a:r>
            <a:r>
              <a:rPr lang="es">
                <a:solidFill>
                  <a:srgbClr val="3C63AC"/>
                </a:solidFill>
              </a:rPr>
              <a:t> de tres formas diferentes:</a:t>
            </a:r>
            <a:endParaRPr>
              <a:solidFill>
                <a:srgbClr val="3C63AC"/>
              </a:solidFill>
            </a:endParaRPr>
          </a:p>
          <a:p>
            <a:pPr indent="-317500" lvl="1" marL="914400" rtl="0" algn="just">
              <a:lnSpc>
                <a:spcPct val="115000"/>
              </a:lnSpc>
              <a:spcBef>
                <a:spcPts val="1400"/>
              </a:spcBef>
              <a:spcAft>
                <a:spcPts val="0"/>
              </a:spcAft>
              <a:buClr>
                <a:srgbClr val="3C63AC"/>
              </a:buClr>
              <a:buSzPts val="1400"/>
              <a:buChar char="○"/>
            </a:pPr>
            <a:r>
              <a:rPr lang="es">
                <a:solidFill>
                  <a:srgbClr val="3C63AC"/>
                </a:solidFill>
              </a:rPr>
              <a:t>A nivel de formulario.</a:t>
            </a:r>
            <a:endParaRPr>
              <a:solidFill>
                <a:srgbClr val="3C63AC"/>
              </a:solidFill>
            </a:endParaRPr>
          </a:p>
          <a:p>
            <a:pPr indent="-317500" lvl="1" marL="914400" rtl="0" algn="just">
              <a:lnSpc>
                <a:spcPct val="115000"/>
              </a:lnSpc>
              <a:spcBef>
                <a:spcPts val="1400"/>
              </a:spcBef>
              <a:spcAft>
                <a:spcPts val="0"/>
              </a:spcAft>
              <a:buClr>
                <a:srgbClr val="3C63AC"/>
              </a:buClr>
              <a:buSzPts val="1400"/>
              <a:buChar char="○"/>
            </a:pPr>
            <a:r>
              <a:rPr lang="es">
                <a:solidFill>
                  <a:srgbClr val="3C63AC"/>
                </a:solidFill>
              </a:rPr>
              <a:t>A nivel de campo.</a:t>
            </a:r>
            <a:endParaRPr>
              <a:solidFill>
                <a:srgbClr val="3C63AC"/>
              </a:solidFill>
            </a:endParaRPr>
          </a:p>
          <a:p>
            <a:pPr indent="-317500" lvl="1" marL="914400" rtl="0" algn="just">
              <a:lnSpc>
                <a:spcPct val="115000"/>
              </a:lnSpc>
              <a:spcBef>
                <a:spcPts val="1400"/>
              </a:spcBef>
              <a:spcAft>
                <a:spcPts val="0"/>
              </a:spcAft>
              <a:buClr>
                <a:srgbClr val="3C63AC"/>
              </a:buClr>
              <a:buSzPts val="1400"/>
              <a:buChar char="○"/>
            </a:pPr>
            <a:r>
              <a:rPr lang="es">
                <a:solidFill>
                  <a:srgbClr val="3C63AC"/>
                </a:solidFill>
              </a:rPr>
              <a:t>Con cada cambio del usuario.</a:t>
            </a:r>
            <a:endParaRPr>
              <a:solidFill>
                <a:srgbClr val="3C63AC"/>
              </a:solidFill>
            </a:endParaRPr>
          </a:p>
          <a:p>
            <a:pPr indent="-317500" lvl="0" marL="457200" rtl="0" algn="just">
              <a:lnSpc>
                <a:spcPct val="115000"/>
              </a:lnSpc>
              <a:spcBef>
                <a:spcPts val="1400"/>
              </a:spcBef>
              <a:spcAft>
                <a:spcPts val="1000"/>
              </a:spcAft>
              <a:buClr>
                <a:srgbClr val="3C63AC"/>
              </a:buClr>
              <a:buSzPts val="1400"/>
              <a:buChar char="●"/>
            </a:pPr>
            <a:r>
              <a:rPr lang="es">
                <a:solidFill>
                  <a:srgbClr val="3C63AC"/>
                </a:solidFill>
              </a:rPr>
              <a:t>Para mostrar un mensaje informativo al usuario usaremos otro estado que llamaremos </a:t>
            </a:r>
            <a:r>
              <a:rPr lang="es">
                <a:solidFill>
                  <a:srgbClr val="3C63AC"/>
                </a:solidFill>
                <a:latin typeface="Consolas"/>
                <a:ea typeface="Consolas"/>
                <a:cs typeface="Consolas"/>
                <a:sym typeface="Consolas"/>
              </a:rPr>
              <a:t>error</a:t>
            </a:r>
            <a:r>
              <a:rPr lang="es">
                <a:solidFill>
                  <a:srgbClr val="3C63AC"/>
                </a:solidFill>
              </a:rPr>
              <a:t>.</a:t>
            </a:r>
            <a:endParaRPr>
              <a:solidFill>
                <a:srgbClr val="3C63A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29"/>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Formularios</a:t>
            </a:r>
            <a:endParaRPr b="1" sz="3000">
              <a:solidFill>
                <a:srgbClr val="E63466"/>
              </a:solidFill>
            </a:endParaRPr>
          </a:p>
        </p:txBody>
      </p:sp>
      <p:sp>
        <p:nvSpPr>
          <p:cNvPr id="247" name="Google Shape;247;p29"/>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48" name="Google Shape;248;p29"/>
          <p:cNvSpPr txBox="1"/>
          <p:nvPr/>
        </p:nvSpPr>
        <p:spPr>
          <a:xfrm>
            <a:off x="483300" y="1464000"/>
            <a:ext cx="8051400" cy="31206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Inicialmente, definimos nuestra </a:t>
            </a:r>
            <a:r>
              <a:rPr lang="es">
                <a:solidFill>
                  <a:srgbClr val="3C63AC"/>
                </a:solidFill>
              </a:rPr>
              <a:t>validación con una </a:t>
            </a:r>
            <a:r>
              <a:rPr lang="es" u="sng">
                <a:solidFill>
                  <a:schemeClr val="hlink"/>
                </a:solidFill>
                <a:latin typeface="Consolas"/>
                <a:ea typeface="Consolas"/>
                <a:cs typeface="Consolas"/>
                <a:sym typeface="Consolas"/>
                <a:hlinkClick r:id="rId4"/>
              </a:rPr>
              <a:t>RegExp</a:t>
            </a:r>
            <a:r>
              <a:rPr lang="es" u="sng">
                <a:solidFill>
                  <a:schemeClr val="hlink"/>
                </a:solidFill>
                <a:hlinkClick r:id="rId5"/>
              </a:rPr>
              <a:t> o expresión regular</a:t>
            </a:r>
            <a:r>
              <a:rPr lang="es">
                <a:solidFill>
                  <a:srgbClr val="3C63AC"/>
                </a:solidFill>
              </a:rPr>
              <a:t> para solo admitir nombres de personas latinas</a:t>
            </a:r>
            <a:r>
              <a:rPr lang="es">
                <a:solidFill>
                  <a:srgbClr val="3C63AC"/>
                </a:solidFill>
              </a:rPr>
              <a:t>:</a:t>
            </a:r>
            <a:endParaRPr>
              <a:solidFill>
                <a:srgbClr val="3C63AC"/>
              </a:solidFill>
            </a:endParaRPr>
          </a:p>
          <a:p>
            <a:pPr indent="0" lvl="0" marL="457200" rtl="0" algn="l">
              <a:lnSpc>
                <a:spcPct val="100000"/>
              </a:lnSpc>
              <a:spcBef>
                <a:spcPts val="1000"/>
              </a:spcBef>
              <a:spcAft>
                <a:spcPts val="0"/>
              </a:spcAft>
              <a:buNone/>
            </a:pPr>
            <a:r>
              <a:rPr b="1" lang="es" sz="1200">
                <a:solidFill>
                  <a:srgbClr val="3C63AC"/>
                </a:solidFill>
                <a:latin typeface="Consolas"/>
                <a:ea typeface="Consolas"/>
                <a:cs typeface="Consolas"/>
                <a:sym typeface="Consolas"/>
              </a:rPr>
              <a:t>const MIN = 2;</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const MAX = 50;</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const GROUP = `[a-zñáéíóúüA-ZÁÉÍÓÚÜÑ]{${MIN},${MAX}}`;</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const VALIDATION = new RegExp(`^(${GROUP})( ${GROUP})*$`);</a:t>
            </a:r>
            <a:endParaRPr b="1" sz="1200">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Agregamos nuestro estado de error:</a:t>
            </a:r>
            <a:endParaRPr>
              <a:solidFill>
                <a:srgbClr val="3C63AC"/>
              </a:solidFill>
            </a:endParaRPr>
          </a:p>
          <a:p>
            <a:pPr indent="0" lvl="0" marL="457200" rtl="0" algn="l">
              <a:lnSpc>
                <a:spcPct val="150000"/>
              </a:lnSpc>
              <a:spcBef>
                <a:spcPts val="1000"/>
              </a:spcBef>
              <a:spcAft>
                <a:spcPts val="0"/>
              </a:spcAft>
              <a:buNone/>
            </a:pPr>
            <a:r>
              <a:rPr b="1" lang="es" sz="1200">
                <a:solidFill>
                  <a:srgbClr val="3C63AC"/>
                </a:solidFill>
                <a:latin typeface="Consolas"/>
                <a:ea typeface="Consolas"/>
                <a:cs typeface="Consolas"/>
                <a:sym typeface="Consolas"/>
              </a:rPr>
              <a:t>const [error, setError] = useState('');</a:t>
            </a:r>
            <a:endParaRPr b="1" sz="1200">
              <a:solidFill>
                <a:srgbClr val="3C63AC"/>
              </a:solidFill>
              <a:latin typeface="Consolas"/>
              <a:ea typeface="Consolas"/>
              <a:cs typeface="Consolas"/>
              <a:sym typeface="Consolas"/>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Y mostramos nuestro error en caso de que tengamos uno:</a:t>
            </a:r>
            <a:endParaRPr>
              <a:solidFill>
                <a:srgbClr val="3C63AC"/>
              </a:solidFill>
            </a:endParaRPr>
          </a:p>
          <a:p>
            <a:pPr indent="0" lvl="0" marL="457200" rtl="0" algn="l">
              <a:lnSpc>
                <a:spcPct val="150000"/>
              </a:lnSpc>
              <a:spcBef>
                <a:spcPts val="1000"/>
              </a:spcBef>
              <a:spcAft>
                <a:spcPts val="0"/>
              </a:spcAft>
              <a:buNone/>
            </a:pPr>
            <a:r>
              <a:rPr b="1" lang="es" sz="1200">
                <a:solidFill>
                  <a:srgbClr val="3C63AC"/>
                </a:solidFill>
                <a:latin typeface="Consolas"/>
                <a:ea typeface="Consolas"/>
                <a:cs typeface="Consolas"/>
                <a:sym typeface="Consolas"/>
              </a:rPr>
              <a:t>{Boolean(error) &amp;&amp; &lt;p&gt;{error}&lt;/p&gt;}</a:t>
            </a:r>
            <a:endParaRPr b="1" sz="1200">
              <a:solidFill>
                <a:srgbClr val="3C63AC"/>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0"/>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Formularios</a:t>
            </a:r>
            <a:endParaRPr b="1" sz="3000">
              <a:solidFill>
                <a:srgbClr val="E63466"/>
              </a:solidFill>
            </a:endParaRPr>
          </a:p>
        </p:txBody>
      </p:sp>
      <p:sp>
        <p:nvSpPr>
          <p:cNvPr id="254" name="Google Shape;254;p30"/>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55" name="Google Shape;255;p30"/>
          <p:cNvSpPr txBox="1"/>
          <p:nvPr/>
        </p:nvSpPr>
        <p:spPr>
          <a:xfrm>
            <a:off x="483300" y="1464000"/>
            <a:ext cx="8051400" cy="3349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Luego, configuramos nuestra </a:t>
            </a:r>
            <a:r>
              <a:rPr lang="es">
                <a:solidFill>
                  <a:srgbClr val="3C63AC"/>
                </a:solidFill>
              </a:rPr>
              <a:t>validación</a:t>
            </a:r>
            <a:r>
              <a:rPr lang="es">
                <a:solidFill>
                  <a:srgbClr val="3C63AC"/>
                </a:solidFill>
              </a:rPr>
              <a:t> a nivel de formulario en nuestro </a:t>
            </a:r>
            <a:r>
              <a:rPr lang="es">
                <a:solidFill>
                  <a:srgbClr val="3C63AC"/>
                </a:solidFill>
                <a:latin typeface="Consolas"/>
                <a:ea typeface="Consolas"/>
                <a:cs typeface="Consolas"/>
                <a:sym typeface="Consolas"/>
              </a:rPr>
              <a:t>submitHandler</a:t>
            </a:r>
            <a:r>
              <a:rPr lang="es">
                <a:solidFill>
                  <a:srgbClr val="3C63AC"/>
                </a:solidFill>
              </a:rPr>
              <a:t> de la siguiente forma:</a:t>
            </a:r>
            <a:endParaRPr>
              <a:solidFill>
                <a:srgbClr val="3C63AC"/>
              </a:solidFill>
            </a:endParaRPr>
          </a:p>
          <a:p>
            <a:pPr indent="0" lvl="0" marL="457200" rtl="0" algn="l">
              <a:spcBef>
                <a:spcPts val="1000"/>
              </a:spcBef>
              <a:spcAft>
                <a:spcPts val="0"/>
              </a:spcAft>
              <a:buNone/>
            </a:pPr>
            <a:r>
              <a:rPr lang="es" sz="900">
                <a:solidFill>
                  <a:srgbClr val="3C63AC"/>
                </a:solidFill>
                <a:latin typeface="Consolas"/>
                <a:ea typeface="Consolas"/>
                <a:cs typeface="Consolas"/>
                <a:sym typeface="Consolas"/>
              </a:rPr>
              <a:t>  </a:t>
            </a:r>
            <a:r>
              <a:rPr b="1" lang="es" sz="1200">
                <a:solidFill>
                  <a:srgbClr val="3C63AC"/>
                </a:solidFill>
                <a:latin typeface="Consolas"/>
                <a:ea typeface="Consolas"/>
                <a:cs typeface="Consolas"/>
                <a:sym typeface="Consolas"/>
              </a:rPr>
              <a:t>const submitHandler = (event) =&gt; {</a:t>
            </a:r>
            <a:endParaRPr b="1" sz="1200">
              <a:solidFill>
                <a:srgbClr val="3C63AC"/>
              </a:solidFill>
              <a:latin typeface="Consolas"/>
              <a:ea typeface="Consolas"/>
              <a:cs typeface="Consolas"/>
              <a:sym typeface="Consolas"/>
            </a:endParaRPr>
          </a:p>
          <a:p>
            <a:pPr indent="0" lvl="0" marL="457200" rtl="0" algn="l">
              <a:spcBef>
                <a:spcPts val="0"/>
              </a:spcBef>
              <a:spcAft>
                <a:spcPts val="0"/>
              </a:spcAft>
              <a:buNone/>
            </a:pPr>
            <a:r>
              <a:rPr b="1" lang="es" sz="1200">
                <a:solidFill>
                  <a:srgbClr val="3C63AC"/>
                </a:solidFill>
                <a:latin typeface="Consolas"/>
                <a:ea typeface="Consolas"/>
                <a:cs typeface="Consolas"/>
                <a:sym typeface="Consolas"/>
              </a:rPr>
              <a:t>    event.preventDefault();</a:t>
            </a:r>
            <a:endParaRPr b="1" sz="1200">
              <a:solidFill>
                <a:srgbClr val="3C63AC"/>
              </a:solidFill>
              <a:latin typeface="Consolas"/>
              <a:ea typeface="Consolas"/>
              <a:cs typeface="Consolas"/>
              <a:sym typeface="Consolas"/>
            </a:endParaRPr>
          </a:p>
          <a:p>
            <a:pPr indent="0" lvl="0" marL="457200" rtl="0" algn="l">
              <a:spcBef>
                <a:spcPts val="0"/>
              </a:spcBef>
              <a:spcAft>
                <a:spcPts val="0"/>
              </a:spcAft>
              <a:buNone/>
            </a:pPr>
            <a:r>
              <a:t/>
            </a:r>
            <a:endParaRPr b="1" sz="1200">
              <a:solidFill>
                <a:srgbClr val="3C63AC"/>
              </a:solidFill>
              <a:latin typeface="Consolas"/>
              <a:ea typeface="Consolas"/>
              <a:cs typeface="Consolas"/>
              <a:sym typeface="Consolas"/>
            </a:endParaRPr>
          </a:p>
          <a:p>
            <a:pPr indent="0" lvl="0" marL="457200" rtl="0" algn="l">
              <a:spcBef>
                <a:spcPts val="0"/>
              </a:spcBef>
              <a:spcAft>
                <a:spcPts val="0"/>
              </a:spcAft>
              <a:buNone/>
            </a:pPr>
            <a:r>
              <a:rPr b="1" lang="es" sz="1200">
                <a:solidFill>
                  <a:srgbClr val="3C63AC"/>
                </a:solidFill>
                <a:latin typeface="Consolas"/>
                <a:ea typeface="Consolas"/>
                <a:cs typeface="Consolas"/>
                <a:sym typeface="Consolas"/>
              </a:rPr>
              <a:t>    const isValid = VALIDATION.test(value);</a:t>
            </a:r>
            <a:endParaRPr b="1" sz="1200">
              <a:solidFill>
                <a:srgbClr val="3C63AC"/>
              </a:solidFill>
              <a:latin typeface="Consolas"/>
              <a:ea typeface="Consolas"/>
              <a:cs typeface="Consolas"/>
              <a:sym typeface="Consolas"/>
            </a:endParaRPr>
          </a:p>
          <a:p>
            <a:pPr indent="0" lvl="0" marL="457200" rtl="0" algn="l">
              <a:spcBef>
                <a:spcPts val="0"/>
              </a:spcBef>
              <a:spcAft>
                <a:spcPts val="0"/>
              </a:spcAft>
              <a:buNone/>
            </a:pPr>
            <a:r>
              <a:rPr b="1" lang="es" sz="1200">
                <a:solidFill>
                  <a:srgbClr val="3C63AC"/>
                </a:solidFill>
                <a:latin typeface="Consolas"/>
                <a:ea typeface="Consolas"/>
                <a:cs typeface="Consolas"/>
                <a:sym typeface="Consolas"/>
              </a:rPr>
              <a:t>    console.log({ VALIDATION, isValid });</a:t>
            </a:r>
            <a:endParaRPr b="1" sz="1200">
              <a:solidFill>
                <a:srgbClr val="3C63AC"/>
              </a:solidFill>
              <a:latin typeface="Consolas"/>
              <a:ea typeface="Consolas"/>
              <a:cs typeface="Consolas"/>
              <a:sym typeface="Consolas"/>
            </a:endParaRPr>
          </a:p>
          <a:p>
            <a:pPr indent="0" lvl="0" marL="457200" rtl="0" algn="l">
              <a:spcBef>
                <a:spcPts val="0"/>
              </a:spcBef>
              <a:spcAft>
                <a:spcPts val="0"/>
              </a:spcAft>
              <a:buNone/>
            </a:pPr>
            <a:r>
              <a:rPr b="1" lang="es" sz="1200">
                <a:solidFill>
                  <a:srgbClr val="3C63AC"/>
                </a:solidFill>
                <a:latin typeface="Consolas"/>
                <a:ea typeface="Consolas"/>
                <a:cs typeface="Consolas"/>
                <a:sym typeface="Consolas"/>
              </a:rPr>
              <a:t>    if (isValid) {</a:t>
            </a:r>
            <a:endParaRPr b="1" sz="1200">
              <a:solidFill>
                <a:srgbClr val="3C63AC"/>
              </a:solidFill>
              <a:latin typeface="Consolas"/>
              <a:ea typeface="Consolas"/>
              <a:cs typeface="Consolas"/>
              <a:sym typeface="Consolas"/>
            </a:endParaRPr>
          </a:p>
          <a:p>
            <a:pPr indent="0" lvl="0" marL="457200" rtl="0" algn="l">
              <a:spcBef>
                <a:spcPts val="0"/>
              </a:spcBef>
              <a:spcAft>
                <a:spcPts val="0"/>
              </a:spcAft>
              <a:buNone/>
            </a:pPr>
            <a:r>
              <a:rPr b="1" lang="es" sz="1200">
                <a:solidFill>
                  <a:srgbClr val="3C63AC"/>
                </a:solidFill>
                <a:latin typeface="Consolas"/>
                <a:ea typeface="Consolas"/>
                <a:cs typeface="Consolas"/>
                <a:sym typeface="Consolas"/>
              </a:rPr>
              <a:t>      alert('Nombre: ' + value);</a:t>
            </a:r>
            <a:endParaRPr b="1" sz="1200">
              <a:solidFill>
                <a:srgbClr val="3C63AC"/>
              </a:solidFill>
              <a:latin typeface="Consolas"/>
              <a:ea typeface="Consolas"/>
              <a:cs typeface="Consolas"/>
              <a:sym typeface="Consolas"/>
            </a:endParaRPr>
          </a:p>
          <a:p>
            <a:pPr indent="0" lvl="0" marL="457200" rtl="0" algn="l">
              <a:spcBef>
                <a:spcPts val="0"/>
              </a:spcBef>
              <a:spcAft>
                <a:spcPts val="0"/>
              </a:spcAft>
              <a:buNone/>
            </a:pPr>
            <a:r>
              <a:rPr b="1" lang="es" sz="1200">
                <a:solidFill>
                  <a:srgbClr val="3C63AC"/>
                </a:solidFill>
                <a:latin typeface="Consolas"/>
                <a:ea typeface="Consolas"/>
                <a:cs typeface="Consolas"/>
                <a:sym typeface="Consolas"/>
              </a:rPr>
              <a:t>      setError('');</a:t>
            </a:r>
            <a:endParaRPr b="1" sz="1200">
              <a:solidFill>
                <a:srgbClr val="3C63AC"/>
              </a:solidFill>
              <a:latin typeface="Consolas"/>
              <a:ea typeface="Consolas"/>
              <a:cs typeface="Consolas"/>
              <a:sym typeface="Consolas"/>
            </a:endParaRPr>
          </a:p>
          <a:p>
            <a:pPr indent="0" lvl="0" marL="457200" rtl="0" algn="l">
              <a:spcBef>
                <a:spcPts val="0"/>
              </a:spcBef>
              <a:spcAft>
                <a:spcPts val="0"/>
              </a:spcAft>
              <a:buNone/>
            </a:pPr>
            <a:r>
              <a:rPr b="1" lang="es" sz="1200">
                <a:solidFill>
                  <a:srgbClr val="3C63AC"/>
                </a:solidFill>
                <a:latin typeface="Consolas"/>
                <a:ea typeface="Consolas"/>
                <a:cs typeface="Consolas"/>
                <a:sym typeface="Consolas"/>
              </a:rPr>
              <a:t>    } else setError('Nombre no válido');</a:t>
            </a:r>
            <a:endParaRPr b="1" sz="1200">
              <a:solidFill>
                <a:srgbClr val="3C63AC"/>
              </a:solidFill>
              <a:latin typeface="Consolas"/>
              <a:ea typeface="Consolas"/>
              <a:cs typeface="Consolas"/>
              <a:sym typeface="Consolas"/>
            </a:endParaRPr>
          </a:p>
          <a:p>
            <a:pPr indent="0" lvl="0" marL="457200" rtl="0" algn="l">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0" rtl="0" algn="just">
              <a:lnSpc>
                <a:spcPct val="115000"/>
              </a:lnSpc>
              <a:spcBef>
                <a:spcPts val="1400"/>
              </a:spcBef>
              <a:spcAft>
                <a:spcPts val="0"/>
              </a:spcAft>
              <a:buNone/>
            </a:pPr>
            <a:r>
              <a:t/>
            </a:r>
            <a:endParaRPr>
              <a:solidFill>
                <a:srgbClr val="3C63AC"/>
              </a:solidFill>
            </a:endParaRPr>
          </a:p>
          <a:p>
            <a:pPr indent="0" lvl="0" marL="457200" rtl="0" algn="l">
              <a:lnSpc>
                <a:spcPct val="150000"/>
              </a:lnSpc>
              <a:spcBef>
                <a:spcPts val="1000"/>
              </a:spcBef>
              <a:spcAft>
                <a:spcPts val="0"/>
              </a:spcAft>
              <a:buNone/>
            </a:pPr>
            <a:r>
              <a:t/>
            </a:r>
            <a:endParaRPr sz="900">
              <a:solidFill>
                <a:srgbClr val="9CDCFE"/>
              </a:solidFill>
              <a:highlight>
                <a:srgbClr val="1E1E1E"/>
              </a:highlight>
              <a:latin typeface="Consolas"/>
              <a:ea typeface="Consolas"/>
              <a:cs typeface="Consolas"/>
              <a:sym typeface="Consolas"/>
            </a:endParaRPr>
          </a:p>
        </p:txBody>
      </p:sp>
      <p:sp>
        <p:nvSpPr>
          <p:cNvPr id="256" name="Google Shape;256;p30"/>
          <p:cNvSpPr txBox="1"/>
          <p:nvPr/>
        </p:nvSpPr>
        <p:spPr>
          <a:xfrm>
            <a:off x="4981275" y="2152350"/>
            <a:ext cx="3592500" cy="11436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1000"/>
              </a:spcAft>
              <a:buClr>
                <a:srgbClr val="3C63AC"/>
              </a:buClr>
              <a:buSzPts val="1400"/>
              <a:buChar char="●"/>
            </a:pPr>
            <a:r>
              <a:rPr lang="es">
                <a:solidFill>
                  <a:srgbClr val="3C63AC"/>
                </a:solidFill>
              </a:rPr>
              <a:t>Para poder ver esta implementación,  revisar el componente </a:t>
            </a:r>
            <a:r>
              <a:rPr b="1" lang="es" sz="1200">
                <a:solidFill>
                  <a:srgbClr val="3C63AC"/>
                </a:solidFill>
                <a:latin typeface="Consolas"/>
                <a:ea typeface="Consolas"/>
                <a:cs typeface="Consolas"/>
                <a:sym typeface="Consolas"/>
              </a:rPr>
              <a:t>&lt;NameFormWithFormValidation /&gt;</a:t>
            </a:r>
            <a:r>
              <a:rPr lang="es">
                <a:solidFill>
                  <a:srgbClr val="3C63AC"/>
                </a:solidFill>
              </a:rPr>
              <a:t> en nuestro proyecto de </a:t>
            </a:r>
            <a:r>
              <a:rPr lang="es" u="sng">
                <a:solidFill>
                  <a:schemeClr val="accent5"/>
                </a:solidFill>
                <a:hlinkClick r:id="rId4">
                  <a:extLst>
                    <a:ext uri="{A12FA001-AC4F-418D-AE19-62706E023703}">
                      <ahyp:hlinkClr val="tx"/>
                    </a:ext>
                  </a:extLst>
                </a:hlinkClick>
              </a:rPr>
              <a:t>StackBlitz</a:t>
            </a:r>
            <a:r>
              <a:rPr lang="es">
                <a:solidFill>
                  <a:srgbClr val="3C63AC"/>
                </a:solidFill>
              </a:rPr>
              <a:t>.</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1"/>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Formularios</a:t>
            </a:r>
            <a:endParaRPr b="1" sz="3000">
              <a:solidFill>
                <a:srgbClr val="E63466"/>
              </a:solidFill>
            </a:endParaRPr>
          </a:p>
        </p:txBody>
      </p:sp>
      <p:sp>
        <p:nvSpPr>
          <p:cNvPr id="262" name="Google Shape;262;p31"/>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63" name="Google Shape;263;p31"/>
          <p:cNvSpPr txBox="1"/>
          <p:nvPr/>
        </p:nvSpPr>
        <p:spPr>
          <a:xfrm>
            <a:off x="483300" y="1464000"/>
            <a:ext cx="8520600" cy="2055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Por otro lado, para configurar nuestra validación a nivel de campo, debemos escuchar el evento </a:t>
            </a:r>
            <a:r>
              <a:rPr lang="es" u="sng">
                <a:solidFill>
                  <a:schemeClr val="hlink"/>
                </a:solidFill>
                <a:latin typeface="Consolas"/>
                <a:ea typeface="Consolas"/>
                <a:cs typeface="Consolas"/>
                <a:sym typeface="Consolas"/>
                <a:hlinkClick r:id="rId4"/>
              </a:rPr>
              <a:t>onBlur</a:t>
            </a:r>
            <a:r>
              <a:rPr lang="es">
                <a:solidFill>
                  <a:srgbClr val="3C63AC"/>
                </a:solidFill>
              </a:rPr>
              <a:t> para ejecutar nuestra validación al perder el foco del campo:</a:t>
            </a:r>
            <a:endParaRPr>
              <a:solidFill>
                <a:srgbClr val="3C63AC"/>
              </a:solidFill>
            </a:endParaRPr>
          </a:p>
          <a:p>
            <a:pPr indent="0" lvl="0" marL="457200" rtl="0" algn="l">
              <a:lnSpc>
                <a:spcPct val="100000"/>
              </a:lnSpc>
              <a:spcBef>
                <a:spcPts val="1000"/>
              </a:spcBef>
              <a:spcAft>
                <a:spcPts val="0"/>
              </a:spcAft>
              <a:buNone/>
            </a:pPr>
            <a:r>
              <a:rPr b="1" lang="es" sz="1200">
                <a:solidFill>
                  <a:srgbClr val="3C63AC"/>
                </a:solidFill>
                <a:latin typeface="Consolas"/>
                <a:ea typeface="Consolas"/>
                <a:cs typeface="Consolas"/>
                <a:sym typeface="Consolas"/>
              </a:rPr>
              <a:t>  const blurHandler = () =&gt;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const isValid = VALIDATION.test(value);</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if (isValid) setError('');</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else setError('Nombre no válido');</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sz="1200">
              <a:solidFill>
                <a:srgbClr val="3C63AC"/>
              </a:solidFill>
            </a:endParaRPr>
          </a:p>
          <a:p>
            <a:pPr indent="0" lvl="0" marL="457200" rtl="0" algn="l">
              <a:lnSpc>
                <a:spcPct val="150000"/>
              </a:lnSpc>
              <a:spcBef>
                <a:spcPts val="0"/>
              </a:spcBef>
              <a:spcAft>
                <a:spcPts val="0"/>
              </a:spcAft>
              <a:buNone/>
            </a:pPr>
            <a:r>
              <a:t/>
            </a:r>
            <a:endParaRPr sz="900">
              <a:solidFill>
                <a:srgbClr val="9CDCFE"/>
              </a:solidFill>
              <a:highlight>
                <a:srgbClr val="1E1E1E"/>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32"/>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Formularios</a:t>
            </a:r>
            <a:endParaRPr b="1" sz="3000">
              <a:solidFill>
                <a:srgbClr val="E63466"/>
              </a:solidFill>
            </a:endParaRPr>
          </a:p>
        </p:txBody>
      </p:sp>
      <p:sp>
        <p:nvSpPr>
          <p:cNvPr id="269" name="Google Shape;269;p32"/>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70" name="Google Shape;270;p32"/>
          <p:cNvSpPr txBox="1"/>
          <p:nvPr/>
        </p:nvSpPr>
        <p:spPr>
          <a:xfrm>
            <a:off x="483300" y="1464000"/>
            <a:ext cx="8520600" cy="23385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Luego, en nuestro campo escuchamos el evento y finalmente modificamos nuestro </a:t>
            </a:r>
            <a:r>
              <a:rPr lang="es">
                <a:solidFill>
                  <a:srgbClr val="3C63AC"/>
                </a:solidFill>
                <a:latin typeface="Consolas"/>
                <a:ea typeface="Consolas"/>
                <a:cs typeface="Consolas"/>
                <a:sym typeface="Consolas"/>
              </a:rPr>
              <a:t>submitHandler</a:t>
            </a:r>
            <a:endParaRPr>
              <a:solidFill>
                <a:srgbClr val="3C63AC"/>
              </a:solidFill>
              <a:latin typeface="Consolas"/>
              <a:ea typeface="Consolas"/>
              <a:cs typeface="Consolas"/>
              <a:sym typeface="Consolas"/>
            </a:endParaRPr>
          </a:p>
          <a:p>
            <a:pPr indent="-304800" lvl="1" marL="914400" rtl="0" algn="just">
              <a:lnSpc>
                <a:spcPct val="115000"/>
              </a:lnSpc>
              <a:spcBef>
                <a:spcPts val="1400"/>
              </a:spcBef>
              <a:spcAft>
                <a:spcPts val="0"/>
              </a:spcAft>
              <a:buClr>
                <a:srgbClr val="3C63AC"/>
              </a:buClr>
              <a:buSzPts val="1200"/>
              <a:buFont typeface="Consolas"/>
              <a:buChar char="○"/>
            </a:pPr>
            <a:r>
              <a:rPr b="1" lang="es" sz="1200">
                <a:solidFill>
                  <a:srgbClr val="3C63AC"/>
                </a:solidFill>
                <a:latin typeface="Consolas"/>
                <a:ea typeface="Consolas"/>
                <a:cs typeface="Consolas"/>
                <a:sym typeface="Consolas"/>
              </a:rPr>
              <a:t>input</a:t>
            </a:r>
            <a:r>
              <a:rPr lang="es" sz="1200">
                <a:solidFill>
                  <a:srgbClr val="3C63AC"/>
                </a:solidFill>
                <a:latin typeface="Consolas"/>
                <a:ea typeface="Consolas"/>
                <a:cs typeface="Consolas"/>
                <a:sym typeface="Consolas"/>
              </a:rPr>
              <a:t>: </a:t>
            </a:r>
            <a:r>
              <a:rPr b="1" lang="es" sz="1200">
                <a:solidFill>
                  <a:srgbClr val="3C63AC"/>
                </a:solidFill>
                <a:latin typeface="Consolas"/>
                <a:ea typeface="Consolas"/>
                <a:cs typeface="Consolas"/>
                <a:sym typeface="Consolas"/>
              </a:rPr>
              <a:t>&lt;input type="text" name="name" value={value} onChange={changeHandler} onBlur={blurHandler} /&gt;</a:t>
            </a:r>
            <a:endParaRPr b="1" sz="1200">
              <a:solidFill>
                <a:srgbClr val="3C63AC"/>
              </a:solidFill>
              <a:latin typeface="Consolas"/>
              <a:ea typeface="Consolas"/>
              <a:cs typeface="Consolas"/>
              <a:sym typeface="Consolas"/>
            </a:endParaRPr>
          </a:p>
          <a:p>
            <a:pPr indent="-304800" lvl="1" marL="914400" rtl="0" algn="just">
              <a:lnSpc>
                <a:spcPct val="115000"/>
              </a:lnSpc>
              <a:spcBef>
                <a:spcPts val="1400"/>
              </a:spcBef>
              <a:spcAft>
                <a:spcPts val="0"/>
              </a:spcAft>
              <a:buClr>
                <a:srgbClr val="3C63AC"/>
              </a:buClr>
              <a:buSzPts val="1200"/>
              <a:buFont typeface="Consolas"/>
              <a:buChar char="○"/>
            </a:pPr>
            <a:r>
              <a:rPr b="1" lang="es" sz="1200">
                <a:solidFill>
                  <a:srgbClr val="3C63AC"/>
                </a:solidFill>
                <a:latin typeface="Consolas"/>
                <a:ea typeface="Consolas"/>
                <a:cs typeface="Consolas"/>
                <a:sym typeface="Consolas"/>
              </a:rPr>
              <a:t>submitHandler</a:t>
            </a:r>
            <a:r>
              <a:rPr lang="es" sz="1200">
                <a:solidFill>
                  <a:srgbClr val="3C63AC"/>
                </a:solidFill>
                <a:latin typeface="Consolas"/>
                <a:ea typeface="Consolas"/>
                <a:cs typeface="Consolas"/>
                <a:sym typeface="Consolas"/>
              </a:rPr>
              <a:t>: </a:t>
            </a:r>
            <a:r>
              <a:rPr b="1" lang="es" sz="1200">
                <a:solidFill>
                  <a:srgbClr val="3C63AC"/>
                </a:solidFill>
                <a:latin typeface="Consolas"/>
                <a:ea typeface="Consolas"/>
                <a:cs typeface="Consolas"/>
                <a:sym typeface="Consolas"/>
              </a:rPr>
              <a:t>if (!Boolean(error)) alert('Nombre: ' + value);</a:t>
            </a:r>
            <a:endParaRPr b="1" sz="1200">
              <a:solidFill>
                <a:srgbClr val="3C63AC"/>
              </a:solidFill>
              <a:latin typeface="Consolas"/>
              <a:ea typeface="Consolas"/>
              <a:cs typeface="Consolas"/>
              <a:sym typeface="Consolas"/>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Ver cambios en </a:t>
            </a:r>
            <a:r>
              <a:rPr b="1" lang="es" sz="1200">
                <a:solidFill>
                  <a:srgbClr val="3C63AC"/>
                </a:solidFill>
                <a:latin typeface="Consolas"/>
                <a:ea typeface="Consolas"/>
                <a:cs typeface="Consolas"/>
                <a:sym typeface="Consolas"/>
              </a:rPr>
              <a:t>&lt;NameFormWithFieldValidation /&gt;</a:t>
            </a:r>
            <a:r>
              <a:rPr lang="es">
                <a:solidFill>
                  <a:srgbClr val="3C63AC"/>
                </a:solidFill>
                <a:latin typeface="Consolas"/>
                <a:ea typeface="Consolas"/>
                <a:cs typeface="Consolas"/>
                <a:sym typeface="Consolas"/>
              </a:rPr>
              <a:t>,</a:t>
            </a:r>
            <a:r>
              <a:rPr lang="es">
                <a:solidFill>
                  <a:srgbClr val="3C63AC"/>
                </a:solidFill>
              </a:rPr>
              <a:t> en nuestro </a:t>
            </a:r>
            <a:endParaRPr>
              <a:solidFill>
                <a:srgbClr val="3C63AC"/>
              </a:solidFill>
            </a:endParaRPr>
          </a:p>
          <a:p>
            <a:pPr indent="0" lvl="0" marL="457200" rtl="0" algn="just">
              <a:lnSpc>
                <a:spcPct val="100000"/>
              </a:lnSpc>
              <a:spcBef>
                <a:spcPts val="0"/>
              </a:spcBef>
              <a:spcAft>
                <a:spcPts val="0"/>
              </a:spcAft>
              <a:buNone/>
            </a:pPr>
            <a:r>
              <a:rPr lang="es">
                <a:solidFill>
                  <a:srgbClr val="3C63AC"/>
                </a:solidFill>
              </a:rPr>
              <a:t>proyecto de </a:t>
            </a:r>
            <a:r>
              <a:rPr lang="es" u="sng">
                <a:solidFill>
                  <a:schemeClr val="hlink"/>
                </a:solidFill>
                <a:hlinkClick r:id="rId4"/>
              </a:rPr>
              <a:t>StackBlitz</a:t>
            </a:r>
            <a:r>
              <a:rPr lang="es">
                <a:solidFill>
                  <a:srgbClr val="3C63AC"/>
                </a:solidFill>
              </a:rPr>
              <a:t>.</a:t>
            </a:r>
            <a:endParaRPr>
              <a:solidFill>
                <a:srgbClr val="3C63AC"/>
              </a:solidFill>
            </a:endParaRPr>
          </a:p>
          <a:p>
            <a:pPr indent="0" lvl="0" marL="457200" rtl="0" algn="l">
              <a:lnSpc>
                <a:spcPct val="150000"/>
              </a:lnSpc>
              <a:spcBef>
                <a:spcPts val="1000"/>
              </a:spcBef>
              <a:spcAft>
                <a:spcPts val="0"/>
              </a:spcAft>
              <a:buNone/>
            </a:pPr>
            <a:r>
              <a:t/>
            </a:r>
            <a:endParaRPr sz="900">
              <a:solidFill>
                <a:srgbClr val="9CDCFE"/>
              </a:solidFill>
              <a:highlight>
                <a:srgbClr val="1E1E1E"/>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33"/>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Formularios</a:t>
            </a:r>
            <a:endParaRPr b="1" sz="3000">
              <a:solidFill>
                <a:srgbClr val="E63466"/>
              </a:solidFill>
            </a:endParaRPr>
          </a:p>
        </p:txBody>
      </p:sp>
      <p:sp>
        <p:nvSpPr>
          <p:cNvPr id="276" name="Google Shape;276;p33"/>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77" name="Google Shape;277;p33"/>
          <p:cNvSpPr txBox="1"/>
          <p:nvPr/>
        </p:nvSpPr>
        <p:spPr>
          <a:xfrm>
            <a:off x="483300" y="1464000"/>
            <a:ext cx="8051400" cy="30435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Por </a:t>
            </a:r>
            <a:r>
              <a:rPr lang="es">
                <a:solidFill>
                  <a:srgbClr val="3C63AC"/>
                </a:solidFill>
              </a:rPr>
              <a:t>último,</a:t>
            </a:r>
            <a:r>
              <a:rPr lang="es">
                <a:solidFill>
                  <a:srgbClr val="3C63AC"/>
                </a:solidFill>
              </a:rPr>
              <a:t> para </a:t>
            </a:r>
            <a:r>
              <a:rPr lang="es">
                <a:solidFill>
                  <a:srgbClr val="3C63AC"/>
                </a:solidFill>
              </a:rPr>
              <a:t>configurar nuestra validación con cada cambio en el campo </a:t>
            </a:r>
            <a:r>
              <a:rPr lang="es">
                <a:solidFill>
                  <a:srgbClr val="3C63AC"/>
                </a:solidFill>
                <a:latin typeface="Consolas"/>
                <a:ea typeface="Consolas"/>
                <a:cs typeface="Consolas"/>
                <a:sym typeface="Consolas"/>
              </a:rPr>
              <a:t>name</a:t>
            </a:r>
            <a:r>
              <a:rPr lang="es">
                <a:solidFill>
                  <a:srgbClr val="3C63AC"/>
                </a:solidFill>
              </a:rPr>
              <a:t> nos deshacemos de nuestro evento </a:t>
            </a:r>
            <a:r>
              <a:rPr b="1" lang="es" sz="1200">
                <a:solidFill>
                  <a:srgbClr val="3C63AC"/>
                </a:solidFill>
                <a:latin typeface="Consolas"/>
                <a:ea typeface="Consolas"/>
                <a:cs typeface="Consolas"/>
                <a:sym typeface="Consolas"/>
              </a:rPr>
              <a:t>onBlur</a:t>
            </a:r>
            <a:r>
              <a:rPr lang="es">
                <a:solidFill>
                  <a:srgbClr val="3C63AC"/>
                </a:solidFill>
              </a:rPr>
              <a:t> y editamos </a:t>
            </a:r>
            <a:r>
              <a:rPr b="1" lang="es" sz="1200">
                <a:solidFill>
                  <a:srgbClr val="3C63AC"/>
                </a:solidFill>
                <a:latin typeface="Consolas"/>
                <a:ea typeface="Consolas"/>
                <a:cs typeface="Consolas"/>
                <a:sym typeface="Consolas"/>
              </a:rPr>
              <a:t>changeHandler</a:t>
            </a:r>
            <a:r>
              <a:rPr lang="es">
                <a:solidFill>
                  <a:srgbClr val="3C63AC"/>
                </a:solidFill>
              </a:rPr>
              <a:t> de la siguiente forma:</a:t>
            </a:r>
            <a:endParaRPr>
              <a:solidFill>
                <a:srgbClr val="3C63AC"/>
              </a:solidFill>
            </a:endParaRPr>
          </a:p>
          <a:p>
            <a:pPr indent="0" lvl="0" marL="457200" rtl="0" algn="l">
              <a:lnSpc>
                <a:spcPct val="100000"/>
              </a:lnSpc>
              <a:spcBef>
                <a:spcPts val="1000"/>
              </a:spcBef>
              <a:spcAft>
                <a:spcPts val="0"/>
              </a:spcAft>
              <a:buNone/>
            </a:pPr>
            <a:r>
              <a:rPr b="1" lang="es" sz="1200">
                <a:solidFill>
                  <a:srgbClr val="3C63AC"/>
                </a:solidFill>
                <a:latin typeface="Consolas"/>
                <a:ea typeface="Consolas"/>
                <a:cs typeface="Consolas"/>
                <a:sym typeface="Consolas"/>
              </a:rPr>
              <a:t>  const changeHandler = (event) =&gt;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setValue(event.target.value);</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const isValid = VALIDATION.test(event.target.value);</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if (isValid) setError('');</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else setError('Nombre no válido');</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Para poder ver esta implementación, de cambios por “cambio” de campo, revisar el componente </a:t>
            </a:r>
            <a:r>
              <a:rPr b="1" lang="es" sz="1200">
                <a:solidFill>
                  <a:srgbClr val="3C63AC"/>
                </a:solidFill>
                <a:latin typeface="Consolas"/>
                <a:ea typeface="Consolas"/>
                <a:cs typeface="Consolas"/>
                <a:sym typeface="Consolas"/>
              </a:rPr>
              <a:t>&lt;NameFormWithKeyStrokeValidation /&gt;</a:t>
            </a:r>
            <a:r>
              <a:rPr lang="es">
                <a:solidFill>
                  <a:srgbClr val="3C63AC"/>
                </a:solidFill>
              </a:rPr>
              <a:t> en nuestro proyecto de </a:t>
            </a:r>
            <a:r>
              <a:rPr lang="es" u="sng">
                <a:solidFill>
                  <a:schemeClr val="hlink"/>
                </a:solidFill>
                <a:hlinkClick r:id="rId4"/>
              </a:rPr>
              <a:t>StackBlitz</a:t>
            </a:r>
            <a:r>
              <a:rPr lang="es">
                <a:solidFill>
                  <a:srgbClr val="3C63AC"/>
                </a:solidFill>
              </a:rPr>
              <a:t>.</a:t>
            </a:r>
            <a:endParaRPr>
              <a:solidFill>
                <a:srgbClr val="3C63AC"/>
              </a:solidFill>
            </a:endParaRPr>
          </a:p>
          <a:p>
            <a:pPr indent="0" lvl="0" marL="457200" rtl="0" algn="l">
              <a:lnSpc>
                <a:spcPct val="150000"/>
              </a:lnSpc>
              <a:spcBef>
                <a:spcPts val="1000"/>
              </a:spcBef>
              <a:spcAft>
                <a:spcPts val="0"/>
              </a:spcAft>
              <a:buNone/>
            </a:pPr>
            <a:r>
              <a:t/>
            </a:r>
            <a:endParaRPr sz="900">
              <a:solidFill>
                <a:srgbClr val="9CDCFE"/>
              </a:solidFill>
              <a:highlight>
                <a:srgbClr val="1E1E1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08: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de Aplicaciones Web</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Desarrollo de Front-End web con React - Patrones de Diseño</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4"/>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Formularios</a:t>
            </a:r>
            <a:endParaRPr b="1" sz="3000">
              <a:solidFill>
                <a:srgbClr val="E63466"/>
              </a:solidFill>
            </a:endParaRPr>
          </a:p>
        </p:txBody>
      </p:sp>
      <p:sp>
        <p:nvSpPr>
          <p:cNvPr id="283" name="Google Shape;283;p34"/>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84" name="Google Shape;284;p34"/>
          <p:cNvSpPr txBox="1"/>
          <p:nvPr/>
        </p:nvSpPr>
        <p:spPr>
          <a:xfrm>
            <a:off x="483300" y="1464000"/>
            <a:ext cx="8051400" cy="2609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Ya que tenemos nuestra </a:t>
            </a:r>
            <a:r>
              <a:rPr lang="es">
                <a:solidFill>
                  <a:srgbClr val="3C63AC"/>
                </a:solidFill>
              </a:rPr>
              <a:t>configuración</a:t>
            </a:r>
            <a:r>
              <a:rPr lang="es">
                <a:solidFill>
                  <a:srgbClr val="3C63AC"/>
                </a:solidFill>
              </a:rPr>
              <a:t> por cambios de campo, </a:t>
            </a:r>
            <a:r>
              <a:rPr lang="es">
                <a:solidFill>
                  <a:srgbClr val="3C63AC"/>
                </a:solidFill>
              </a:rPr>
              <a:t>podríamos</a:t>
            </a:r>
            <a:r>
              <a:rPr lang="es">
                <a:solidFill>
                  <a:srgbClr val="3C63AC"/>
                </a:solidFill>
              </a:rPr>
              <a:t> construir un validador personalizado de la siguiente forma: </a:t>
            </a:r>
            <a:endParaRPr>
              <a:solidFill>
                <a:srgbClr val="3C63AC"/>
              </a:solidFill>
            </a:endParaRPr>
          </a:p>
          <a:p>
            <a:pPr indent="0" lvl="0" marL="457200" rtl="0" algn="l">
              <a:lnSpc>
                <a:spcPct val="100000"/>
              </a:lnSpc>
              <a:spcBef>
                <a:spcPts val="1000"/>
              </a:spcBef>
              <a:spcAft>
                <a:spcPts val="0"/>
              </a:spcAft>
              <a:buNone/>
            </a:pPr>
            <a:r>
              <a:rPr b="1" lang="es" sz="1200">
                <a:solidFill>
                  <a:srgbClr val="3C63AC"/>
                </a:solidFill>
                <a:latin typeface="Consolas"/>
                <a:ea typeface="Consolas"/>
                <a:cs typeface="Consolas"/>
                <a:sym typeface="Consolas"/>
              </a:rPr>
              <a:t>const CUSTOM_VALIDATION = (input) =&gt;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const matchesRegex = VALIDATION.test(input.trim());</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if (input.length &lt; MIN) return `Se necesitan mínimo ${MIN} caracteres`;</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else if (input.length &gt; MAX * 4)return `Se necesitan aceptan  máximo ${MAX * 4} caracteres`;</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else if (!matchesRegex) return 'Formato inválido';</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else return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a:t>
            </a:r>
            <a:endParaRPr b="1" sz="1200">
              <a:solidFill>
                <a:srgbClr val="3C63AC"/>
              </a:solidFill>
            </a:endParaRPr>
          </a:p>
          <a:p>
            <a:pPr indent="0" lvl="0" marL="457200" rtl="0" algn="l">
              <a:lnSpc>
                <a:spcPct val="150000"/>
              </a:lnSpc>
              <a:spcBef>
                <a:spcPts val="0"/>
              </a:spcBef>
              <a:spcAft>
                <a:spcPts val="0"/>
              </a:spcAft>
              <a:buNone/>
            </a:pPr>
            <a:r>
              <a:t/>
            </a:r>
            <a:endParaRPr sz="900">
              <a:solidFill>
                <a:srgbClr val="9CDCFE"/>
              </a:solidFill>
              <a:highlight>
                <a:srgbClr val="1E1E1E"/>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5"/>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Formularios</a:t>
            </a:r>
            <a:endParaRPr b="1" sz="3000">
              <a:solidFill>
                <a:srgbClr val="E63466"/>
              </a:solidFill>
            </a:endParaRPr>
          </a:p>
        </p:txBody>
      </p:sp>
      <p:sp>
        <p:nvSpPr>
          <p:cNvPr id="290" name="Google Shape;290;p35"/>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91" name="Google Shape;291;p35"/>
          <p:cNvSpPr txBox="1"/>
          <p:nvPr/>
        </p:nvSpPr>
        <p:spPr>
          <a:xfrm>
            <a:off x="483300" y="1464000"/>
            <a:ext cx="8051400" cy="23631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Editamos nuestro </a:t>
            </a:r>
            <a:r>
              <a:rPr lang="es">
                <a:solidFill>
                  <a:srgbClr val="3C63AC"/>
                </a:solidFill>
                <a:latin typeface="Consolas"/>
                <a:ea typeface="Consolas"/>
                <a:cs typeface="Consolas"/>
                <a:sym typeface="Consolas"/>
              </a:rPr>
              <a:t>changeHandler</a:t>
            </a:r>
            <a:r>
              <a:rPr lang="es">
                <a:solidFill>
                  <a:srgbClr val="3C63AC"/>
                </a:solidFill>
              </a:rPr>
              <a:t>:</a:t>
            </a:r>
            <a:endParaRPr>
              <a:solidFill>
                <a:srgbClr val="3C63AC"/>
              </a:solidFill>
            </a:endParaRPr>
          </a:p>
          <a:p>
            <a:pPr indent="0" lvl="0" marL="457200" rtl="0" algn="l">
              <a:lnSpc>
                <a:spcPct val="100000"/>
              </a:lnSpc>
              <a:spcBef>
                <a:spcPts val="1000"/>
              </a:spcBef>
              <a:spcAft>
                <a:spcPts val="0"/>
              </a:spcAft>
              <a:buNone/>
            </a:pPr>
            <a:r>
              <a:rPr b="1" lang="es" sz="1200">
                <a:solidFill>
                  <a:srgbClr val="3C63AC"/>
                </a:solidFill>
                <a:latin typeface="Consolas"/>
                <a:ea typeface="Consolas"/>
                <a:cs typeface="Consolas"/>
                <a:sym typeface="Consolas"/>
              </a:rPr>
              <a:t>  const changeHandler = (event) =&gt;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setValue(event.target.value);</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const error = CUSTOM_VALIDATION(event.target.value);</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setError(error);</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Cambios en </a:t>
            </a:r>
            <a:r>
              <a:rPr lang="es">
                <a:solidFill>
                  <a:srgbClr val="3C63AC"/>
                </a:solidFill>
                <a:latin typeface="Consolas"/>
                <a:ea typeface="Consolas"/>
                <a:cs typeface="Consolas"/>
                <a:sym typeface="Consolas"/>
              </a:rPr>
              <a:t>&lt;IdealNameForm /&gt;</a:t>
            </a:r>
            <a:r>
              <a:rPr lang="es">
                <a:solidFill>
                  <a:srgbClr val="3C63AC"/>
                </a:solidFill>
              </a:rPr>
              <a:t> via </a:t>
            </a:r>
            <a:r>
              <a:rPr lang="es" u="sng">
                <a:solidFill>
                  <a:schemeClr val="hlink"/>
                </a:solidFill>
                <a:hlinkClick r:id="rId4"/>
              </a:rPr>
              <a:t>StackBlitz</a:t>
            </a:r>
            <a:r>
              <a:rPr lang="es">
                <a:solidFill>
                  <a:srgbClr val="3C63AC"/>
                </a:solidFill>
              </a:rPr>
              <a:t>.</a:t>
            </a:r>
            <a:endParaRPr>
              <a:solidFill>
                <a:srgbClr val="3C63AC"/>
              </a:solidFill>
            </a:endParaRPr>
          </a:p>
          <a:p>
            <a:pPr indent="0" lvl="0" marL="457200" rtl="0" algn="l">
              <a:lnSpc>
                <a:spcPct val="150000"/>
              </a:lnSpc>
              <a:spcBef>
                <a:spcPts val="1000"/>
              </a:spcBef>
              <a:spcAft>
                <a:spcPts val="0"/>
              </a:spcAft>
              <a:buNone/>
            </a:pPr>
            <a:r>
              <a:t/>
            </a:r>
            <a:endParaRPr sz="900">
              <a:solidFill>
                <a:srgbClr val="9CDCFE"/>
              </a:solidFill>
              <a:highlight>
                <a:srgbClr val="1E1E1E"/>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36"/>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Levantar Estado</a:t>
            </a:r>
            <a:endParaRPr b="1" sz="3000">
              <a:solidFill>
                <a:srgbClr val="E63466"/>
              </a:solidFill>
            </a:endParaRPr>
          </a:p>
        </p:txBody>
      </p:sp>
      <p:sp>
        <p:nvSpPr>
          <p:cNvPr id="297" name="Google Shape;297;p36"/>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98" name="Google Shape;298;p36"/>
          <p:cNvSpPr txBox="1"/>
          <p:nvPr/>
        </p:nvSpPr>
        <p:spPr>
          <a:xfrm>
            <a:off x="483300" y="1540200"/>
            <a:ext cx="8051400" cy="3209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Levantar Estado es necesario cuando necesitamos compartir estados entre diferentes componentes, consideremos el siguiente diagrama:</a:t>
            </a:r>
            <a:endParaRPr>
              <a:solidFill>
                <a:srgbClr val="3C63AC"/>
              </a:solidFill>
            </a:endParaRPr>
          </a:p>
          <a:p>
            <a:pPr indent="0" lvl="0" marL="450000" rtl="0" algn="just">
              <a:lnSpc>
                <a:spcPct val="100000"/>
              </a:lnSpc>
              <a:spcBef>
                <a:spcPts val="1000"/>
              </a:spcBef>
              <a:spcAft>
                <a:spcPts val="0"/>
              </a:spcAft>
              <a:buNone/>
            </a:pPr>
            <a:r>
              <a:rPr b="1" lang="es" sz="1200">
                <a:solidFill>
                  <a:srgbClr val="3C63AC"/>
                </a:solidFill>
                <a:latin typeface="Consolas"/>
                <a:ea typeface="Consolas"/>
                <a:cs typeface="Consolas"/>
                <a:sym typeface="Consolas"/>
              </a:rPr>
              <a:t>&lt;App&gt;</a:t>
            </a:r>
            <a:endParaRPr b="1" sz="1200">
              <a:solidFill>
                <a:srgbClr val="3C63AC"/>
              </a:solidFill>
              <a:latin typeface="Consolas"/>
              <a:ea typeface="Consolas"/>
              <a:cs typeface="Consolas"/>
              <a:sym typeface="Consolas"/>
            </a:endParaRPr>
          </a:p>
          <a:p>
            <a:pPr indent="7199" lvl="0" marL="907200" rtl="0" algn="just">
              <a:lnSpc>
                <a:spcPct val="100000"/>
              </a:lnSpc>
              <a:spcBef>
                <a:spcPts val="0"/>
              </a:spcBef>
              <a:spcAft>
                <a:spcPts val="0"/>
              </a:spcAft>
              <a:buNone/>
            </a:pPr>
            <a:r>
              <a:rPr b="1" lang="es" sz="1200">
                <a:solidFill>
                  <a:srgbClr val="3C63AC"/>
                </a:solidFill>
                <a:latin typeface="Consolas"/>
                <a:ea typeface="Consolas"/>
                <a:cs typeface="Consolas"/>
                <a:sym typeface="Consolas"/>
              </a:rPr>
              <a:t>&lt;A /&gt;</a:t>
            </a:r>
            <a:endParaRPr b="1" sz="1200">
              <a:solidFill>
                <a:srgbClr val="3C63AC"/>
              </a:solidFill>
              <a:latin typeface="Consolas"/>
              <a:ea typeface="Consolas"/>
              <a:cs typeface="Consolas"/>
              <a:sym typeface="Consolas"/>
            </a:endParaRPr>
          </a:p>
          <a:p>
            <a:pPr indent="7199" lvl="0" marL="907200" rtl="0" algn="just">
              <a:lnSpc>
                <a:spcPct val="100000"/>
              </a:lnSpc>
              <a:spcBef>
                <a:spcPts val="0"/>
              </a:spcBef>
              <a:spcAft>
                <a:spcPts val="0"/>
              </a:spcAft>
              <a:buNone/>
            </a:pPr>
            <a:r>
              <a:rPr b="1" lang="es" sz="1200">
                <a:solidFill>
                  <a:srgbClr val="3C63AC"/>
                </a:solidFill>
                <a:latin typeface="Consolas"/>
                <a:ea typeface="Consolas"/>
                <a:cs typeface="Consolas"/>
                <a:sym typeface="Consolas"/>
              </a:rPr>
              <a:t>&lt;B /&gt;</a:t>
            </a:r>
            <a:endParaRPr b="1" sz="1200">
              <a:solidFill>
                <a:srgbClr val="3C63AC"/>
              </a:solidFill>
              <a:latin typeface="Consolas"/>
              <a:ea typeface="Consolas"/>
              <a:cs typeface="Consolas"/>
              <a:sym typeface="Consolas"/>
            </a:endParaRPr>
          </a:p>
          <a:p>
            <a:pPr indent="0" lvl="0" marL="450000" rtl="0" algn="just">
              <a:lnSpc>
                <a:spcPct val="100000"/>
              </a:lnSpc>
              <a:spcBef>
                <a:spcPts val="0"/>
              </a:spcBef>
              <a:spcAft>
                <a:spcPts val="0"/>
              </a:spcAft>
              <a:buNone/>
            </a:pPr>
            <a:r>
              <a:rPr b="1" lang="es" sz="1200">
                <a:solidFill>
                  <a:srgbClr val="3C63AC"/>
                </a:solidFill>
                <a:latin typeface="Consolas"/>
                <a:ea typeface="Consolas"/>
                <a:cs typeface="Consolas"/>
                <a:sym typeface="Consolas"/>
              </a:rPr>
              <a:t>&lt;App /&gt;</a:t>
            </a:r>
            <a:endParaRPr b="1" sz="1200">
              <a:solidFill>
                <a:srgbClr val="3C63AC"/>
              </a:solidFill>
              <a:latin typeface="Consolas"/>
              <a:ea typeface="Consolas"/>
              <a:cs typeface="Consolas"/>
              <a:sym typeface="Consolas"/>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En este caso, </a:t>
            </a:r>
            <a:r>
              <a:rPr lang="es">
                <a:solidFill>
                  <a:srgbClr val="3C63AC"/>
                </a:solidFill>
              </a:rPr>
              <a:t>podríamos</a:t>
            </a:r>
            <a:r>
              <a:rPr lang="es">
                <a:solidFill>
                  <a:srgbClr val="3C63AC"/>
                </a:solidFill>
              </a:rPr>
              <a:t> requerir que el componente </a:t>
            </a:r>
            <a:r>
              <a:rPr b="1" lang="es" sz="1200">
                <a:solidFill>
                  <a:srgbClr val="3C63AC"/>
                </a:solidFill>
                <a:latin typeface="Consolas"/>
                <a:ea typeface="Consolas"/>
                <a:cs typeface="Consolas"/>
                <a:sym typeface="Consolas"/>
              </a:rPr>
              <a:t>&lt;A /&gt;</a:t>
            </a:r>
            <a:r>
              <a:rPr lang="es">
                <a:solidFill>
                  <a:srgbClr val="3C63AC"/>
                </a:solidFill>
              </a:rPr>
              <a:t> </a:t>
            </a:r>
            <a:r>
              <a:rPr lang="es">
                <a:solidFill>
                  <a:srgbClr val="3C63AC"/>
                </a:solidFill>
              </a:rPr>
              <a:t>modifique</a:t>
            </a:r>
            <a:r>
              <a:rPr lang="es">
                <a:solidFill>
                  <a:srgbClr val="3C63AC"/>
                </a:solidFill>
              </a:rPr>
              <a:t> </a:t>
            </a:r>
            <a:r>
              <a:rPr lang="es">
                <a:solidFill>
                  <a:srgbClr val="3C63AC"/>
                </a:solidFill>
              </a:rPr>
              <a:t>información</a:t>
            </a:r>
            <a:r>
              <a:rPr lang="es">
                <a:solidFill>
                  <a:srgbClr val="3C63AC"/>
                </a:solidFill>
              </a:rPr>
              <a:t> en el componente </a:t>
            </a:r>
            <a:r>
              <a:rPr b="1" lang="es" sz="1200">
                <a:solidFill>
                  <a:srgbClr val="3C63AC"/>
                </a:solidFill>
                <a:latin typeface="Consolas"/>
                <a:ea typeface="Consolas"/>
                <a:cs typeface="Consolas"/>
                <a:sym typeface="Consolas"/>
              </a:rPr>
              <a:t>&lt;B /&gt;</a:t>
            </a:r>
            <a:r>
              <a:rPr lang="es">
                <a:solidFill>
                  <a:srgbClr val="3C63AC"/>
                </a:solidFill>
              </a:rPr>
              <a:t> y viceversa.</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Para esto normalmente centramos la </a:t>
            </a:r>
            <a:r>
              <a:rPr lang="es">
                <a:solidFill>
                  <a:srgbClr val="3C63AC"/>
                </a:solidFill>
              </a:rPr>
              <a:t>lógica</a:t>
            </a:r>
            <a:r>
              <a:rPr lang="es">
                <a:solidFill>
                  <a:srgbClr val="3C63AC"/>
                </a:solidFill>
              </a:rPr>
              <a:t> en nuestro componente padre </a:t>
            </a:r>
            <a:r>
              <a:rPr b="1" lang="es" sz="1200">
                <a:solidFill>
                  <a:srgbClr val="3C63AC"/>
                </a:solidFill>
                <a:latin typeface="Consolas"/>
                <a:ea typeface="Consolas"/>
                <a:cs typeface="Consolas"/>
                <a:sym typeface="Consolas"/>
              </a:rPr>
              <a:t>&lt;App /&gt;</a:t>
            </a:r>
            <a:r>
              <a:rPr lang="es">
                <a:solidFill>
                  <a:srgbClr val="3C63AC"/>
                </a:solidFill>
              </a:rPr>
              <a:t>.</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Y en cada nodo hijo </a:t>
            </a:r>
            <a:r>
              <a:rPr b="1" lang="es" sz="1200">
                <a:solidFill>
                  <a:srgbClr val="3C63AC"/>
                </a:solidFill>
                <a:latin typeface="Consolas"/>
                <a:ea typeface="Consolas"/>
                <a:cs typeface="Consolas"/>
                <a:sym typeface="Consolas"/>
              </a:rPr>
              <a:t>&lt;A /&gt;</a:t>
            </a:r>
            <a:r>
              <a:rPr lang="es">
                <a:solidFill>
                  <a:srgbClr val="3C63AC"/>
                </a:solidFill>
              </a:rPr>
              <a:t> y </a:t>
            </a:r>
            <a:r>
              <a:rPr b="1" lang="es" sz="1200">
                <a:solidFill>
                  <a:srgbClr val="3C63AC"/>
                </a:solidFill>
                <a:latin typeface="Consolas"/>
                <a:ea typeface="Consolas"/>
                <a:cs typeface="Consolas"/>
                <a:sym typeface="Consolas"/>
              </a:rPr>
              <a:t>&lt;B /&gt;</a:t>
            </a:r>
            <a:r>
              <a:rPr lang="es">
                <a:solidFill>
                  <a:srgbClr val="3C63AC"/>
                </a:solidFill>
              </a:rPr>
              <a:t>, aceptamos eventos personalizados para </a:t>
            </a:r>
            <a:endParaRPr>
              <a:solidFill>
                <a:srgbClr val="3C63AC"/>
              </a:solidFill>
            </a:endParaRPr>
          </a:p>
          <a:p>
            <a:pPr indent="457200" lvl="0" marL="0" rtl="0" algn="just">
              <a:lnSpc>
                <a:spcPct val="100000"/>
              </a:lnSpc>
              <a:spcBef>
                <a:spcPts val="0"/>
              </a:spcBef>
              <a:spcAft>
                <a:spcPts val="0"/>
              </a:spcAft>
              <a:buNone/>
            </a:pPr>
            <a:r>
              <a:rPr lang="es">
                <a:solidFill>
                  <a:srgbClr val="3C63AC"/>
                </a:solidFill>
              </a:rPr>
              <a:t>levantar nuestro estado.</a:t>
            </a:r>
            <a:endParaRPr>
              <a:solidFill>
                <a:srgbClr val="3C63A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37"/>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Levantar Estado</a:t>
            </a:r>
            <a:endParaRPr b="1" sz="3000">
              <a:solidFill>
                <a:srgbClr val="E63466"/>
              </a:solidFill>
            </a:endParaRPr>
          </a:p>
        </p:txBody>
      </p:sp>
      <p:sp>
        <p:nvSpPr>
          <p:cNvPr id="304" name="Google Shape;304;p37"/>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05" name="Google Shape;305;p37"/>
          <p:cNvSpPr txBox="1"/>
          <p:nvPr/>
        </p:nvSpPr>
        <p:spPr>
          <a:xfrm>
            <a:off x="483300" y="1540200"/>
            <a:ext cx="8051400" cy="3374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Consideremos que queremos realizar una calculadora de temperatura en grados Celsius a Farenheit y viceversa.</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Adicionalmente, queremos saber si la temperatura introducida es mayor o menor al punto de ebullición del agua.</a:t>
            </a:r>
            <a:endParaRPr>
              <a:solidFill>
                <a:srgbClr val="3C63AC"/>
              </a:solidFill>
            </a:endParaRPr>
          </a:p>
          <a:p>
            <a:pPr indent="-317500" lvl="1" marL="914400" rtl="0" algn="just">
              <a:lnSpc>
                <a:spcPct val="115000"/>
              </a:lnSpc>
              <a:spcBef>
                <a:spcPts val="1000"/>
              </a:spcBef>
              <a:spcAft>
                <a:spcPts val="0"/>
              </a:spcAft>
              <a:buClr>
                <a:srgbClr val="3C63AC"/>
              </a:buClr>
              <a:buSzPts val="1400"/>
              <a:buChar char="○"/>
            </a:pPr>
            <a:r>
              <a:rPr lang="es">
                <a:solidFill>
                  <a:srgbClr val="3C63AC"/>
                </a:solidFill>
              </a:rPr>
              <a:t>Se sabe que para °C es de 100 °C.</a:t>
            </a:r>
            <a:endParaRPr>
              <a:solidFill>
                <a:srgbClr val="3C63AC"/>
              </a:solidFill>
            </a:endParaRPr>
          </a:p>
          <a:p>
            <a:pPr indent="-317500" lvl="1" marL="914400" rtl="0" algn="just">
              <a:lnSpc>
                <a:spcPct val="115000"/>
              </a:lnSpc>
              <a:spcBef>
                <a:spcPts val="0"/>
              </a:spcBef>
              <a:spcAft>
                <a:spcPts val="0"/>
              </a:spcAft>
              <a:buClr>
                <a:srgbClr val="3C63AC"/>
              </a:buClr>
              <a:buSzPts val="1400"/>
              <a:buChar char="○"/>
            </a:pPr>
            <a:r>
              <a:rPr lang="es">
                <a:solidFill>
                  <a:srgbClr val="3C63AC"/>
                </a:solidFill>
              </a:rPr>
              <a:t>Se sabe que para °F es de 212 °F.</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Adicionalmente, sabemos las conversiones:</a:t>
            </a:r>
            <a:endParaRPr>
              <a:solidFill>
                <a:srgbClr val="3C63AC"/>
              </a:solidFill>
            </a:endParaRPr>
          </a:p>
          <a:p>
            <a:pPr indent="-317500" lvl="1" marL="914400" rtl="0" algn="just">
              <a:lnSpc>
                <a:spcPct val="115000"/>
              </a:lnSpc>
              <a:spcBef>
                <a:spcPts val="1000"/>
              </a:spcBef>
              <a:spcAft>
                <a:spcPts val="0"/>
              </a:spcAft>
              <a:buClr>
                <a:srgbClr val="3C63AC"/>
              </a:buClr>
              <a:buSzPts val="1400"/>
              <a:buChar char="○"/>
            </a:pPr>
            <a:r>
              <a:rPr lang="es">
                <a:solidFill>
                  <a:srgbClr val="3C63AC"/>
                </a:solidFill>
              </a:rPr>
              <a:t>F =&gt; C sigue la fórmula </a:t>
            </a:r>
            <a:r>
              <a:rPr lang="es">
                <a:solidFill>
                  <a:srgbClr val="3C63AC"/>
                </a:solidFill>
                <a:latin typeface="Consolas"/>
                <a:ea typeface="Consolas"/>
                <a:cs typeface="Consolas"/>
                <a:sym typeface="Consolas"/>
              </a:rPr>
              <a:t>(farenheit - 32) * (9/5)</a:t>
            </a:r>
            <a:r>
              <a:rPr lang="es">
                <a:solidFill>
                  <a:srgbClr val="3C63AC"/>
                </a:solidFill>
              </a:rPr>
              <a:t>.</a:t>
            </a:r>
            <a:endParaRPr>
              <a:solidFill>
                <a:srgbClr val="3C63AC"/>
              </a:solidFill>
            </a:endParaRPr>
          </a:p>
          <a:p>
            <a:pPr indent="-317500" lvl="1" marL="914400" rtl="0" algn="just">
              <a:lnSpc>
                <a:spcPct val="115000"/>
              </a:lnSpc>
              <a:spcBef>
                <a:spcPts val="0"/>
              </a:spcBef>
              <a:spcAft>
                <a:spcPts val="0"/>
              </a:spcAft>
              <a:buClr>
                <a:srgbClr val="3C63AC"/>
              </a:buClr>
              <a:buSzPts val="1400"/>
              <a:buChar char="○"/>
            </a:pPr>
            <a:r>
              <a:rPr lang="es">
                <a:solidFill>
                  <a:srgbClr val="3C63AC"/>
                </a:solidFill>
              </a:rPr>
              <a:t>C =&gt; F sigue la fórmula </a:t>
            </a:r>
            <a:r>
              <a:rPr lang="es">
                <a:solidFill>
                  <a:srgbClr val="3C63AC"/>
                </a:solidFill>
                <a:latin typeface="Consolas"/>
                <a:ea typeface="Consolas"/>
                <a:cs typeface="Consolas"/>
                <a:sym typeface="Consolas"/>
              </a:rPr>
              <a:t>celsius * (5/9) + 32</a:t>
            </a:r>
            <a:r>
              <a:rPr lang="es">
                <a:solidFill>
                  <a:srgbClr val="3C63AC"/>
                </a:solidFill>
              </a:rPr>
              <a:t>.</a:t>
            </a:r>
            <a:endParaRPr>
              <a:solidFill>
                <a:srgbClr val="3C63AC"/>
              </a:solidFill>
            </a:endParaRPr>
          </a:p>
          <a:p>
            <a:pPr indent="-317500" lvl="0" marL="457200" rtl="0" algn="just">
              <a:lnSpc>
                <a:spcPct val="115000"/>
              </a:lnSpc>
              <a:spcBef>
                <a:spcPts val="1000"/>
              </a:spcBef>
              <a:spcAft>
                <a:spcPts val="1000"/>
              </a:spcAft>
              <a:buClr>
                <a:srgbClr val="3C63AC"/>
              </a:buClr>
              <a:buSzPts val="1400"/>
              <a:buChar char="●"/>
            </a:pPr>
            <a:r>
              <a:rPr lang="es">
                <a:solidFill>
                  <a:srgbClr val="3C63AC"/>
                </a:solidFill>
              </a:rPr>
              <a:t>Ejemplo adaptado de la </a:t>
            </a:r>
            <a:r>
              <a:rPr lang="es" u="sng">
                <a:solidFill>
                  <a:schemeClr val="hlink"/>
                </a:solidFill>
                <a:hlinkClick r:id="rId4"/>
              </a:rPr>
              <a:t>documentación de React</a:t>
            </a:r>
            <a:r>
              <a:rPr lang="es">
                <a:solidFill>
                  <a:srgbClr val="3C63AC"/>
                </a:solidFill>
              </a:rPr>
              <a:t>.</a:t>
            </a:r>
            <a:endParaRPr>
              <a:solidFill>
                <a:srgbClr val="3C63A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38"/>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Levantar Estado</a:t>
            </a:r>
            <a:endParaRPr b="1" sz="3000">
              <a:solidFill>
                <a:srgbClr val="E63466"/>
              </a:solidFill>
            </a:endParaRPr>
          </a:p>
        </p:txBody>
      </p:sp>
      <p:sp>
        <p:nvSpPr>
          <p:cNvPr id="311" name="Google Shape;311;p38"/>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12" name="Google Shape;312;p38"/>
          <p:cNvSpPr txBox="1"/>
          <p:nvPr/>
        </p:nvSpPr>
        <p:spPr>
          <a:xfrm>
            <a:off x="483300" y="1540200"/>
            <a:ext cx="8051400" cy="3308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Primero consideremos estas utilidades:</a:t>
            </a:r>
            <a:endParaRPr>
              <a:solidFill>
                <a:srgbClr val="3C63AC"/>
              </a:solidFill>
            </a:endParaRPr>
          </a:p>
          <a:p>
            <a:pPr indent="0" lvl="0" marL="450000" rtl="0" algn="l">
              <a:lnSpc>
                <a:spcPct val="100000"/>
              </a:lnSpc>
              <a:spcBef>
                <a:spcPts val="1000"/>
              </a:spcBef>
              <a:spcAft>
                <a:spcPts val="0"/>
              </a:spcAft>
              <a:buNone/>
            </a:pPr>
            <a:r>
              <a:rPr b="1" lang="es" sz="1050">
                <a:solidFill>
                  <a:srgbClr val="3C63AC"/>
                </a:solidFill>
                <a:latin typeface="Consolas"/>
                <a:ea typeface="Consolas"/>
                <a:cs typeface="Consolas"/>
                <a:sym typeface="Consolas"/>
              </a:rPr>
              <a:t>const CONVERSIONS =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 (f) =&gt; (f - 32) * (5 / 9), // from F to C: (fahrenheit  -32) * (5/9);</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F: (c) =&gt; c * (9 / 5) + 32, //   from C to F: (celsius    *9/5) + 32;</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const VALID_UNITS = ['C', 'F'];</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export const convertTo = (from, to, value) =&gt;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if (value.length === 0) return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else if (from === to) return value;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else if (VALID_UNITS.includes(to)) return CONVERSIONS[to](value);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else return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const WATER_BOILING_POINT =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 100,</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F: 212,</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export const isWaterBoiling = (unit, value) =&gt;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value &gt;= WATER_BOILING_POINT[unit];</a:t>
            </a:r>
            <a:endParaRPr b="1" sz="1050">
              <a:solidFill>
                <a:srgbClr val="3C63AC"/>
              </a:solidFill>
            </a:endParaRPr>
          </a:p>
        </p:txBody>
      </p:sp>
      <p:sp>
        <p:nvSpPr>
          <p:cNvPr id="313" name="Google Shape;313;p38"/>
          <p:cNvSpPr txBox="1"/>
          <p:nvPr/>
        </p:nvSpPr>
        <p:spPr>
          <a:xfrm>
            <a:off x="6213675" y="1882600"/>
            <a:ext cx="2111100" cy="1328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3C63AC"/>
              </a:buClr>
              <a:buSzPts val="1400"/>
              <a:buFont typeface="Calibri"/>
              <a:buChar char="●"/>
            </a:pPr>
            <a:r>
              <a:rPr lang="es">
                <a:solidFill>
                  <a:srgbClr val="3C63AC"/>
                </a:solidFill>
              </a:rPr>
              <a:t>Estas utilidades se encontraran en</a:t>
            </a:r>
            <a:r>
              <a:rPr lang="es">
                <a:solidFill>
                  <a:srgbClr val="3C63AC"/>
                </a:solidFill>
                <a:latin typeface="Calibri"/>
                <a:ea typeface="Calibri"/>
                <a:cs typeface="Calibri"/>
                <a:sym typeface="Calibri"/>
              </a:rPr>
              <a:t> </a:t>
            </a:r>
            <a:r>
              <a:rPr b="1" lang="es" sz="1200">
                <a:solidFill>
                  <a:srgbClr val="3C63AC"/>
                </a:solidFill>
                <a:latin typeface="Consolas"/>
                <a:ea typeface="Consolas"/>
                <a:cs typeface="Consolas"/>
                <a:sym typeface="Consolas"/>
              </a:rPr>
              <a:t>src/utilities/temperature.js</a:t>
            </a:r>
            <a:r>
              <a:rPr b="1" lang="es" sz="1200">
                <a:solidFill>
                  <a:srgbClr val="3C63AC"/>
                </a:solidFill>
                <a:latin typeface="Calibri"/>
                <a:ea typeface="Calibri"/>
                <a:cs typeface="Calibri"/>
                <a:sym typeface="Calibri"/>
              </a:rPr>
              <a:t>.</a:t>
            </a:r>
            <a:endParaRPr b="1" sz="1200">
              <a:solidFill>
                <a:srgbClr val="3C63AC"/>
              </a:solidFill>
              <a:latin typeface="Calibri"/>
              <a:ea typeface="Calibri"/>
              <a:cs typeface="Calibri"/>
              <a:sym typeface="Calibri"/>
            </a:endParaRPr>
          </a:p>
          <a:p>
            <a:pPr indent="-317500" lvl="0" marL="457200" rtl="0" algn="just">
              <a:spcBef>
                <a:spcPts val="1000"/>
              </a:spcBef>
              <a:spcAft>
                <a:spcPts val="0"/>
              </a:spcAft>
              <a:buClr>
                <a:srgbClr val="3C63AC"/>
              </a:buClr>
              <a:buSzPts val="1400"/>
              <a:buFont typeface="Calibri"/>
              <a:buChar char="●"/>
            </a:pPr>
            <a:r>
              <a:rPr lang="es">
                <a:solidFill>
                  <a:srgbClr val="3C63AC"/>
                </a:solidFill>
                <a:latin typeface="Calibri"/>
                <a:ea typeface="Calibri"/>
                <a:cs typeface="Calibri"/>
                <a:sym typeface="Calibri"/>
              </a:rPr>
              <a:t>Ver </a:t>
            </a:r>
            <a:r>
              <a:rPr lang="es" u="sng">
                <a:solidFill>
                  <a:schemeClr val="hlink"/>
                </a:solidFill>
                <a:latin typeface="Calibri"/>
                <a:ea typeface="Calibri"/>
                <a:cs typeface="Calibri"/>
                <a:sym typeface="Calibri"/>
                <a:hlinkClick r:id="rId4"/>
              </a:rPr>
              <a:t>StackBlitz</a:t>
            </a:r>
            <a:r>
              <a:rPr lang="es">
                <a:solidFill>
                  <a:srgbClr val="3C63AC"/>
                </a:solidFill>
                <a:latin typeface="Calibri"/>
                <a:ea typeface="Calibri"/>
                <a:cs typeface="Calibri"/>
                <a:sym typeface="Calibri"/>
              </a:rPr>
              <a:t>.</a:t>
            </a:r>
            <a:endParaRPr>
              <a:solidFill>
                <a:srgbClr val="3C63AC"/>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39"/>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Levantar Estado</a:t>
            </a:r>
            <a:endParaRPr b="1" sz="3000">
              <a:solidFill>
                <a:srgbClr val="E63466"/>
              </a:solidFill>
            </a:endParaRPr>
          </a:p>
        </p:txBody>
      </p:sp>
      <p:sp>
        <p:nvSpPr>
          <p:cNvPr id="319" name="Google Shape;319;p39"/>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20" name="Google Shape;320;p39"/>
          <p:cNvSpPr txBox="1"/>
          <p:nvPr/>
        </p:nvSpPr>
        <p:spPr>
          <a:xfrm>
            <a:off x="483300" y="1464000"/>
            <a:ext cx="8051400" cy="3469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De igual forma consideremos el componente </a:t>
            </a:r>
            <a:r>
              <a:rPr lang="es">
                <a:solidFill>
                  <a:srgbClr val="3C63AC"/>
                </a:solidFill>
                <a:latin typeface="Consolas"/>
                <a:ea typeface="Consolas"/>
                <a:cs typeface="Consolas"/>
                <a:sym typeface="Consolas"/>
              </a:rPr>
              <a:t>&lt;TemperatureField /&gt;:</a:t>
            </a:r>
            <a:endParaRPr>
              <a:solidFill>
                <a:srgbClr val="3C63AC"/>
              </a:solidFill>
              <a:latin typeface="Consolas"/>
              <a:ea typeface="Consolas"/>
              <a:cs typeface="Consolas"/>
              <a:sym typeface="Consolas"/>
            </a:endParaRPr>
          </a:p>
          <a:p>
            <a:pPr indent="0" lvl="0" marL="450000" rtl="0" algn="l">
              <a:lnSpc>
                <a:spcPct val="100000"/>
              </a:lnSpc>
              <a:spcBef>
                <a:spcPts val="1000"/>
              </a:spcBef>
              <a:spcAft>
                <a:spcPts val="0"/>
              </a:spcAft>
              <a:buNone/>
            </a:pPr>
            <a:r>
              <a:rPr b="1" lang="es" sz="1050">
                <a:solidFill>
                  <a:srgbClr val="3C63AC"/>
                </a:solidFill>
                <a:latin typeface="Consolas"/>
                <a:ea typeface="Consolas"/>
                <a:cs typeface="Consolas"/>
                <a:sym typeface="Consolas"/>
              </a:rPr>
              <a:t>import React from 'react';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import { convertTo } from '../../utilities/temperature';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const TemperatureField = ({ value, from, to, onUpdate }) =&gt;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temperature = convertTo(from, to, value);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changeHandler = (event) =&gt;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value = event.target.value;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isNumeric = !isNaN(value);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if (isNumeric) onUpdate(to, value);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return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&lt;div&gt;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&lt;label htmlFor={`T-${to}`}&gt;°{to} &amp;emsp;&lt;/label&gt;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&lt;input type="number" name={`T-${to}`} value={temperature} onChange={changeHandler} /&gt;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&lt;/div&gt;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export default TemperatureField;</a:t>
            </a:r>
            <a:endParaRPr b="1" sz="1050">
              <a:solidFill>
                <a:srgbClr val="3C63AC"/>
              </a:solidFill>
              <a:latin typeface="Consolas"/>
              <a:ea typeface="Consolas"/>
              <a:cs typeface="Consolas"/>
              <a:sym typeface="Consolas"/>
            </a:endParaRPr>
          </a:p>
        </p:txBody>
      </p:sp>
      <p:sp>
        <p:nvSpPr>
          <p:cNvPr id="321" name="Google Shape;321;p39"/>
          <p:cNvSpPr txBox="1"/>
          <p:nvPr/>
        </p:nvSpPr>
        <p:spPr>
          <a:xfrm>
            <a:off x="6213675" y="1882600"/>
            <a:ext cx="2167200" cy="1359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3C63AC"/>
              </a:buClr>
              <a:buSzPts val="1400"/>
              <a:buFont typeface="Calibri"/>
              <a:buChar char="●"/>
            </a:pPr>
            <a:r>
              <a:rPr lang="es">
                <a:solidFill>
                  <a:srgbClr val="3C63AC"/>
                </a:solidFill>
                <a:latin typeface="Calibri"/>
                <a:ea typeface="Calibri"/>
                <a:cs typeface="Calibri"/>
                <a:sym typeface="Calibri"/>
              </a:rPr>
              <a:t>Este componente se encuentra en </a:t>
            </a:r>
            <a:r>
              <a:rPr b="1" lang="es" sz="1200">
                <a:solidFill>
                  <a:srgbClr val="3C63AC"/>
                </a:solidFill>
                <a:latin typeface="Consolas"/>
                <a:ea typeface="Consolas"/>
                <a:cs typeface="Consolas"/>
                <a:sym typeface="Consolas"/>
              </a:rPr>
              <a:t>src/components/TemperatureField.js</a:t>
            </a:r>
            <a:r>
              <a:rPr lang="es">
                <a:solidFill>
                  <a:srgbClr val="3C63AC"/>
                </a:solidFill>
                <a:latin typeface="Calibri"/>
                <a:ea typeface="Calibri"/>
                <a:cs typeface="Calibri"/>
                <a:sym typeface="Calibri"/>
              </a:rPr>
              <a:t>.</a:t>
            </a:r>
            <a:endParaRPr>
              <a:solidFill>
                <a:srgbClr val="3C63AC"/>
              </a:solidFill>
              <a:latin typeface="Calibri"/>
              <a:ea typeface="Calibri"/>
              <a:cs typeface="Calibri"/>
              <a:sym typeface="Calibri"/>
            </a:endParaRPr>
          </a:p>
          <a:p>
            <a:pPr indent="-317500" lvl="0" marL="457200" rtl="0" algn="just">
              <a:spcBef>
                <a:spcPts val="1000"/>
              </a:spcBef>
              <a:spcAft>
                <a:spcPts val="0"/>
              </a:spcAft>
              <a:buClr>
                <a:srgbClr val="3C63AC"/>
              </a:buClr>
              <a:buSzPts val="1400"/>
              <a:buFont typeface="Calibri"/>
              <a:buChar char="●"/>
            </a:pPr>
            <a:r>
              <a:rPr lang="es">
                <a:solidFill>
                  <a:srgbClr val="3C63AC"/>
                </a:solidFill>
                <a:latin typeface="Calibri"/>
                <a:ea typeface="Calibri"/>
                <a:cs typeface="Calibri"/>
                <a:sym typeface="Calibri"/>
              </a:rPr>
              <a:t>Ver </a:t>
            </a:r>
            <a:r>
              <a:rPr lang="es" u="sng">
                <a:solidFill>
                  <a:schemeClr val="hlink"/>
                </a:solidFill>
                <a:latin typeface="Calibri"/>
                <a:ea typeface="Calibri"/>
                <a:cs typeface="Calibri"/>
                <a:sym typeface="Calibri"/>
                <a:hlinkClick r:id="rId4"/>
              </a:rPr>
              <a:t>StackBlitz</a:t>
            </a:r>
            <a:r>
              <a:rPr lang="e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40"/>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Levantar Estado</a:t>
            </a:r>
            <a:endParaRPr b="1" sz="3000">
              <a:solidFill>
                <a:srgbClr val="E63466"/>
              </a:solidFill>
            </a:endParaRPr>
          </a:p>
        </p:txBody>
      </p:sp>
      <p:sp>
        <p:nvSpPr>
          <p:cNvPr id="327" name="Google Shape;327;p40"/>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28" name="Google Shape;328;p40"/>
          <p:cNvSpPr txBox="1"/>
          <p:nvPr/>
        </p:nvSpPr>
        <p:spPr>
          <a:xfrm>
            <a:off x="407100" y="1387800"/>
            <a:ext cx="8051400" cy="36315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Por último consideremos </a:t>
            </a:r>
            <a:r>
              <a:rPr lang="es">
                <a:solidFill>
                  <a:srgbClr val="3C63AC"/>
                </a:solidFill>
                <a:latin typeface="Consolas"/>
                <a:ea typeface="Consolas"/>
                <a:cs typeface="Consolas"/>
                <a:sym typeface="Consolas"/>
              </a:rPr>
              <a:t>&lt;App /&gt;:</a:t>
            </a:r>
            <a:endParaRPr>
              <a:solidFill>
                <a:srgbClr val="3C63AC"/>
              </a:solidFill>
              <a:latin typeface="Consolas"/>
              <a:ea typeface="Consolas"/>
              <a:cs typeface="Consolas"/>
              <a:sym typeface="Consolas"/>
            </a:endParaRPr>
          </a:p>
          <a:p>
            <a:pPr indent="0" lvl="0" marL="450000" rtl="0" algn="l">
              <a:lnSpc>
                <a:spcPct val="100000"/>
              </a:lnSpc>
              <a:spcBef>
                <a:spcPts val="1000"/>
              </a:spcBef>
              <a:spcAft>
                <a:spcPts val="0"/>
              </a:spcAft>
              <a:buNone/>
            </a:pPr>
            <a:r>
              <a:rPr b="1" lang="es" sz="1050">
                <a:solidFill>
                  <a:srgbClr val="3C63AC"/>
                </a:solidFill>
                <a:latin typeface="Consolas"/>
                <a:ea typeface="Consolas"/>
                <a:cs typeface="Consolas"/>
                <a:sym typeface="Consolas"/>
              </a:rPr>
              <a:t>import React, { useState } from 'react';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import TemperatureField from './components/TemperatureField';</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import { isWaterBoiling } from './utilities/temperature';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import './style.css';</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export default function App()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[value, setValue] = useState('');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[unit, setUnit] = useState('');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show = Boolean(unit &amp;&amp; value);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updateHandler = (newU, newT) =&gt; { setValue(newT); setUnit(newU);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formatTemperatureLabel = () =&gt; show &amp;&amp; ` (${value} °${unit}):`;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getAnswer = () =&gt; show &amp;&amp; (isWaterBoiling(unit, value) ? ' Si' : ' No');</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return (&lt;div&gt;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&lt;h1&gt;¿Está el agua hirviendo?&lt;/h1&gt;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&lt;h2&gt; Temperatura {formatTemperatureLabel()} {getAnswer()} &lt;/h2&gt;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&lt;TemperatureField to="C" value={value} from={unit} onUpdate={updateHandler} /&gt;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&lt;TemperatureField to="F" value={value} from={unit} onUpdate={updateHandler} /&gt;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&lt;/div&gt;);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p:txBody>
      </p:sp>
      <p:sp>
        <p:nvSpPr>
          <p:cNvPr id="329" name="Google Shape;329;p40"/>
          <p:cNvSpPr txBox="1"/>
          <p:nvPr/>
        </p:nvSpPr>
        <p:spPr>
          <a:xfrm>
            <a:off x="6213675" y="1882600"/>
            <a:ext cx="2167200" cy="11748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3C63AC"/>
              </a:buClr>
              <a:buSzPts val="1400"/>
              <a:buFont typeface="Calibri"/>
              <a:buChar char="●"/>
            </a:pPr>
            <a:r>
              <a:rPr lang="es">
                <a:solidFill>
                  <a:srgbClr val="3C63AC"/>
                </a:solidFill>
              </a:rPr>
              <a:t>Estas utilidades se encontraran en </a:t>
            </a:r>
            <a:r>
              <a:rPr lang="es">
                <a:solidFill>
                  <a:srgbClr val="3C63AC"/>
                </a:solidFill>
                <a:latin typeface="Consolas"/>
                <a:ea typeface="Consolas"/>
                <a:cs typeface="Consolas"/>
                <a:sym typeface="Consolas"/>
              </a:rPr>
              <a:t>src/App.js</a:t>
            </a:r>
            <a:r>
              <a:rPr lang="es">
                <a:solidFill>
                  <a:srgbClr val="3C63AC"/>
                </a:solidFill>
                <a:latin typeface="Calibri"/>
                <a:ea typeface="Calibri"/>
                <a:cs typeface="Calibri"/>
                <a:sym typeface="Calibri"/>
              </a:rPr>
              <a:t>.</a:t>
            </a:r>
            <a:endParaRPr>
              <a:solidFill>
                <a:srgbClr val="3C63AC"/>
              </a:solidFill>
              <a:latin typeface="Calibri"/>
              <a:ea typeface="Calibri"/>
              <a:cs typeface="Calibri"/>
              <a:sym typeface="Calibri"/>
            </a:endParaRPr>
          </a:p>
          <a:p>
            <a:pPr indent="-317500" lvl="0" marL="457200" rtl="0" algn="just">
              <a:spcBef>
                <a:spcPts val="1000"/>
              </a:spcBef>
              <a:spcAft>
                <a:spcPts val="0"/>
              </a:spcAft>
              <a:buClr>
                <a:srgbClr val="3C63AC"/>
              </a:buClr>
              <a:buSzPts val="1400"/>
              <a:buFont typeface="Calibri"/>
              <a:buChar char="●"/>
            </a:pPr>
            <a:r>
              <a:rPr lang="es">
                <a:solidFill>
                  <a:srgbClr val="3C63AC"/>
                </a:solidFill>
                <a:latin typeface="Calibri"/>
                <a:ea typeface="Calibri"/>
                <a:cs typeface="Calibri"/>
                <a:sym typeface="Calibri"/>
              </a:rPr>
              <a:t>Ver </a:t>
            </a:r>
            <a:r>
              <a:rPr lang="es" u="sng">
                <a:solidFill>
                  <a:schemeClr val="hlink"/>
                </a:solidFill>
                <a:latin typeface="Calibri"/>
                <a:ea typeface="Calibri"/>
                <a:cs typeface="Calibri"/>
                <a:sym typeface="Calibri"/>
                <a:hlinkClick r:id="rId4"/>
              </a:rPr>
              <a:t>StackBlitz</a:t>
            </a:r>
            <a:r>
              <a:rPr lang="e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41"/>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Levantar Estado</a:t>
            </a:r>
            <a:endParaRPr b="1" sz="3000">
              <a:solidFill>
                <a:srgbClr val="E63466"/>
              </a:solidFill>
            </a:endParaRPr>
          </a:p>
        </p:txBody>
      </p:sp>
      <p:sp>
        <p:nvSpPr>
          <p:cNvPr id="335" name="Google Shape;335;p41"/>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36" name="Google Shape;336;p41"/>
          <p:cNvSpPr txBox="1"/>
          <p:nvPr/>
        </p:nvSpPr>
        <p:spPr>
          <a:xfrm>
            <a:off x="483300" y="1464000"/>
            <a:ext cx="8051400" cy="2425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Para ver la demostración en vivo visitar este </a:t>
            </a:r>
            <a:r>
              <a:rPr lang="es" u="sng">
                <a:solidFill>
                  <a:schemeClr val="hlink"/>
                </a:solidFill>
                <a:hlinkClick r:id="rId4"/>
              </a:rPr>
              <a:t>enlace</a:t>
            </a:r>
            <a:r>
              <a:rPr lang="es">
                <a:solidFill>
                  <a:srgbClr val="3C63AC"/>
                </a:solidFill>
              </a:rPr>
              <a:t>.</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Como se puede observar, lo que hacemos es que desde </a:t>
            </a:r>
            <a:r>
              <a:rPr b="1" lang="es" sz="1200">
                <a:solidFill>
                  <a:srgbClr val="3C63AC"/>
                </a:solidFill>
                <a:latin typeface="Consolas"/>
                <a:ea typeface="Consolas"/>
                <a:cs typeface="Consolas"/>
                <a:sym typeface="Consolas"/>
              </a:rPr>
              <a:t>&lt;App /&gt;</a:t>
            </a:r>
            <a:r>
              <a:rPr lang="es">
                <a:solidFill>
                  <a:srgbClr val="3C63AC"/>
                </a:solidFill>
              </a:rPr>
              <a:t> definimos dos estados </a:t>
            </a:r>
            <a:r>
              <a:rPr b="1" lang="es" sz="1200">
                <a:solidFill>
                  <a:srgbClr val="3C63AC"/>
                </a:solidFill>
                <a:latin typeface="Consolas"/>
                <a:ea typeface="Consolas"/>
                <a:cs typeface="Consolas"/>
                <a:sym typeface="Consolas"/>
              </a:rPr>
              <a:t>setUnit</a:t>
            </a:r>
            <a:r>
              <a:rPr lang="es">
                <a:solidFill>
                  <a:srgbClr val="3C63AC"/>
                </a:solidFill>
              </a:rPr>
              <a:t> y </a:t>
            </a:r>
            <a:r>
              <a:rPr b="1" lang="es" sz="1200">
                <a:solidFill>
                  <a:srgbClr val="3C63AC"/>
                </a:solidFill>
                <a:latin typeface="Consolas"/>
                <a:ea typeface="Consolas"/>
                <a:cs typeface="Consolas"/>
                <a:sym typeface="Consolas"/>
              </a:rPr>
              <a:t>setValue</a:t>
            </a:r>
            <a:r>
              <a:rPr lang="es">
                <a:solidFill>
                  <a:srgbClr val="3C63AC"/>
                </a:solidFill>
              </a:rPr>
              <a:t>, los cuales nuestros componentes </a:t>
            </a:r>
            <a:r>
              <a:rPr b="1" lang="es" sz="1200">
                <a:solidFill>
                  <a:srgbClr val="3C63AC"/>
                </a:solidFill>
                <a:latin typeface="Consolas"/>
                <a:ea typeface="Consolas"/>
                <a:cs typeface="Consolas"/>
                <a:sym typeface="Consolas"/>
              </a:rPr>
              <a:t>&lt;TemperatureField /&gt;</a:t>
            </a:r>
            <a:r>
              <a:rPr lang="es">
                <a:solidFill>
                  <a:srgbClr val="3C63AC"/>
                </a:solidFill>
              </a:rPr>
              <a:t> consumirán mediante el evento </a:t>
            </a:r>
            <a:r>
              <a:rPr lang="es">
                <a:solidFill>
                  <a:srgbClr val="3C63AC"/>
                </a:solidFill>
                <a:latin typeface="Consolas"/>
                <a:ea typeface="Consolas"/>
                <a:cs typeface="Consolas"/>
                <a:sym typeface="Consolas"/>
              </a:rPr>
              <a:t>onUpdate</a:t>
            </a:r>
            <a:r>
              <a:rPr lang="es">
                <a:solidFill>
                  <a:srgbClr val="3C63AC"/>
                </a:solidFill>
              </a:rPr>
              <a:t>.</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Este evento captura los cambios de los campos y se lo comunica a </a:t>
            </a:r>
            <a:r>
              <a:rPr b="1" lang="es" sz="1200">
                <a:solidFill>
                  <a:srgbClr val="3C63AC"/>
                </a:solidFill>
                <a:latin typeface="Consolas"/>
                <a:ea typeface="Consolas"/>
                <a:cs typeface="Consolas"/>
                <a:sym typeface="Consolas"/>
              </a:rPr>
              <a:t>&lt;App /&gt;</a:t>
            </a:r>
            <a:r>
              <a:rPr lang="es">
                <a:solidFill>
                  <a:srgbClr val="3C63AC"/>
                </a:solidFill>
              </a:rPr>
              <a:t>, levantando así el estado para ambas variables </a:t>
            </a:r>
            <a:r>
              <a:rPr b="1" lang="es" sz="1200">
                <a:solidFill>
                  <a:srgbClr val="3C63AC"/>
                </a:solidFill>
                <a:latin typeface="Consolas"/>
                <a:ea typeface="Consolas"/>
                <a:cs typeface="Consolas"/>
                <a:sym typeface="Consolas"/>
              </a:rPr>
              <a:t>unit</a:t>
            </a:r>
            <a:r>
              <a:rPr lang="es">
                <a:solidFill>
                  <a:srgbClr val="3C63AC"/>
                </a:solidFill>
              </a:rPr>
              <a:t> y </a:t>
            </a:r>
            <a:r>
              <a:rPr b="1" lang="es" sz="1200">
                <a:solidFill>
                  <a:srgbClr val="3C63AC"/>
                </a:solidFill>
                <a:latin typeface="Consolas"/>
                <a:ea typeface="Consolas"/>
                <a:cs typeface="Consolas"/>
                <a:sym typeface="Consolas"/>
              </a:rPr>
              <a:t>value</a:t>
            </a:r>
            <a:r>
              <a:rPr lang="es">
                <a:solidFill>
                  <a:srgbClr val="3C63AC"/>
                </a:solidFill>
              </a:rPr>
              <a:t>.</a:t>
            </a:r>
            <a:endParaRPr>
              <a:solidFill>
                <a:srgbClr val="3C63AC"/>
              </a:solidFill>
            </a:endParaRPr>
          </a:p>
          <a:p>
            <a:pPr indent="-317500" lvl="0" marL="457200" rtl="0" algn="just">
              <a:lnSpc>
                <a:spcPct val="115000"/>
              </a:lnSpc>
              <a:spcBef>
                <a:spcPts val="1400"/>
              </a:spcBef>
              <a:spcAft>
                <a:spcPts val="1000"/>
              </a:spcAft>
              <a:buClr>
                <a:srgbClr val="3C63AC"/>
              </a:buClr>
              <a:buSzPts val="1400"/>
              <a:buChar char="●"/>
            </a:pPr>
            <a:r>
              <a:rPr lang="es">
                <a:solidFill>
                  <a:srgbClr val="3C63AC"/>
                </a:solidFill>
              </a:rPr>
              <a:t>De esta forma podemos actualizar un estado y propagarlo a diferentes componentes.</a:t>
            </a:r>
            <a:endParaRPr>
              <a:solidFill>
                <a:srgbClr val="3C63A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42"/>
          <p:cNvSpPr txBox="1"/>
          <p:nvPr/>
        </p:nvSpPr>
        <p:spPr>
          <a:xfrm>
            <a:off x="1086000" y="2226150"/>
            <a:ext cx="6972000" cy="6912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4700">
                <a:solidFill>
                  <a:srgbClr val="E83464"/>
                </a:solidFill>
              </a:rPr>
              <a:t>Ejercicios de práctica</a:t>
            </a:r>
            <a:endParaRPr b="1" sz="4700">
              <a:solidFill>
                <a:srgbClr val="E8346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43"/>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Referencias</a:t>
            </a:r>
            <a:endParaRPr b="1" sz="3200">
              <a:solidFill>
                <a:srgbClr val="E73263"/>
              </a:solidFill>
            </a:endParaRPr>
          </a:p>
        </p:txBody>
      </p:sp>
      <p:sp>
        <p:nvSpPr>
          <p:cNvPr id="347" name="Google Shape;347;p43"/>
          <p:cNvSpPr txBox="1"/>
          <p:nvPr/>
        </p:nvSpPr>
        <p:spPr>
          <a:xfrm>
            <a:off x="647700" y="1530300"/>
            <a:ext cx="7333200" cy="3077100"/>
          </a:xfrm>
          <a:prstGeom prst="rect">
            <a:avLst/>
          </a:prstGeom>
          <a:noFill/>
          <a:ln>
            <a:noFill/>
          </a:ln>
        </p:spPr>
        <p:txBody>
          <a:bodyPr anchorCtr="0" anchor="t" bIns="34275" lIns="0" spcFirstLastPara="1" rIns="0" wrap="square" tIns="34275">
            <a:noAutofit/>
          </a:bodyPr>
          <a:lstStyle/>
          <a:p>
            <a:pPr indent="-304800" lvl="0" marL="457200" rtl="0" algn="just">
              <a:lnSpc>
                <a:spcPct val="150000"/>
              </a:lnSpc>
              <a:spcBef>
                <a:spcPts val="900"/>
              </a:spcBef>
              <a:spcAft>
                <a:spcPts val="0"/>
              </a:spcAft>
              <a:buClr>
                <a:schemeClr val="accent5"/>
              </a:buClr>
              <a:buSzPts val="1200"/>
              <a:buChar char="●"/>
            </a:pPr>
            <a:r>
              <a:rPr lang="es" sz="1200" u="sng">
                <a:solidFill>
                  <a:schemeClr val="hlink"/>
                </a:solidFill>
                <a:hlinkClick r:id="rId4"/>
              </a:rPr>
              <a:t>https://reactjs.org/docs/lists-and-keys.html</a:t>
            </a:r>
            <a:r>
              <a:rPr lang="es" sz="1200">
                <a:solidFill>
                  <a:schemeClr val="accent5"/>
                </a:solidFill>
              </a:rPr>
              <a:t> </a:t>
            </a:r>
            <a:endParaRPr sz="1200">
              <a:solidFill>
                <a:schemeClr val="accent5"/>
              </a:solidFill>
            </a:endParaRPr>
          </a:p>
          <a:p>
            <a:pPr indent="-304800" lvl="0" marL="457200" rtl="0" algn="just">
              <a:lnSpc>
                <a:spcPct val="150000"/>
              </a:lnSpc>
              <a:spcBef>
                <a:spcPts val="900"/>
              </a:spcBef>
              <a:spcAft>
                <a:spcPts val="0"/>
              </a:spcAft>
              <a:buClr>
                <a:schemeClr val="accent5"/>
              </a:buClr>
              <a:buSzPts val="1200"/>
              <a:buChar char="●"/>
            </a:pPr>
            <a:r>
              <a:rPr lang="es" sz="1200" u="sng">
                <a:solidFill>
                  <a:schemeClr val="hlink"/>
                </a:solidFill>
                <a:hlinkClick r:id="rId5"/>
              </a:rPr>
              <a:t>https://robinpokorny.medium.com/index-as-a-key-is-an-anti-pattern-e0349aece318</a:t>
            </a:r>
            <a:r>
              <a:rPr lang="es" sz="1200">
                <a:solidFill>
                  <a:schemeClr val="accent5"/>
                </a:solidFill>
              </a:rPr>
              <a:t> </a:t>
            </a:r>
            <a:endParaRPr sz="1200">
              <a:solidFill>
                <a:schemeClr val="accent5"/>
              </a:solidFill>
            </a:endParaRPr>
          </a:p>
          <a:p>
            <a:pPr indent="-304800" lvl="0" marL="457200" rtl="0" algn="just">
              <a:lnSpc>
                <a:spcPct val="150000"/>
              </a:lnSpc>
              <a:spcBef>
                <a:spcPts val="900"/>
              </a:spcBef>
              <a:spcAft>
                <a:spcPts val="0"/>
              </a:spcAft>
              <a:buClr>
                <a:schemeClr val="accent5"/>
              </a:buClr>
              <a:buSzPts val="1200"/>
              <a:buChar char="●"/>
            </a:pPr>
            <a:r>
              <a:rPr lang="es" sz="1200" u="sng">
                <a:solidFill>
                  <a:schemeClr val="hlink"/>
                </a:solidFill>
                <a:hlinkClick r:id="rId6"/>
              </a:rPr>
              <a:t>https://reactjs.org/docs/forms.html</a:t>
            </a:r>
            <a:r>
              <a:rPr lang="es" sz="1200">
                <a:solidFill>
                  <a:schemeClr val="accent5"/>
                </a:solidFill>
              </a:rPr>
              <a:t> </a:t>
            </a:r>
            <a:endParaRPr sz="1200">
              <a:solidFill>
                <a:schemeClr val="accent5"/>
              </a:solidFill>
            </a:endParaRPr>
          </a:p>
          <a:p>
            <a:pPr indent="-304800" lvl="0" marL="457200" rtl="0" algn="just">
              <a:lnSpc>
                <a:spcPct val="150000"/>
              </a:lnSpc>
              <a:spcBef>
                <a:spcPts val="900"/>
              </a:spcBef>
              <a:spcAft>
                <a:spcPts val="0"/>
              </a:spcAft>
              <a:buClr>
                <a:schemeClr val="accent5"/>
              </a:buClr>
              <a:buSzPts val="1200"/>
              <a:buChar char="●"/>
            </a:pPr>
            <a:r>
              <a:rPr lang="es" sz="1200" u="sng">
                <a:solidFill>
                  <a:schemeClr val="hlink"/>
                </a:solidFill>
                <a:hlinkClick r:id="rId7"/>
              </a:rPr>
              <a:t>https://reactjs.org/docs/lifting-state-up.html</a:t>
            </a:r>
            <a:r>
              <a:rPr lang="es" sz="1200">
                <a:solidFill>
                  <a:schemeClr val="accent5"/>
                </a:solidFill>
              </a:rPr>
              <a:t> </a:t>
            </a:r>
            <a:endParaRPr sz="120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714975"/>
            <a:ext cx="7543800" cy="18030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304800" lvl="0" marL="457200" rtl="0" algn="l">
              <a:lnSpc>
                <a:spcPct val="90000"/>
              </a:lnSpc>
              <a:spcBef>
                <a:spcPts val="600"/>
              </a:spcBef>
              <a:spcAft>
                <a:spcPts val="0"/>
              </a:spcAft>
              <a:buClr>
                <a:srgbClr val="3C63AC"/>
              </a:buClr>
              <a:buSzPts val="1200"/>
              <a:buFont typeface="Arial"/>
              <a:buAutoNum type="arabicPeriod"/>
            </a:pPr>
            <a:r>
              <a:rPr lang="es" sz="1200">
                <a:solidFill>
                  <a:srgbClr val="3C63AC"/>
                </a:solidFill>
                <a:highlight>
                  <a:srgbClr val="FFFFFF"/>
                </a:highlight>
                <a:latin typeface="Arial"/>
                <a:ea typeface="Arial"/>
                <a:cs typeface="Arial"/>
                <a:sym typeface="Arial"/>
              </a:rPr>
              <a:t>Implementar patrones de diseño de React en proyectos de desarrollo de aplicaciones web.</a:t>
            </a:r>
            <a:endParaRPr sz="1200">
              <a:solidFill>
                <a:srgbClr val="3C63AC"/>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4"/>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Listas</a:t>
            </a:r>
            <a:endParaRPr b="1" sz="3000">
              <a:solidFill>
                <a:srgbClr val="E63466"/>
              </a:solidFill>
            </a:endParaRPr>
          </a:p>
        </p:txBody>
      </p:sp>
      <p:sp>
        <p:nvSpPr>
          <p:cNvPr id="162" name="Google Shape;162;p18"/>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163" name="Google Shape;163;p18"/>
          <p:cNvSpPr txBox="1"/>
          <p:nvPr/>
        </p:nvSpPr>
        <p:spPr>
          <a:xfrm>
            <a:off x="483300" y="1540200"/>
            <a:ext cx="8051400" cy="32985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Es posible que necesitemos retornar en nuestros componentes uno o </a:t>
            </a:r>
            <a:r>
              <a:rPr lang="es">
                <a:solidFill>
                  <a:srgbClr val="3C63AC"/>
                </a:solidFill>
              </a:rPr>
              <a:t>más</a:t>
            </a:r>
            <a:r>
              <a:rPr lang="es">
                <a:solidFill>
                  <a:srgbClr val="3C63AC"/>
                </a:solidFill>
              </a:rPr>
              <a:t> elementos, inicialmente uno </a:t>
            </a:r>
            <a:r>
              <a:rPr lang="es">
                <a:solidFill>
                  <a:srgbClr val="3C63AC"/>
                </a:solidFill>
              </a:rPr>
              <a:t>podría</a:t>
            </a:r>
            <a:r>
              <a:rPr lang="es">
                <a:solidFill>
                  <a:srgbClr val="3C63AC"/>
                </a:solidFill>
              </a:rPr>
              <a:t> pensar que se hace de la </a:t>
            </a:r>
            <a:r>
              <a:rPr lang="es">
                <a:solidFill>
                  <a:srgbClr val="3C63AC"/>
                </a:solidFill>
              </a:rPr>
              <a:t>siguiente</a:t>
            </a:r>
            <a:r>
              <a:rPr lang="es">
                <a:solidFill>
                  <a:srgbClr val="3C63AC"/>
                </a:solidFill>
              </a:rPr>
              <a:t> forma:</a:t>
            </a:r>
            <a:endParaRPr>
              <a:solidFill>
                <a:srgbClr val="3C63AC"/>
              </a:solidFill>
            </a:endParaRPr>
          </a:p>
          <a:p>
            <a:pPr indent="0" lvl="0" marL="457200" rtl="0" algn="l">
              <a:lnSpc>
                <a:spcPct val="100000"/>
              </a:lnSpc>
              <a:spcBef>
                <a:spcPts val="1000"/>
              </a:spcBef>
              <a:spcAft>
                <a:spcPts val="0"/>
              </a:spcAft>
              <a:buNone/>
            </a:pPr>
            <a:r>
              <a:rPr b="1" lang="es" sz="1200">
                <a:solidFill>
                  <a:srgbClr val="3C63AC"/>
                </a:solidFill>
                <a:latin typeface="Consolas"/>
                <a:ea typeface="Consolas"/>
                <a:cs typeface="Consolas"/>
                <a:sym typeface="Consolas"/>
              </a:rPr>
              <a:t>import React from 'react'</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Multiple = () =&gt;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return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&lt;p&gt;Linea 1&lt;/p&gt;</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&lt;p&gt;Linea 2&lt;/p&gt;</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1200">
                <a:solidFill>
                  <a:srgbClr val="3C63AC"/>
                </a:solidFill>
                <a:latin typeface="Consolas"/>
                <a:ea typeface="Consolas"/>
                <a:cs typeface="Consolas"/>
                <a:sym typeface="Consolas"/>
              </a:rPr>
              <a:t>export default Multiple;</a:t>
            </a:r>
            <a:endParaRPr b="1" sz="1200">
              <a:solidFill>
                <a:srgbClr val="3C63AC"/>
              </a:solidFill>
              <a:latin typeface="Consolas"/>
              <a:ea typeface="Consolas"/>
              <a:cs typeface="Consolas"/>
              <a:sym typeface="Consolas"/>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Si realizamos esto obtendremos un error, ya que de la forma en la que React </a:t>
            </a:r>
            <a:endParaRPr>
              <a:solidFill>
                <a:srgbClr val="3C63AC"/>
              </a:solidFill>
            </a:endParaRPr>
          </a:p>
          <a:p>
            <a:pPr indent="0" lvl="0" marL="457200" rtl="0" algn="just">
              <a:lnSpc>
                <a:spcPct val="115000"/>
              </a:lnSpc>
              <a:spcBef>
                <a:spcPts val="0"/>
              </a:spcBef>
              <a:spcAft>
                <a:spcPts val="0"/>
              </a:spcAft>
              <a:buNone/>
            </a:pPr>
            <a:r>
              <a:rPr lang="es">
                <a:solidFill>
                  <a:srgbClr val="3C63AC"/>
                </a:solidFill>
              </a:rPr>
              <a:t>compila sus componentes esto no es posible.</a:t>
            </a:r>
            <a:endParaRPr>
              <a:solidFill>
                <a:srgbClr val="3C63A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19"/>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Listas</a:t>
            </a:r>
            <a:endParaRPr b="1" sz="3000">
              <a:solidFill>
                <a:srgbClr val="E63466"/>
              </a:solidFill>
            </a:endParaRPr>
          </a:p>
        </p:txBody>
      </p:sp>
      <p:sp>
        <p:nvSpPr>
          <p:cNvPr id="169" name="Google Shape;169;p19"/>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170" name="Google Shape;170;p19"/>
          <p:cNvSpPr txBox="1"/>
          <p:nvPr/>
        </p:nvSpPr>
        <p:spPr>
          <a:xfrm>
            <a:off x="483300" y="1464000"/>
            <a:ext cx="8285400" cy="6480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1000"/>
              </a:spcAft>
              <a:buClr>
                <a:srgbClr val="3C63AC"/>
              </a:buClr>
              <a:buSzPts val="1400"/>
              <a:buChar char="●"/>
            </a:pPr>
            <a:r>
              <a:rPr lang="es">
                <a:solidFill>
                  <a:srgbClr val="3C63AC"/>
                </a:solidFill>
              </a:rPr>
              <a:t>Por lo que, para mostrar varios elementos necesitamos usar lo que se conoce como el componente Fragment, el cual proviene de React, esto se puede hacer de las siguientes formas:</a:t>
            </a:r>
            <a:endParaRPr>
              <a:solidFill>
                <a:srgbClr val="3C63AC"/>
              </a:solidFill>
            </a:endParaRPr>
          </a:p>
        </p:txBody>
      </p:sp>
      <p:sp>
        <p:nvSpPr>
          <p:cNvPr id="171" name="Google Shape;171;p19"/>
          <p:cNvSpPr txBox="1"/>
          <p:nvPr/>
        </p:nvSpPr>
        <p:spPr>
          <a:xfrm>
            <a:off x="483300" y="2112000"/>
            <a:ext cx="2546700" cy="2124000"/>
          </a:xfrm>
          <a:prstGeom prst="rect">
            <a:avLst/>
          </a:prstGeom>
          <a:noFill/>
          <a:ln>
            <a:noFill/>
          </a:ln>
        </p:spPr>
        <p:txBody>
          <a:bodyPr anchorCtr="0" anchor="t" bIns="91425" lIns="91425" spcFirstLastPara="1" rIns="91425" wrap="square" tIns="91425">
            <a:spAutoFit/>
          </a:bodyPr>
          <a:lstStyle/>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import React from 'react'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i="1" lang="es" sz="1050">
                <a:solidFill>
                  <a:srgbClr val="3C63AC"/>
                </a:solidFill>
                <a:latin typeface="Consolas"/>
                <a:ea typeface="Consolas"/>
                <a:cs typeface="Consolas"/>
                <a:sym typeface="Consolas"/>
              </a:rPr>
              <a:t>const</a:t>
            </a:r>
            <a:r>
              <a:rPr b="1" lang="es" sz="1050">
                <a:solidFill>
                  <a:srgbClr val="3C63AC"/>
                </a:solidFill>
                <a:latin typeface="Consolas"/>
                <a:ea typeface="Consolas"/>
                <a:cs typeface="Consolas"/>
                <a:sym typeface="Consolas"/>
              </a:rPr>
              <a:t> Multiple = () =&gt;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return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&lt;React.Fragment&gt;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&lt;p&gt;Linea 1&lt;/p&gt;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&lt;p&gt;Linea 2&lt;/p&gt;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&lt;/React.Fragment&gt;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export default Multiple;</a:t>
            </a:r>
            <a:endParaRPr b="1">
              <a:solidFill>
                <a:srgbClr val="3C63AC"/>
              </a:solidFill>
              <a:latin typeface="Calibri"/>
              <a:ea typeface="Calibri"/>
              <a:cs typeface="Calibri"/>
              <a:sym typeface="Calibri"/>
            </a:endParaRPr>
          </a:p>
        </p:txBody>
      </p:sp>
      <p:sp>
        <p:nvSpPr>
          <p:cNvPr id="172" name="Google Shape;172;p19"/>
          <p:cNvSpPr txBox="1"/>
          <p:nvPr/>
        </p:nvSpPr>
        <p:spPr>
          <a:xfrm>
            <a:off x="3106200" y="2112000"/>
            <a:ext cx="2949600" cy="212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import React, {Fragment} from 'react'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i="1" lang="es" sz="1050">
                <a:solidFill>
                  <a:srgbClr val="3C63AC"/>
                </a:solidFill>
                <a:latin typeface="Consolas"/>
                <a:ea typeface="Consolas"/>
                <a:cs typeface="Consolas"/>
                <a:sym typeface="Consolas"/>
              </a:rPr>
              <a:t>const</a:t>
            </a:r>
            <a:r>
              <a:rPr b="1" lang="es" sz="1050">
                <a:solidFill>
                  <a:srgbClr val="3C63AC"/>
                </a:solidFill>
                <a:latin typeface="Consolas"/>
                <a:ea typeface="Consolas"/>
                <a:cs typeface="Consolas"/>
                <a:sym typeface="Consolas"/>
              </a:rPr>
              <a:t> Multiple = () =&gt;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return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&lt;Fragment&gt;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&lt;p&gt;Linea 1&lt;/p&gt;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&lt;p&gt;Linea 2&lt;/p&gt;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&lt;/Fragment&gt;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export default Multiple;</a:t>
            </a:r>
            <a:endParaRPr b="1">
              <a:solidFill>
                <a:srgbClr val="3C63AC"/>
              </a:solidFill>
              <a:latin typeface="Calibri"/>
              <a:ea typeface="Calibri"/>
              <a:cs typeface="Calibri"/>
              <a:sym typeface="Calibri"/>
            </a:endParaRPr>
          </a:p>
        </p:txBody>
      </p:sp>
      <p:sp>
        <p:nvSpPr>
          <p:cNvPr id="173" name="Google Shape;173;p19"/>
          <p:cNvSpPr txBox="1"/>
          <p:nvPr/>
        </p:nvSpPr>
        <p:spPr>
          <a:xfrm>
            <a:off x="6154200" y="2112000"/>
            <a:ext cx="2949600" cy="212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import React, from 'react'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i="1" lang="es" sz="1050">
                <a:solidFill>
                  <a:srgbClr val="3C63AC"/>
                </a:solidFill>
                <a:latin typeface="Consolas"/>
                <a:ea typeface="Consolas"/>
                <a:cs typeface="Consolas"/>
                <a:sym typeface="Consolas"/>
              </a:rPr>
              <a:t>const</a:t>
            </a:r>
            <a:r>
              <a:rPr b="1" lang="es" sz="1050">
                <a:solidFill>
                  <a:srgbClr val="3C63AC"/>
                </a:solidFill>
                <a:latin typeface="Consolas"/>
                <a:ea typeface="Consolas"/>
                <a:cs typeface="Consolas"/>
                <a:sym typeface="Consolas"/>
              </a:rPr>
              <a:t> Multiple = () =&gt;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return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&lt;&gt;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&lt;p&gt;Linea 1&lt;/p&gt;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&lt;p&gt;Linea 2&lt;/p&gt;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&lt;/&gt;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rPr b="1" lang="es" sz="1050">
                <a:solidFill>
                  <a:srgbClr val="3C63AC"/>
                </a:solidFill>
                <a:latin typeface="Consolas"/>
                <a:ea typeface="Consolas"/>
                <a:cs typeface="Consolas"/>
                <a:sym typeface="Consolas"/>
              </a:rPr>
              <a:t>export default Multiple;</a:t>
            </a:r>
            <a:endParaRPr b="1">
              <a:solidFill>
                <a:srgbClr val="3C63AC"/>
              </a:solidFill>
              <a:latin typeface="Calibri"/>
              <a:ea typeface="Calibri"/>
              <a:cs typeface="Calibri"/>
              <a:sym typeface="Calibri"/>
            </a:endParaRPr>
          </a:p>
        </p:txBody>
      </p:sp>
      <p:sp>
        <p:nvSpPr>
          <p:cNvPr id="174" name="Google Shape;174;p19"/>
          <p:cNvSpPr txBox="1"/>
          <p:nvPr/>
        </p:nvSpPr>
        <p:spPr>
          <a:xfrm>
            <a:off x="483300" y="4236000"/>
            <a:ext cx="6733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C63AC"/>
              </a:buClr>
              <a:buSzPts val="1400"/>
              <a:buFont typeface="Calibri"/>
              <a:buChar char="●"/>
            </a:pPr>
            <a:r>
              <a:rPr lang="es">
                <a:solidFill>
                  <a:srgbClr val="3C63AC"/>
                </a:solidFill>
              </a:rPr>
              <a:t>Cabe resaltar que la </a:t>
            </a:r>
            <a:r>
              <a:rPr lang="es">
                <a:solidFill>
                  <a:srgbClr val="3C63AC"/>
                </a:solidFill>
              </a:rPr>
              <a:t>última</a:t>
            </a:r>
            <a:r>
              <a:rPr lang="es">
                <a:solidFill>
                  <a:srgbClr val="3C63AC"/>
                </a:solidFill>
              </a:rPr>
              <a:t> forma, es la que se usa actualmente debido a que es su </a:t>
            </a:r>
            <a:r>
              <a:rPr lang="es">
                <a:solidFill>
                  <a:srgbClr val="3C63AC"/>
                </a:solidFill>
              </a:rPr>
              <a:t>versión</a:t>
            </a:r>
            <a:r>
              <a:rPr lang="es">
                <a:solidFill>
                  <a:srgbClr val="3C63AC"/>
                </a:solidFill>
              </a:rPr>
              <a:t> resumida.</a:t>
            </a:r>
            <a:endParaRPr>
              <a:solidFill>
                <a:srgbClr val="3C63A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0"/>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Listas</a:t>
            </a:r>
            <a:endParaRPr b="1" sz="3000">
              <a:solidFill>
                <a:srgbClr val="E63466"/>
              </a:solidFill>
            </a:endParaRPr>
          </a:p>
        </p:txBody>
      </p:sp>
      <p:sp>
        <p:nvSpPr>
          <p:cNvPr id="180" name="Google Shape;180;p20"/>
          <p:cNvSpPr txBox="1"/>
          <p:nvPr/>
        </p:nvSpPr>
        <p:spPr>
          <a:xfrm>
            <a:off x="483300" y="1464000"/>
            <a:ext cx="8285400" cy="400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1000"/>
              </a:spcAft>
              <a:buClr>
                <a:srgbClr val="3C63AC"/>
              </a:buClr>
              <a:buSzPts val="1400"/>
              <a:buChar char="●"/>
            </a:pPr>
            <a:r>
              <a:rPr lang="es">
                <a:solidFill>
                  <a:srgbClr val="3C63AC"/>
                </a:solidFill>
              </a:rPr>
              <a:t>De igual forma podemos mostrar un vector de elementos de la siguiente manera:</a:t>
            </a:r>
            <a:endParaRPr>
              <a:solidFill>
                <a:srgbClr val="3C63AC"/>
              </a:solidFill>
            </a:endParaRPr>
          </a:p>
        </p:txBody>
      </p:sp>
      <p:sp>
        <p:nvSpPr>
          <p:cNvPr id="181" name="Google Shape;181;p20"/>
          <p:cNvSpPr txBox="1"/>
          <p:nvPr/>
        </p:nvSpPr>
        <p:spPr>
          <a:xfrm>
            <a:off x="483300" y="1883400"/>
            <a:ext cx="5348100" cy="2932200"/>
          </a:xfrm>
          <a:prstGeom prst="rect">
            <a:avLst/>
          </a:prstGeom>
          <a:noFill/>
          <a:ln>
            <a:noFill/>
          </a:ln>
        </p:spPr>
        <p:txBody>
          <a:bodyPr anchorCtr="0" anchor="t" bIns="91425" lIns="91425" spcFirstLastPara="1" rIns="91425" wrap="square" tIns="91425">
            <a:spAutoFit/>
          </a:bodyPr>
          <a:lstStyle/>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import React from 'react';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Multiple = () =&gt;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lista = ['linea 1', 'linea 2', 'linea 3'];</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return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{lista.map(</a:t>
            </a:r>
            <a:r>
              <a:rPr b="1" i="1" lang="es" sz="1200">
                <a:solidFill>
                  <a:srgbClr val="3C63AC"/>
                </a:solidFill>
                <a:latin typeface="Consolas"/>
                <a:ea typeface="Consolas"/>
                <a:cs typeface="Consolas"/>
                <a:sym typeface="Consolas"/>
              </a:rPr>
              <a:t>elemento</a:t>
            </a:r>
            <a:r>
              <a:rPr b="1" lang="es" sz="1200">
                <a:solidFill>
                  <a:srgbClr val="3C63AC"/>
                </a:solidFill>
                <a:latin typeface="Consolas"/>
                <a:ea typeface="Consolas"/>
                <a:cs typeface="Consolas"/>
                <a:sym typeface="Consolas"/>
              </a:rPr>
              <a:t> =&gt;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&lt;p&gt;{elemento}&lt;/p&gt;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export default Multiple;</a:t>
            </a:r>
            <a:endParaRPr b="1" sz="1200">
              <a:solidFill>
                <a:srgbClr val="3C63AC"/>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050">
              <a:solidFill>
                <a:srgbClr val="3C63AC"/>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1"/>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Listas</a:t>
            </a:r>
            <a:endParaRPr b="1" sz="3000">
              <a:solidFill>
                <a:srgbClr val="E63466"/>
              </a:solidFill>
            </a:endParaRPr>
          </a:p>
        </p:txBody>
      </p:sp>
      <p:sp>
        <p:nvSpPr>
          <p:cNvPr id="187" name="Google Shape;187;p21"/>
          <p:cNvSpPr txBox="1"/>
          <p:nvPr/>
        </p:nvSpPr>
        <p:spPr>
          <a:xfrm>
            <a:off x="483300" y="1464000"/>
            <a:ext cx="8285400" cy="6480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1000"/>
              </a:spcAft>
              <a:buClr>
                <a:srgbClr val="3C63AC"/>
              </a:buClr>
              <a:buSzPts val="1400"/>
              <a:buChar char="●"/>
            </a:pPr>
            <a:r>
              <a:rPr lang="es">
                <a:solidFill>
                  <a:srgbClr val="3C63AC"/>
                </a:solidFill>
              </a:rPr>
              <a:t>Al realizar esto observaremos nuestro listado de elementos, pero si revisamos las herramientas de desarrollador observaremos la siguiente advertencia:</a:t>
            </a:r>
            <a:endParaRPr>
              <a:solidFill>
                <a:srgbClr val="3C63AC"/>
              </a:solidFill>
            </a:endParaRPr>
          </a:p>
        </p:txBody>
      </p:sp>
      <p:pic>
        <p:nvPicPr>
          <p:cNvPr id="188" name="Google Shape;188;p21"/>
          <p:cNvPicPr preferRelativeResize="0"/>
          <p:nvPr/>
        </p:nvPicPr>
        <p:blipFill>
          <a:blip r:embed="rId4">
            <a:alphaModFix/>
          </a:blip>
          <a:stretch>
            <a:fillRect/>
          </a:stretch>
        </p:blipFill>
        <p:spPr>
          <a:xfrm>
            <a:off x="990600" y="2112000"/>
            <a:ext cx="4532001" cy="1293900"/>
          </a:xfrm>
          <a:prstGeom prst="rect">
            <a:avLst/>
          </a:prstGeom>
          <a:noFill/>
          <a:ln>
            <a:noFill/>
          </a:ln>
        </p:spPr>
      </p:pic>
      <p:sp>
        <p:nvSpPr>
          <p:cNvPr id="189" name="Google Shape;189;p21"/>
          <p:cNvSpPr txBox="1"/>
          <p:nvPr/>
        </p:nvSpPr>
        <p:spPr>
          <a:xfrm>
            <a:off x="483300" y="3405900"/>
            <a:ext cx="7455900" cy="959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C63AC"/>
              </a:buClr>
              <a:buSzPts val="1400"/>
              <a:buChar char="●"/>
            </a:pPr>
            <a:r>
              <a:rPr lang="es">
                <a:solidFill>
                  <a:srgbClr val="3C63AC"/>
                </a:solidFill>
              </a:rPr>
              <a:t>Esto se debe a que </a:t>
            </a:r>
            <a:r>
              <a:rPr lang="es">
                <a:solidFill>
                  <a:srgbClr val="3C63AC"/>
                </a:solidFill>
              </a:rPr>
              <a:t>para poder identificar diferencias entre cada elemento, </a:t>
            </a:r>
            <a:r>
              <a:rPr lang="es">
                <a:solidFill>
                  <a:srgbClr val="3C63AC"/>
                </a:solidFill>
              </a:rPr>
              <a:t>React necesita una forma </a:t>
            </a:r>
            <a:r>
              <a:rPr lang="es">
                <a:solidFill>
                  <a:srgbClr val="3C63AC"/>
                </a:solidFill>
              </a:rPr>
              <a:t>única</a:t>
            </a:r>
            <a:r>
              <a:rPr lang="es">
                <a:solidFill>
                  <a:srgbClr val="3C63AC"/>
                </a:solidFill>
              </a:rPr>
              <a:t> de poder identificarlos.</a:t>
            </a:r>
            <a:endParaRPr>
              <a:solidFill>
                <a:srgbClr val="3C63AC"/>
              </a:solidFill>
            </a:endParaRPr>
          </a:p>
          <a:p>
            <a:pPr indent="-317500" lvl="0" marL="457200" rtl="0" algn="l">
              <a:spcBef>
                <a:spcPts val="1000"/>
              </a:spcBef>
              <a:spcAft>
                <a:spcPts val="1000"/>
              </a:spcAft>
              <a:buClr>
                <a:srgbClr val="3C63AC"/>
              </a:buClr>
              <a:buSzPts val="1400"/>
              <a:buChar char="●"/>
            </a:pPr>
            <a:r>
              <a:rPr lang="es">
                <a:solidFill>
                  <a:srgbClr val="3C63AC"/>
                </a:solidFill>
              </a:rPr>
              <a:t>A este identificador se le conoce como</a:t>
            </a:r>
            <a:r>
              <a:rPr lang="es"/>
              <a:t> </a:t>
            </a:r>
            <a:r>
              <a:rPr lang="es" u="sng">
                <a:solidFill>
                  <a:schemeClr val="hlink"/>
                </a:solidFill>
                <a:hlinkClick r:id="rId5"/>
              </a:rPr>
              <a:t>key o llave</a:t>
            </a:r>
            <a:r>
              <a:rPr lang="e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2"/>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Listas</a:t>
            </a:r>
            <a:endParaRPr b="1" sz="3000">
              <a:solidFill>
                <a:srgbClr val="E63466"/>
              </a:solidFill>
            </a:endParaRPr>
          </a:p>
        </p:txBody>
      </p:sp>
      <p:sp>
        <p:nvSpPr>
          <p:cNvPr id="195" name="Google Shape;195;p22"/>
          <p:cNvSpPr txBox="1"/>
          <p:nvPr/>
        </p:nvSpPr>
        <p:spPr>
          <a:xfrm>
            <a:off x="483300" y="1464000"/>
            <a:ext cx="8285400" cy="2637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3C63AC"/>
              </a:buClr>
              <a:buSzPts val="1400"/>
              <a:buChar char="●"/>
            </a:pPr>
            <a:r>
              <a:rPr lang="es">
                <a:solidFill>
                  <a:srgbClr val="3C63AC"/>
                </a:solidFill>
              </a:rPr>
              <a:t>Por lo general se usa una propiedad del objeto, o el mismo objeto. En situaciones donde no hay un buen key para escoger podemos seleccionar el índice del elemento en la lista.</a:t>
            </a:r>
            <a:endParaRPr>
              <a:solidFill>
                <a:srgbClr val="3C63AC"/>
              </a:solidFill>
            </a:endParaRPr>
          </a:p>
          <a:p>
            <a:pPr indent="-317500" lvl="0" marL="457200" marR="0" rtl="0" algn="just">
              <a:lnSpc>
                <a:spcPct val="100000"/>
              </a:lnSpc>
              <a:spcBef>
                <a:spcPts val="1000"/>
              </a:spcBef>
              <a:spcAft>
                <a:spcPts val="0"/>
              </a:spcAft>
              <a:buClr>
                <a:srgbClr val="3C63AC"/>
              </a:buClr>
              <a:buSzPts val="1400"/>
              <a:buChar char="●"/>
            </a:pPr>
            <a:r>
              <a:rPr lang="es">
                <a:solidFill>
                  <a:srgbClr val="3C63AC"/>
                </a:solidFill>
              </a:rPr>
              <a:t>Utilizar los índices de los elementos puede generar conflictos con el renderizado de nuestra app, ya que si en algún momento nuestros elementos son modificados React tendrá problemas renderizando el listado de forma correcta.</a:t>
            </a:r>
            <a:endParaRPr>
              <a:solidFill>
                <a:srgbClr val="3C63AC"/>
              </a:solidFill>
            </a:endParaRPr>
          </a:p>
          <a:p>
            <a:pPr indent="-317500" lvl="0" marL="457200" marR="0" rtl="0" algn="just">
              <a:lnSpc>
                <a:spcPct val="100000"/>
              </a:lnSpc>
              <a:spcBef>
                <a:spcPts val="1000"/>
              </a:spcBef>
              <a:spcAft>
                <a:spcPts val="0"/>
              </a:spcAft>
              <a:buClr>
                <a:srgbClr val="3C63AC"/>
              </a:buClr>
              <a:buSzPts val="1400"/>
              <a:buChar char="●"/>
            </a:pPr>
            <a:r>
              <a:rPr lang="es">
                <a:solidFill>
                  <a:srgbClr val="3C63AC"/>
                </a:solidFill>
              </a:rPr>
              <a:t>Esto a se debe a que asocia un estado único a cada elemento y ya que hay más de uno, React lo reconoce como idéntico y no es capaz de persistir su estado.</a:t>
            </a:r>
            <a:endParaRPr>
              <a:solidFill>
                <a:srgbClr val="3C63AC"/>
              </a:solidFill>
            </a:endParaRPr>
          </a:p>
          <a:p>
            <a:pPr indent="-317500" lvl="0" marL="457200" rtl="0" algn="just">
              <a:spcBef>
                <a:spcPts val="1000"/>
              </a:spcBef>
              <a:spcAft>
                <a:spcPts val="0"/>
              </a:spcAft>
              <a:buClr>
                <a:srgbClr val="3C63AC"/>
              </a:buClr>
              <a:buSzPts val="1400"/>
              <a:buChar char="●"/>
            </a:pPr>
            <a:r>
              <a:rPr lang="es">
                <a:solidFill>
                  <a:srgbClr val="3C63AC"/>
                </a:solidFill>
              </a:rPr>
              <a:t>Para más información revisar la</a:t>
            </a:r>
            <a:r>
              <a:rPr lang="es"/>
              <a:t> </a:t>
            </a:r>
            <a:r>
              <a:rPr lang="es" u="sng">
                <a:solidFill>
                  <a:schemeClr val="hlink"/>
                </a:solidFill>
                <a:hlinkClick r:id="rId4"/>
              </a:rPr>
              <a:t>documentación de React</a:t>
            </a:r>
            <a:r>
              <a:rPr lang="es"/>
              <a:t> </a:t>
            </a:r>
            <a:r>
              <a:rPr lang="es">
                <a:solidFill>
                  <a:srgbClr val="3C63AC"/>
                </a:solidFill>
              </a:rPr>
              <a:t>y este</a:t>
            </a:r>
            <a:r>
              <a:rPr lang="es"/>
              <a:t> </a:t>
            </a:r>
            <a:r>
              <a:rPr lang="es" u="sng">
                <a:solidFill>
                  <a:schemeClr val="hlink"/>
                </a:solidFill>
                <a:hlinkClick r:id="rId5"/>
              </a:rPr>
              <a:t>artículo</a:t>
            </a:r>
            <a:r>
              <a:rPr lang="es"/>
              <a:t>.</a:t>
            </a:r>
            <a:endParaRPr/>
          </a:p>
          <a:p>
            <a:pPr indent="-317500" lvl="0" marL="457200" rtl="0" algn="just">
              <a:spcBef>
                <a:spcPts val="1000"/>
              </a:spcBef>
              <a:spcAft>
                <a:spcPts val="1000"/>
              </a:spcAft>
              <a:buClr>
                <a:srgbClr val="3C63AC"/>
              </a:buClr>
              <a:buSzPts val="1400"/>
              <a:buChar char="●"/>
            </a:pPr>
            <a:r>
              <a:rPr lang="es">
                <a:solidFill>
                  <a:srgbClr val="3C63AC"/>
                </a:solidFill>
              </a:rPr>
              <a:t>Adicionalmente, puede revisar </a:t>
            </a:r>
            <a:r>
              <a:rPr lang="es" u="sng">
                <a:solidFill>
                  <a:schemeClr val="hlink"/>
                </a:solidFill>
                <a:hlinkClick r:id="rId6"/>
              </a:rPr>
              <a:t>este repositorio de JSBin</a:t>
            </a:r>
            <a:r>
              <a:rPr lang="es"/>
              <a:t> </a:t>
            </a:r>
            <a:r>
              <a:rPr lang="es">
                <a:solidFill>
                  <a:srgbClr val="3C63AC"/>
                </a:solidFill>
              </a:rPr>
              <a:t>a modo de demostración.</a:t>
            </a:r>
            <a:endParaRPr>
              <a:solidFill>
                <a:srgbClr val="3C63A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3"/>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Listas</a:t>
            </a:r>
            <a:endParaRPr b="1" sz="3000">
              <a:solidFill>
                <a:srgbClr val="E63466"/>
              </a:solidFill>
            </a:endParaRPr>
          </a:p>
        </p:txBody>
      </p:sp>
      <p:sp>
        <p:nvSpPr>
          <p:cNvPr id="201" name="Google Shape;201;p23"/>
          <p:cNvSpPr txBox="1"/>
          <p:nvPr/>
        </p:nvSpPr>
        <p:spPr>
          <a:xfrm>
            <a:off x="483300" y="1464000"/>
            <a:ext cx="8285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1000"/>
              </a:spcAft>
              <a:buClr>
                <a:srgbClr val="3C63AC"/>
              </a:buClr>
              <a:buSzPts val="1400"/>
              <a:buChar char="●"/>
            </a:pPr>
            <a:r>
              <a:rPr lang="es">
                <a:solidFill>
                  <a:srgbClr val="3C63AC"/>
                </a:solidFill>
              </a:rPr>
              <a:t>Finalmente nuestro componente </a:t>
            </a:r>
            <a:r>
              <a:rPr lang="es">
                <a:solidFill>
                  <a:srgbClr val="3C63AC"/>
                </a:solidFill>
                <a:latin typeface="Consolas"/>
                <a:ea typeface="Consolas"/>
                <a:cs typeface="Consolas"/>
                <a:sym typeface="Consolas"/>
              </a:rPr>
              <a:t>&lt;Multiple /&gt;</a:t>
            </a:r>
            <a:r>
              <a:rPr lang="es">
                <a:solidFill>
                  <a:srgbClr val="3C63AC"/>
                </a:solidFill>
              </a:rPr>
              <a:t> </a:t>
            </a:r>
            <a:r>
              <a:rPr lang="es">
                <a:solidFill>
                  <a:srgbClr val="3C63AC"/>
                </a:solidFill>
              </a:rPr>
              <a:t>quedaría de la siguiente forma:</a:t>
            </a:r>
            <a:endParaRPr>
              <a:latin typeface="Calibri"/>
              <a:ea typeface="Calibri"/>
              <a:cs typeface="Calibri"/>
              <a:sym typeface="Calibri"/>
            </a:endParaRPr>
          </a:p>
        </p:txBody>
      </p:sp>
      <p:sp>
        <p:nvSpPr>
          <p:cNvPr id="202" name="Google Shape;202;p23"/>
          <p:cNvSpPr txBox="1"/>
          <p:nvPr/>
        </p:nvSpPr>
        <p:spPr>
          <a:xfrm>
            <a:off x="483300" y="1883400"/>
            <a:ext cx="5121300" cy="2770500"/>
          </a:xfrm>
          <a:prstGeom prst="rect">
            <a:avLst/>
          </a:prstGeom>
          <a:noFill/>
          <a:ln>
            <a:noFill/>
          </a:ln>
        </p:spPr>
        <p:txBody>
          <a:bodyPr anchorCtr="0" anchor="t" bIns="91425" lIns="91425" spcFirstLastPara="1" rIns="91425" wrap="square" tIns="91425">
            <a:spAutoFit/>
          </a:bodyPr>
          <a:lstStyle/>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import React from 'react';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Multiple = () =&gt;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r>
              <a:rPr b="1" i="1" lang="es" sz="1200">
                <a:solidFill>
                  <a:srgbClr val="3C63AC"/>
                </a:solidFill>
                <a:latin typeface="Consolas"/>
                <a:ea typeface="Consolas"/>
                <a:cs typeface="Consolas"/>
                <a:sym typeface="Consolas"/>
              </a:rPr>
              <a:t>const</a:t>
            </a:r>
            <a:r>
              <a:rPr b="1" lang="es" sz="1200">
                <a:solidFill>
                  <a:srgbClr val="3C63AC"/>
                </a:solidFill>
                <a:latin typeface="Consolas"/>
                <a:ea typeface="Consolas"/>
                <a:cs typeface="Consolas"/>
                <a:sym typeface="Consolas"/>
              </a:rPr>
              <a:t> lista = ['linea 1', 'linea 2', 'linea 3'];</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return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{lista.map(</a:t>
            </a:r>
            <a:r>
              <a:rPr b="1" i="1" lang="es" sz="1200">
                <a:solidFill>
                  <a:srgbClr val="3C63AC"/>
                </a:solidFill>
                <a:latin typeface="Consolas"/>
                <a:ea typeface="Consolas"/>
                <a:cs typeface="Consolas"/>
                <a:sym typeface="Consolas"/>
              </a:rPr>
              <a:t>elemento</a:t>
            </a:r>
            <a:r>
              <a:rPr b="1" lang="es" sz="1200">
                <a:solidFill>
                  <a:srgbClr val="3C63AC"/>
                </a:solidFill>
                <a:latin typeface="Consolas"/>
                <a:ea typeface="Consolas"/>
                <a:cs typeface="Consolas"/>
                <a:sym typeface="Consolas"/>
              </a:rPr>
              <a:t> =&gt;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&lt;p </a:t>
            </a:r>
            <a:r>
              <a:rPr b="1" i="1" lang="es" sz="1200">
                <a:solidFill>
                  <a:srgbClr val="3C63AC"/>
                </a:solidFill>
                <a:latin typeface="Consolas"/>
                <a:ea typeface="Consolas"/>
                <a:cs typeface="Consolas"/>
                <a:sym typeface="Consolas"/>
              </a:rPr>
              <a:t>key</a:t>
            </a:r>
            <a:r>
              <a:rPr b="1" lang="es" sz="1200">
                <a:solidFill>
                  <a:srgbClr val="3C63AC"/>
                </a:solidFill>
                <a:latin typeface="Consolas"/>
                <a:ea typeface="Consolas"/>
                <a:cs typeface="Consolas"/>
                <a:sym typeface="Consolas"/>
              </a:rPr>
              <a:t>={elemento} </a:t>
            </a:r>
            <a:r>
              <a:rPr b="1" lang="es" sz="1200">
                <a:solidFill>
                  <a:srgbClr val="3C63AC"/>
                </a:solidFill>
                <a:latin typeface="Consolas"/>
                <a:ea typeface="Consolas"/>
                <a:cs typeface="Consolas"/>
                <a:sym typeface="Consolas"/>
              </a:rPr>
              <a:t>&gt;{elemento}&lt;/p&gt;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&lt;/&gt;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export default Multiple;</a:t>
            </a:r>
            <a:endParaRPr b="1" sz="1200">
              <a:solidFill>
                <a:srgbClr val="3C63AC"/>
              </a:solidFill>
              <a:latin typeface="Consolas"/>
              <a:ea typeface="Consolas"/>
              <a:cs typeface="Consolas"/>
              <a:sym typeface="Consolas"/>
            </a:endParaRPr>
          </a:p>
        </p:txBody>
      </p:sp>
      <p:sp>
        <p:nvSpPr>
          <p:cNvPr id="203" name="Google Shape;203;p23"/>
          <p:cNvSpPr txBox="1"/>
          <p:nvPr/>
        </p:nvSpPr>
        <p:spPr>
          <a:xfrm>
            <a:off x="483300" y="4622925"/>
            <a:ext cx="6357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1000"/>
              </a:spcAft>
              <a:buClr>
                <a:srgbClr val="3C63AC"/>
              </a:buClr>
              <a:buSzPts val="1400"/>
              <a:buChar char="●"/>
            </a:pPr>
            <a:r>
              <a:rPr lang="es">
                <a:solidFill>
                  <a:srgbClr val="3C63AC"/>
                </a:solidFill>
              </a:rPr>
              <a:t>Tomando en cuenta el supuesto que cada elemento es diferente.</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