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iguel Angel Jimenez Barros"/>
  <p:cmAuthor clrIdx="1" id="1" initials="" lastIdx="1" name="Cristhian David De Marchena Rue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28T05:40:01.965">
    <p:pos x="6000" y="0"/>
    <p:text>Esto se me acaba de ocurrir y lo dejaré a discusión: ¿Sería mejor si dejamos los códigos fuente a manera de texto para que los puedan copiar y pegar?</p:text>
  </p:cm>
  <p:cm authorId="1" idx="1" dt="2021-10-28T05:40:01.965">
    <p:pos x="6000" y="0"/>
    <p:text>Profe se pone el codigo por slide para que al tutor se le sea mas facil de explicar, de igual forma se provee un repositorio de stack blitz donde pueden ver y jugar con el codigo fuente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334000c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f334000cba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8c4fe182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f8c4fe182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8c4fe182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f8c4fe182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8c4fe182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f8c4fe1825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8c4fe1825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f8c4fe1825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8c4fe182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f8c4fe182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8c4fe182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f8c4fe182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8c4fe182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f8c4fe1825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8c4fe1825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f8c4fe1825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8c4fe1825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f8c4fe1825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8c4fe1825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f8c4fe1825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8c4fe1825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f8c4fe1825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8c4fe1825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f8c4fe1825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8c4fe1825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f8c4fe1825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8c4fe182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f8c4fe1825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8c4fe1825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f8c4fe1825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8c4fe1825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f8c4fe1825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8c4fe1825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f8c4fe1825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52fcb6cd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f52fcb6cd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6b17e55a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f6b17e55a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212bb389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f212bb3896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5591ef270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f5591ef270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334000cb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f334000cb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334000cb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f334000cba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34000cb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f334000cba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334000cb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334000cba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334000cba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f334000cba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s://developer.mozilla.org/en-US/docs/Web/API/Fetch_API" TargetMode="External"/><Relationship Id="rId5" Type="http://schemas.openxmlformats.org/officeDocument/2006/relationships/hyperlink" Target="https://stackblitz.com/edit/react-h3h7mc?file=package.json" TargetMode="External"/><Relationship Id="rId6" Type="http://schemas.openxmlformats.org/officeDocument/2006/relationships/hyperlink" Target="https://stackblitz.com/edit/react-h3h7mc?file=src/config.js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hyperlink" Target="https://stackblitz.com/edit/react-h3h7mc?file=src%2Fapi%2Fpoke-api.fetch.js" TargetMode="External"/></Relationships>
</file>

<file path=ppt/slides/_rels/slide12.xml.rels><?xml version="1.0" encoding="UTF-8" standalone="yes"?><Relationships xmlns="http://schemas.openxmlformats.org/package/2006/relationships"><Relationship Id="rId10"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s://developer.mozilla.org/en-US/docs/Web/API/fetch#return_value" TargetMode="External"/><Relationship Id="rId9" Type="http://schemas.openxmlformats.org/officeDocument/2006/relationships/hyperlink" Target="https://developer.mozilla.org/en-US/docs/Web/API/Response/json" TargetMode="External"/><Relationship Id="rId5" Type="http://schemas.openxmlformats.org/officeDocument/2006/relationships/hyperlink" Target="https://developer.mozilla.org/en-US/docs/Web/JavaScript/Reference/Statements/async_function" TargetMode="External"/><Relationship Id="rId6" Type="http://schemas.openxmlformats.org/officeDocument/2006/relationships/hyperlink" Target="https://developer.mozilla.org/en-US/docs/Web/API/fetch" TargetMode="External"/><Relationship Id="rId7" Type="http://schemas.openxmlformats.org/officeDocument/2006/relationships/hyperlink" Target="https://developer.mozilla.org/en-US/docs/Web/API/Response/json" TargetMode="External"/><Relationship Id="rId8" Type="http://schemas.openxmlformats.org/officeDocument/2006/relationships/hyperlink" Target="https://developer.mozilla.org/en-US/docs/Web/API/Response/js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s://getbootstrap.com/docs/5.1/getting-started/download/#npm" TargetMode="External"/><Relationship Id="rId9" Type="http://schemas.openxmlformats.org/officeDocument/2006/relationships/hyperlink" Target="https://stackblitz.com/edit/react-h3h7mc?file=src%2Findex.js" TargetMode="External"/><Relationship Id="rId5" Type="http://schemas.openxmlformats.org/officeDocument/2006/relationships/hyperlink" Target="https://getbootstrap.com/docs/5.1/getting-started/download/#npm" TargetMode="External"/><Relationship Id="rId6" Type="http://schemas.openxmlformats.org/officeDocument/2006/relationships/hyperlink" Target="https://getbootstrap.com/docs/5.1/getting-started/download/#npm" TargetMode="External"/><Relationship Id="rId7" Type="http://schemas.openxmlformats.org/officeDocument/2006/relationships/hyperlink" Target="https://getbootstrap.com/docs/5.1/getting-started/download/#npm" TargetMode="External"/><Relationship Id="rId8" Type="http://schemas.openxmlformats.org/officeDocument/2006/relationships/hyperlink" Target="https://getbootstrap.com/docs/5.1/getting-started/download/#npm" TargetMode="External"/></Relationships>
</file>

<file path=ppt/slides/_rels/slide14.xml.rels><?xml version="1.0" encoding="UTF-8" standalone="yes"?><Relationships xmlns="http://schemas.openxmlformats.org/package/2006/relationships"><Relationship Id="rId10" Type="http://schemas.openxmlformats.org/officeDocument/2006/relationships/hyperlink" Target="https://stackblitz.com/edit/react-h3h7mc?file=src%2FApp.js"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hyperlink" Target="https://stackblitz.com/edit/react-h3h7mc?file=src%2Fcomponents%2FPaginationHelper%2FPaginationHelper.js" TargetMode="External"/><Relationship Id="rId9" Type="http://schemas.openxmlformats.org/officeDocument/2006/relationships/hyperlink" Target="https://stackblitz.com/edit/react-h3h7mc?file=src%2Fcomponents%2FSpinner%2FGrowingSpinner.js" TargetMode="External"/><Relationship Id="rId5" Type="http://schemas.openxmlformats.org/officeDocument/2006/relationships/hyperlink" Target="https://stackblitz.com/edit/react-h3h7mc?file=src%2Fcomponents%2FDropdown%2FDropdown.js" TargetMode="External"/><Relationship Id="rId6" Type="http://schemas.openxmlformats.org/officeDocument/2006/relationships/hyperlink" Target="https://stackblitz.com/edit/react-h3h7mc?file=src%2Fcomponents%2FButton%2FButton.js" TargetMode="External"/><Relationship Id="rId7" Type="http://schemas.openxmlformats.org/officeDocument/2006/relationships/hyperlink" Target="https://stackblitz.com/edit/react-h3h7mc?file=src%2Fcomponents%2FPokemon%2FPokemonList.js" TargetMode="External"/><Relationship Id="rId8" Type="http://schemas.openxmlformats.org/officeDocument/2006/relationships/hyperlink" Target="https://stackblitz.com/edit/react-h3h7mc?file=src%2Fcomponents%2FPokemon%2FPokemonItem.j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s://stackblitz.com/edit/react-h3h7mc?file=src%2Fcomponents%2FPaginationHelper%2FPaginationHelper.js" TargetMode="External"/><Relationship Id="rId5" Type="http://schemas.openxmlformats.org/officeDocument/2006/relationships/hyperlink" Target="https://stackblitz.com/edit/react-h3h7mc?file=src%2Fcomponents%2FPaginationHelper%2FPaginationHelper.js" TargetMode="External"/><Relationship Id="rId6" Type="http://schemas.openxmlformats.org/officeDocument/2006/relationships/hyperlink" Target="https://stackblitz.com/edit/react-h3h7mc?file=src%2Fcomponents%2FPaginationHelper%2FPaginationHelper.j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hyperlink" Target="https://stackblitz.com/edit/react-h3h7mc?file=src%2Fcomponents%2FDropdown%2FDropdown.j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0" Type="http://schemas.openxmlformats.org/officeDocument/2006/relationships/hyperlink" Target="https://getbootstrap.com/docs/5.1/components/dropdowns/#single-button"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hyperlink" Target="https://stackblitz.com/edit/react-h3h7mc?file=src%2Fcomponents%2FPaginationHelper%2FPaginationHelper.js" TargetMode="External"/><Relationship Id="rId9" Type="http://schemas.openxmlformats.org/officeDocument/2006/relationships/hyperlink" Target="https://stackblitz.com/edit/react-h3h7mc?file=src%2Fcomponents%2FDropdown%2FDropdown.js" TargetMode="External"/><Relationship Id="rId5" Type="http://schemas.openxmlformats.org/officeDocument/2006/relationships/hyperlink" Target="https://stackblitz.com/edit/react-h3h7mc?file=src%2Fcomponents%2FDropdown%2FDropdown.js" TargetMode="External"/><Relationship Id="rId6" Type="http://schemas.openxmlformats.org/officeDocument/2006/relationships/hyperlink" Target="https://stackblitz.com/edit/react-h3h7mc?file=src%2Fcomponents%2FButton%2FButton.js" TargetMode="External"/><Relationship Id="rId7" Type="http://schemas.openxmlformats.org/officeDocument/2006/relationships/hyperlink" Target="https://stackblitz.com/edit/react-h3h7mc?file=src%2Fcomponents%2FPokemon%2FPokemonList.js" TargetMode="External"/><Relationship Id="rId8" Type="http://schemas.openxmlformats.org/officeDocument/2006/relationships/hyperlink" Target="https://stackblitz.com/edit/react-h3h7mc?file=src%2Fcomponents%2FDropdown%2FDropdown.j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hyperlink" Target="https://stackblitz.com/edit/react-h3h7mc?file=src%2Fcomponents%2FButton%2FButton.js" TargetMode="External"/><Relationship Id="rId5" Type="http://schemas.openxmlformats.org/officeDocument/2006/relationships/hyperlink" Target="https://stackblitz.com/edit/react-h3h7mc?file=src%2Fcomponents%2FButton%2FButton.j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hyperlink" Target="https://stackblitz.com/edit/react-h3h7mc?file=src%2Fcomponents%2FPokemon%2FPokemonList.js" TargetMode="External"/><Relationship Id="rId5" Type="http://schemas.openxmlformats.org/officeDocument/2006/relationships/hyperlink" Target="https://stackblitz.com/edit/react-h3h7mc?file=src%2Fcomponents%2FPokemon%2FPokemonList.js" TargetMode="External"/><Relationship Id="rId6" Type="http://schemas.openxmlformats.org/officeDocument/2006/relationships/hyperlink" Target="https://getbootstrap.com/docs/5.1/components/list-group/#basic-examp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hyperlink" Target="https://stackblitz.com/edit/react-h3h7mc?file=src%2Fcomponents%2FPokemon%2FPokemonList.js" TargetMode="External"/><Relationship Id="rId5" Type="http://schemas.openxmlformats.org/officeDocument/2006/relationships/hyperlink" Target="https://stackblitz.com/edit/react-h3h7mc?file=src%2Fcomponents%2FPokemon%2FPokemonItem.js" TargetMode="External"/><Relationship Id="rId6" Type="http://schemas.openxmlformats.org/officeDocument/2006/relationships/hyperlink" Target="https://stackblitz.com/edit/react-h3h7mc?file=src%2Fcomponents%2FPokemon%2FPokemonItem.js" TargetMode="External"/><Relationship Id="rId7" Type="http://schemas.openxmlformats.org/officeDocument/2006/relationships/hyperlink" Target="https://stackblitz.com/edit/react-h3h7mc?file=src%2Fcomponents%2FPokemon%2FPokemonItem.js" TargetMode="External"/><Relationship Id="rId8" Type="http://schemas.openxmlformats.org/officeDocument/2006/relationships/hyperlink" Target="https://stackblitz.com/edit/react-h3h7mc?file=src%2Fcomponents%2FPokemon%2FPokemonItem.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hyperlink" Target="https://getbootstrap.com/docs/5.1/components/spinne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hyperlink" Target="https://reactjs.org/docs/react-api.html#reactmem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hyperlink" Target="https://stackblitz.com/edit/react-h3h7mc?file=src%2Fcomponents%2FSpinner%2FGrowingSpinner.js" TargetMode="External"/><Relationship Id="rId5" Type="http://schemas.openxmlformats.org/officeDocument/2006/relationships/hyperlink" Target="https://stackblitz.com/edit/react-h3h7mc?file=src%2Fcomponents%2FSpinner%2FGrowingSpinner.js" TargetMode="External"/><Relationship Id="rId6" Type="http://schemas.openxmlformats.org/officeDocument/2006/relationships/hyperlink" Target="https://getbootstrap.com/docs/5.1/components/spinners/#growing-spinner" TargetMode="External"/><Relationship Id="rId7" Type="http://schemas.openxmlformats.org/officeDocument/2006/relationships/hyperlink" Target="https://react-h3h7mc.stackblitz.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1" Type="http://schemas.openxmlformats.org/officeDocument/2006/relationships/hyperlink" Target="https://developer.mozilla.org/en-US/docs/Web/API/Response/json" TargetMode="External"/><Relationship Id="rId10" Type="http://schemas.openxmlformats.org/officeDocument/2006/relationships/hyperlink" Target="https://developer.mozilla.org/en-US/docs/Web/API/fetch" TargetMode="External"/><Relationship Id="rId13" Type="http://schemas.openxmlformats.org/officeDocument/2006/relationships/hyperlink" Target="https://reactjs.org/docs/react-api.html#reactmemo" TargetMode="External"/><Relationship Id="rId1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hyperlink" Target="https://pokeapi.co/docs/v2#pokemon-section" TargetMode="External"/><Relationship Id="rId9" Type="http://schemas.openxmlformats.org/officeDocument/2006/relationships/hyperlink" Target="https://developer.mozilla.org/en-US/docs/Web/JavaScript/Reference/Statements/async_function" TargetMode="External"/><Relationship Id="rId5" Type="http://schemas.openxmlformats.org/officeDocument/2006/relationships/hyperlink" Target="https://getbootstrap.com/docs/5.1/getting-started/download/#npm" TargetMode="External"/><Relationship Id="rId6" Type="http://schemas.openxmlformats.org/officeDocument/2006/relationships/hyperlink" Target="https://developer.mozilla.org/en-US/docs/Web/API/Fetch_API" TargetMode="External"/><Relationship Id="rId7" Type="http://schemas.openxmlformats.org/officeDocument/2006/relationships/hyperlink" Target="https://stackblitz.com/edit/react-h3h7mc?file=package.json" TargetMode="External"/><Relationship Id="rId8" Type="http://schemas.openxmlformats.org/officeDocument/2006/relationships/hyperlink" Target="https://developer.mozilla.org/en-US/docs/Web/API/fetch#return_val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jpg"/><Relationship Id="rId4" Type="http://schemas.openxmlformats.org/officeDocument/2006/relationships/image" Target="../media/image9.png"/><Relationship Id="rId5" Type="http://schemas.openxmlformats.org/officeDocument/2006/relationships/hyperlink" Target="https://www.questionpro.com/t/ALw8TZlxOJ"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pokeapi.co/docs/v2" TargetMode="External"/><Relationship Id="rId5" Type="http://schemas.openxmlformats.org/officeDocument/2006/relationships/hyperlink" Target="https://getbootstrap.com/docs/5.1/getting-started/download/#np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pokeapi.co/api/v2/pokemon" TargetMode="External"/><Relationship Id="rId5" Type="http://schemas.openxmlformats.org/officeDocument/2006/relationships/hyperlink" Target="https://pokeapi.co/api/v2/pokemon/1" TargetMode="External"/><Relationship Id="rId6" Type="http://schemas.openxmlformats.org/officeDocument/2006/relationships/hyperlink" Target="https://medium.com/swlh/a-how-to-guide-on-pagination-306f85a76b3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jpg"/><Relationship Id="rId5" Type="http://schemas.openxmlformats.org/officeDocument/2006/relationships/hyperlink" Target="https://insomnia.rest/download" TargetMode="External"/><Relationship Id="rId6" Type="http://schemas.openxmlformats.org/officeDocument/2006/relationships/image" Target="../media/image14.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155325" y="1111950"/>
            <a:ext cx="49896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a:t>
            </a:r>
            <a:r>
              <a:rPr b="1" lang="es" sz="3200">
                <a:solidFill>
                  <a:srgbClr val="E83464"/>
                </a:solidFill>
                <a:latin typeface="Arial"/>
                <a:ea typeface="Arial"/>
                <a:cs typeface="Arial"/>
                <a:sym typeface="Arial"/>
              </a:rPr>
              <a:t>IV</a:t>
            </a:r>
            <a:r>
              <a:rPr b="1" i="0" lang="es" sz="3200" u="none" cap="none" strike="noStrike">
                <a:solidFill>
                  <a:srgbClr val="E83464"/>
                </a:solidFill>
                <a:latin typeface="Arial"/>
                <a:ea typeface="Arial"/>
                <a:cs typeface="Arial"/>
                <a:sym typeface="Arial"/>
              </a:rPr>
              <a:t>:</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Aplicaciones Web</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4"/>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10" name="Google Shape;210;p24"/>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11" name="Google Shape;211;p24"/>
          <p:cNvSpPr txBox="1"/>
          <p:nvPr/>
        </p:nvSpPr>
        <p:spPr>
          <a:xfrm>
            <a:off x="483300" y="1540200"/>
            <a:ext cx="8051400" cy="3019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poder realizar estas </a:t>
            </a:r>
            <a:r>
              <a:rPr lang="es">
                <a:solidFill>
                  <a:srgbClr val="3C63AC"/>
                </a:solidFill>
              </a:rPr>
              <a:t>solicitudes</a:t>
            </a:r>
            <a:r>
              <a:rPr lang="es">
                <a:solidFill>
                  <a:srgbClr val="3C63AC"/>
                </a:solidFill>
              </a:rPr>
              <a:t> a </a:t>
            </a:r>
            <a:r>
              <a:rPr lang="es">
                <a:solidFill>
                  <a:srgbClr val="3C63AC"/>
                </a:solidFill>
              </a:rPr>
              <a:t>través</a:t>
            </a:r>
            <a:r>
              <a:rPr lang="es">
                <a:solidFill>
                  <a:srgbClr val="3C63AC"/>
                </a:solidFill>
              </a:rPr>
              <a:t> de nuestra web app estaremos introduciendo a la </a:t>
            </a:r>
            <a:r>
              <a:rPr lang="es" u="sng">
                <a:solidFill>
                  <a:schemeClr val="hlink"/>
                </a:solidFill>
                <a:hlinkClick r:id="rId4"/>
              </a:rPr>
              <a:t>fetch API</a:t>
            </a:r>
            <a:r>
              <a:rPr lang="es">
                <a:solidFill>
                  <a:srgbClr val="3C63AC"/>
                </a:solidFill>
              </a:rPr>
              <a:t>.</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ello trabajaremos sobre </a:t>
            </a:r>
            <a:r>
              <a:rPr lang="es" u="sng">
                <a:solidFill>
                  <a:schemeClr val="hlink"/>
                </a:solidFill>
                <a:hlinkClick r:id="rId5"/>
              </a:rPr>
              <a:t>StackBlitz</a:t>
            </a:r>
            <a:r>
              <a:rPr lang="es">
                <a:solidFill>
                  <a:srgbClr val="3C63AC"/>
                </a:solidFill>
              </a:rPr>
              <a:t>.</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Inicialmente, crearemos un archivo de </a:t>
            </a:r>
            <a:r>
              <a:rPr lang="es">
                <a:solidFill>
                  <a:srgbClr val="3C63AC"/>
                </a:solidFill>
              </a:rPr>
              <a:t>configuración</a:t>
            </a:r>
            <a:r>
              <a:rPr lang="es">
                <a:solidFill>
                  <a:srgbClr val="3C63AC"/>
                </a:solidFill>
              </a:rPr>
              <a:t> </a:t>
            </a:r>
            <a:r>
              <a:rPr lang="es" u="sng">
                <a:solidFill>
                  <a:schemeClr val="hlink"/>
                </a:solidFill>
                <a:latin typeface="Consolas"/>
                <a:ea typeface="Consolas"/>
                <a:cs typeface="Consolas"/>
                <a:sym typeface="Consolas"/>
                <a:hlinkClick r:id="rId6"/>
              </a:rPr>
              <a:t>config.json</a:t>
            </a:r>
            <a:r>
              <a:rPr lang="es">
                <a:solidFill>
                  <a:srgbClr val="3C63AC"/>
                </a:solidFill>
              </a:rPr>
              <a:t> sobre la carpeta </a:t>
            </a:r>
            <a:r>
              <a:rPr lang="es">
                <a:solidFill>
                  <a:srgbClr val="3C63AC"/>
                </a:solidFill>
                <a:latin typeface="Consolas"/>
                <a:ea typeface="Consolas"/>
                <a:cs typeface="Consolas"/>
                <a:sym typeface="Consolas"/>
              </a:rPr>
              <a:t>src/</a:t>
            </a:r>
            <a:r>
              <a:rPr lang="es">
                <a:solidFill>
                  <a:srgbClr val="3C63AC"/>
                </a:solidFill>
              </a:rPr>
              <a:t>. Esto se considera como archivo de variables de </a:t>
            </a:r>
            <a:r>
              <a:rPr lang="es">
                <a:solidFill>
                  <a:srgbClr val="3C63AC"/>
                </a:solidFill>
              </a:rPr>
              <a:t>entorno</a:t>
            </a:r>
            <a:r>
              <a:rPr lang="es">
                <a:solidFill>
                  <a:srgbClr val="3C63AC"/>
                </a:solidFill>
              </a:rPr>
              <a:t> y es una buena </a:t>
            </a:r>
            <a:r>
              <a:rPr lang="es">
                <a:solidFill>
                  <a:srgbClr val="3C63AC"/>
                </a:solidFill>
              </a:rPr>
              <a:t>práctica</a:t>
            </a:r>
            <a:r>
              <a:rPr lang="es">
                <a:solidFill>
                  <a:srgbClr val="3C63AC"/>
                </a:solidFill>
              </a:rPr>
              <a:t>:</a:t>
            </a:r>
            <a:endParaRPr>
              <a:solidFill>
                <a:srgbClr val="3C63AC"/>
              </a:solidFill>
            </a:endParaRPr>
          </a:p>
          <a:p>
            <a:pPr indent="0" lvl="0" marL="450000" rtl="0" algn="l">
              <a:lnSpc>
                <a:spcPct val="100000"/>
              </a:lnSpc>
              <a:spcBef>
                <a:spcPts val="100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"POKE_API":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"HOST": "pokeapi.co",</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"VERSION": "2"</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  }</a:t>
            </a:r>
            <a:endParaRPr b="1" sz="120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C63AC"/>
                </a:solidFill>
                <a:latin typeface="Consolas"/>
                <a:ea typeface="Consolas"/>
                <a:cs typeface="Consolas"/>
                <a:sym typeface="Consolas"/>
              </a:rPr>
              <a:t>}</a:t>
            </a:r>
            <a:endParaRPr b="1" sz="1200">
              <a:solidFill>
                <a:srgbClr val="3C63AC"/>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5"/>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17" name="Google Shape;217;p25"/>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18" name="Google Shape;218;p25"/>
          <p:cNvSpPr txBox="1"/>
          <p:nvPr/>
        </p:nvSpPr>
        <p:spPr>
          <a:xfrm>
            <a:off x="483300" y="1464000"/>
            <a:ext cx="8243400" cy="32991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3C63AC"/>
              </a:buClr>
              <a:buSzPts val="1400"/>
              <a:buChar char="●"/>
            </a:pPr>
            <a:r>
              <a:rPr lang="es">
                <a:solidFill>
                  <a:srgbClr val="3C63AC"/>
                </a:solidFill>
              </a:rPr>
              <a:t>Luego, crearemos un archivo para nuestra api llamado </a:t>
            </a:r>
            <a:r>
              <a:rPr lang="es" u="sng">
                <a:solidFill>
                  <a:schemeClr val="hlink"/>
                </a:solidFill>
                <a:latin typeface="Consolas"/>
                <a:ea typeface="Consolas"/>
                <a:cs typeface="Consolas"/>
                <a:sym typeface="Consolas"/>
                <a:hlinkClick r:id="rId4"/>
              </a:rPr>
              <a:t>poke-api.fetch.js</a:t>
            </a:r>
            <a:r>
              <a:rPr lang="es">
                <a:solidFill>
                  <a:srgbClr val="3C63AC"/>
                </a:solidFill>
              </a:rPr>
              <a:t> bajo la carpeta  </a:t>
            </a:r>
            <a:r>
              <a:rPr b="1" lang="es" sz="1200">
                <a:solidFill>
                  <a:srgbClr val="3C63AC"/>
                </a:solidFill>
                <a:latin typeface="Consolas"/>
                <a:ea typeface="Consolas"/>
                <a:cs typeface="Consolas"/>
                <a:sym typeface="Consolas"/>
              </a:rPr>
              <a:t>src/api/</a:t>
            </a:r>
            <a:r>
              <a:rPr lang="es" sz="1050">
                <a:solidFill>
                  <a:srgbClr val="3C63AC"/>
                </a:solidFill>
                <a:latin typeface="Consolas"/>
                <a:ea typeface="Consolas"/>
                <a:cs typeface="Consolas"/>
                <a:sym typeface="Consolas"/>
              </a:rPr>
              <a:t>:</a:t>
            </a:r>
            <a:endParaRPr sz="1050">
              <a:solidFill>
                <a:srgbClr val="3C63AC"/>
              </a:solidFill>
              <a:latin typeface="Consolas"/>
              <a:ea typeface="Consolas"/>
              <a:cs typeface="Consolas"/>
              <a:sym typeface="Consolas"/>
            </a:endParaRPr>
          </a:p>
          <a:p>
            <a:pPr indent="0" lvl="0" marL="450000" rtl="0" algn="l">
              <a:lnSpc>
                <a:spcPct val="100000"/>
              </a:lnSpc>
              <a:spcBef>
                <a:spcPts val="1000"/>
              </a:spcBef>
              <a:spcAft>
                <a:spcPts val="0"/>
              </a:spcAft>
              <a:buNone/>
            </a:pPr>
            <a:r>
              <a:rPr b="1" lang="es" sz="1050">
                <a:solidFill>
                  <a:srgbClr val="3C63AC"/>
                </a:solidFill>
                <a:latin typeface="Consolas"/>
                <a:ea typeface="Consolas"/>
                <a:cs typeface="Consolas"/>
                <a:sym typeface="Consolas"/>
              </a:rPr>
              <a:t>import CONFIG from '../config.json';</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const getURL = (resource = null) =&gt;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new URL(`https://${CONFIG.POKE_API.HOST}/api/v${CONFIG.POKE_API.VERSION}/${resource ||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const list = async (params = { offset: 0, limit: 10 }) =&gt;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resource = getURL('pokemon');</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resource.search = new URLSearchParams(params).toString();</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results = await fetch(resource);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r>
              <a:rPr b="1" lang="es" sz="1050">
                <a:solidFill>
                  <a:srgbClr val="3C63AC"/>
                </a:solidFill>
                <a:latin typeface="Consolas"/>
                <a:ea typeface="Consolas"/>
                <a:cs typeface="Consolas"/>
                <a:sym typeface="Consolas"/>
              </a:rPr>
              <a:t>return</a:t>
            </a:r>
            <a:r>
              <a:rPr b="1" lang="es" sz="1050">
                <a:solidFill>
                  <a:srgbClr val="3C63AC"/>
                </a:solidFill>
                <a:latin typeface="Consolas"/>
                <a:ea typeface="Consolas"/>
                <a:cs typeface="Consolas"/>
                <a:sym typeface="Consolas"/>
              </a:rPr>
              <a:t> await results.json();</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export const detail = async (resource) =&gt; {</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const results = await fetch(resource);</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    </a:t>
            </a:r>
            <a:r>
              <a:rPr b="1" lang="es" sz="1050">
                <a:solidFill>
                  <a:srgbClr val="3C63AC"/>
                </a:solidFill>
                <a:latin typeface="Consolas"/>
                <a:ea typeface="Consolas"/>
                <a:cs typeface="Consolas"/>
                <a:sym typeface="Consolas"/>
              </a:rPr>
              <a:t>return</a:t>
            </a:r>
            <a:r>
              <a:rPr b="1" lang="es" sz="1050">
                <a:solidFill>
                  <a:srgbClr val="3C63AC"/>
                </a:solidFill>
                <a:latin typeface="Consolas"/>
                <a:ea typeface="Consolas"/>
                <a:cs typeface="Consolas"/>
                <a:sym typeface="Consolas"/>
              </a:rPr>
              <a:t> await results.json();</a:t>
            </a:r>
            <a:endParaRPr b="1" sz="1050">
              <a:solidFill>
                <a:srgbClr val="3C63AC"/>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C63AC"/>
                </a:solidFill>
                <a:latin typeface="Consolas"/>
                <a:ea typeface="Consolas"/>
                <a:cs typeface="Consolas"/>
                <a:sym typeface="Consolas"/>
              </a:rPr>
              <a:t>};</a:t>
            </a:r>
            <a:endParaRPr b="1" sz="1050">
              <a:solidFill>
                <a:srgbClr val="3C63AC"/>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6"/>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24" name="Google Shape;224;p26"/>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25" name="Google Shape;225;p26"/>
          <p:cNvSpPr txBox="1"/>
          <p:nvPr/>
        </p:nvSpPr>
        <p:spPr>
          <a:xfrm>
            <a:off x="483300" y="1540200"/>
            <a:ext cx="8261400" cy="26373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3C63AC"/>
              </a:buClr>
              <a:buSzPts val="1400"/>
              <a:buChar char="●"/>
            </a:pPr>
            <a:r>
              <a:rPr lang="es">
                <a:solidFill>
                  <a:srgbClr val="3C63AC"/>
                </a:solidFill>
              </a:rPr>
              <a:t>Como podemos ver, fetch API por defecto envia solicitudes con el método </a:t>
            </a:r>
            <a:r>
              <a:rPr b="1" lang="es" sz="1200">
                <a:solidFill>
                  <a:srgbClr val="3C63AC"/>
                </a:solidFill>
                <a:latin typeface="Consolas"/>
                <a:ea typeface="Consolas"/>
                <a:cs typeface="Consolas"/>
                <a:sym typeface="Consolas"/>
              </a:rPr>
              <a:t>HTTP GET</a:t>
            </a:r>
            <a:r>
              <a:rPr lang="es">
                <a:solidFill>
                  <a:srgbClr val="3C63AC"/>
                </a:solidFill>
              </a:rPr>
              <a:t>.</a:t>
            </a:r>
            <a:endParaRPr>
              <a:solidFill>
                <a:srgbClr val="3C63AC"/>
              </a:solidFill>
            </a:endParaRPr>
          </a:p>
          <a:p>
            <a:pPr indent="-317500" lvl="0" marL="457200" rtl="0" algn="l">
              <a:lnSpc>
                <a:spcPct val="100000"/>
              </a:lnSpc>
              <a:spcBef>
                <a:spcPts val="1000"/>
              </a:spcBef>
              <a:spcAft>
                <a:spcPts val="0"/>
              </a:spcAft>
              <a:buClr>
                <a:srgbClr val="3C63AC"/>
              </a:buClr>
              <a:buSzPts val="1400"/>
              <a:buChar char="●"/>
            </a:pPr>
            <a:r>
              <a:rPr lang="es">
                <a:solidFill>
                  <a:srgbClr val="3C63AC"/>
                </a:solidFill>
              </a:rPr>
              <a:t>Adicionalmente, definimos nuestros métodos para consultar el listado y el detalle de pokemon.</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Fetch es un </a:t>
            </a:r>
            <a:r>
              <a:rPr lang="es" u="sng">
                <a:solidFill>
                  <a:schemeClr val="hlink"/>
                </a:solidFill>
                <a:hlinkClick r:id="rId4"/>
              </a:rPr>
              <a:t>evento asíncrono</a:t>
            </a:r>
            <a:r>
              <a:rPr lang="es">
                <a:solidFill>
                  <a:srgbClr val="3C63AC"/>
                </a:solidFill>
              </a:rPr>
              <a:t> motivo por el cual definimos nuestros métodos de listar y detalle como </a:t>
            </a:r>
            <a:r>
              <a:rPr lang="es" u="sng">
                <a:solidFill>
                  <a:schemeClr val="hlink"/>
                </a:solidFill>
                <a:hlinkClick r:id="rId5"/>
              </a:rPr>
              <a:t>async</a:t>
            </a:r>
            <a:r>
              <a:rPr lang="es">
                <a:solidFill>
                  <a:srgbClr val="3C63AC"/>
                </a:solidFill>
              </a:rPr>
              <a:t>, y realizamos fetch con el keyword </a:t>
            </a:r>
            <a:r>
              <a:rPr b="1" lang="es" sz="1200">
                <a:solidFill>
                  <a:srgbClr val="3C63AC"/>
                </a:solidFill>
                <a:latin typeface="Consolas"/>
                <a:ea typeface="Consolas"/>
                <a:cs typeface="Consolas"/>
                <a:sym typeface="Consolas"/>
              </a:rPr>
              <a:t>await</a:t>
            </a:r>
            <a:r>
              <a:rPr lang="es">
                <a:solidFill>
                  <a:srgbClr val="3C63AC"/>
                </a:solidFill>
              </a:rPr>
              <a:t> antes de llamar al método.</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Fetch inicialmente nos entrega un </a:t>
            </a:r>
            <a:r>
              <a:rPr lang="es" u="sng">
                <a:solidFill>
                  <a:schemeClr val="hlink"/>
                </a:solidFill>
                <a:hlinkClick r:id="rId6"/>
              </a:rPr>
              <a:t>buffer de lectura con respecto a nuestra solicitud</a:t>
            </a:r>
            <a:r>
              <a:rPr lang="es">
                <a:solidFill>
                  <a:srgbClr val="3C63AC"/>
                </a:solidFill>
              </a:rPr>
              <a:t>, por lo que para poder leerlo de forma correcta como un objeto de JS, es decir un JSON tenemos que ejecutar el </a:t>
            </a:r>
            <a:r>
              <a:rPr lang="es" u="sng">
                <a:solidFill>
                  <a:schemeClr val="hlink"/>
                </a:solidFill>
                <a:hlinkClick r:id="rId7"/>
              </a:rPr>
              <a:t>método </a:t>
            </a:r>
            <a:r>
              <a:rPr lang="es" u="sng">
                <a:solidFill>
                  <a:schemeClr val="hlink"/>
                </a:solidFill>
                <a:latin typeface="Consolas"/>
                <a:ea typeface="Consolas"/>
                <a:cs typeface="Consolas"/>
                <a:sym typeface="Consolas"/>
                <a:hlinkClick r:id="rId8"/>
              </a:rPr>
              <a:t>.json()</a:t>
            </a:r>
            <a:r>
              <a:rPr lang="es" u="sng">
                <a:solidFill>
                  <a:schemeClr val="hlink"/>
                </a:solidFill>
                <a:hlinkClick r:id="rId9"/>
              </a:rPr>
              <a:t> propio de la clase Response</a:t>
            </a:r>
            <a:r>
              <a:rPr lang="es">
                <a:solidFill>
                  <a:srgbClr val="3C63AC"/>
                </a:solidFill>
              </a:rPr>
              <a:t>.</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Ya que el método </a:t>
            </a:r>
            <a:r>
              <a:rPr b="1" lang="es" sz="1200">
                <a:solidFill>
                  <a:srgbClr val="3C63AC"/>
                </a:solidFill>
                <a:latin typeface="Consolas"/>
                <a:ea typeface="Consolas"/>
                <a:cs typeface="Consolas"/>
                <a:sym typeface="Consolas"/>
              </a:rPr>
              <a:t>.json()</a:t>
            </a:r>
            <a:r>
              <a:rPr lang="es">
                <a:solidFill>
                  <a:srgbClr val="3C63AC"/>
                </a:solidFill>
              </a:rPr>
              <a:t> también retorna una </a:t>
            </a:r>
            <a:r>
              <a:rPr lang="es" u="sng">
                <a:solidFill>
                  <a:schemeClr val="hlink"/>
                </a:solidFill>
                <a:hlinkClick r:id="rId10"/>
              </a:rPr>
              <a:t>Promise o promesa</a:t>
            </a:r>
            <a:r>
              <a:rPr lang="es">
                <a:solidFill>
                  <a:srgbClr val="3C63AC"/>
                </a:solidFill>
              </a:rPr>
              <a:t> debemos usar el keyword </a:t>
            </a:r>
            <a:r>
              <a:rPr b="1" lang="es" sz="1200">
                <a:solidFill>
                  <a:srgbClr val="3C63AC"/>
                </a:solidFill>
                <a:latin typeface="Consolas"/>
                <a:ea typeface="Consolas"/>
                <a:cs typeface="Consolas"/>
                <a:sym typeface="Consolas"/>
              </a:rPr>
              <a:t>await</a:t>
            </a:r>
            <a:r>
              <a:rPr lang="es">
                <a:solidFill>
                  <a:srgbClr val="3C63AC"/>
                </a:solidFill>
              </a:rPr>
              <a:t>.</a:t>
            </a:r>
            <a:endParaRPr>
              <a:solidFill>
                <a:srgbClr val="3C63A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7"/>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31" name="Google Shape;231;p27"/>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32" name="Google Shape;232;p27"/>
          <p:cNvSpPr txBox="1"/>
          <p:nvPr/>
        </p:nvSpPr>
        <p:spPr>
          <a:xfrm>
            <a:off x="483300" y="1540200"/>
            <a:ext cx="8261400" cy="23601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Para seguir con el proyecto, instalaremos Bootstrap ya que no configuraremos ninguna clase de estilos con css.</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Para esto seguiremos la </a:t>
            </a:r>
            <a:r>
              <a:rPr lang="es" u="sng">
                <a:solidFill>
                  <a:schemeClr val="hlink"/>
                </a:solidFill>
                <a:hlinkClick r:id="rId4"/>
              </a:rPr>
              <a:t>guía de </a:t>
            </a:r>
            <a:r>
              <a:rPr lang="es" u="sng">
                <a:solidFill>
                  <a:schemeClr val="hlink"/>
                </a:solidFill>
                <a:hlinkClick r:id="rId5"/>
              </a:rPr>
              <a:t>instalación</a:t>
            </a:r>
            <a:r>
              <a:rPr lang="es" u="sng">
                <a:solidFill>
                  <a:schemeClr val="hlink"/>
                </a:solidFill>
                <a:hlinkClick r:id="rId6"/>
              </a:rPr>
              <a:t> de la </a:t>
            </a:r>
            <a:r>
              <a:rPr lang="es" u="sng">
                <a:solidFill>
                  <a:schemeClr val="hlink"/>
                </a:solidFill>
                <a:hlinkClick r:id="rId7"/>
              </a:rPr>
              <a:t>documentación</a:t>
            </a:r>
            <a:r>
              <a:rPr lang="es" u="sng">
                <a:solidFill>
                  <a:schemeClr val="hlink"/>
                </a:solidFill>
                <a:hlinkClick r:id="rId8"/>
              </a:rPr>
              <a:t> de Bootstrap</a:t>
            </a:r>
            <a:r>
              <a:rPr lang="es">
                <a:solidFill>
                  <a:srgbClr val="3C63AC"/>
                </a:solidFill>
              </a:rPr>
              <a:t>.</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Una vez instalado añadiremos los siguientes imports a nuestro archivo </a:t>
            </a:r>
            <a:r>
              <a:rPr lang="es" sz="1200" u="sng">
                <a:solidFill>
                  <a:schemeClr val="hlink"/>
                </a:solidFill>
                <a:latin typeface="Consolas"/>
                <a:ea typeface="Consolas"/>
                <a:cs typeface="Consolas"/>
                <a:sym typeface="Consolas"/>
                <a:hlinkClick r:id="rId9"/>
              </a:rPr>
              <a:t>src/index.js</a:t>
            </a:r>
            <a:r>
              <a:rPr lang="es">
                <a:solidFill>
                  <a:srgbClr val="3C63AC"/>
                </a:solidFill>
              </a:rPr>
              <a:t>:</a:t>
            </a:r>
            <a:endParaRPr>
              <a:solidFill>
                <a:srgbClr val="3C63AC"/>
              </a:solidFill>
            </a:endParaRPr>
          </a:p>
          <a:p>
            <a:pPr indent="0" lvl="0" marL="899999" rtl="0" algn="l">
              <a:lnSpc>
                <a:spcPct val="100000"/>
              </a:lnSpc>
              <a:spcBef>
                <a:spcPts val="1000"/>
              </a:spcBef>
              <a:spcAft>
                <a:spcPts val="0"/>
              </a:spcAft>
              <a:buNone/>
            </a:pPr>
            <a:r>
              <a:rPr b="1" lang="es" sz="1200">
                <a:solidFill>
                  <a:srgbClr val="3C63AC"/>
                </a:solidFill>
                <a:latin typeface="Consolas"/>
                <a:ea typeface="Consolas"/>
                <a:cs typeface="Consolas"/>
                <a:sym typeface="Consolas"/>
              </a:rPr>
              <a:t>import 'bootstrap';</a:t>
            </a:r>
            <a:endParaRPr b="1" sz="1200">
              <a:solidFill>
                <a:srgbClr val="3C63AC"/>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C63AC"/>
                </a:solidFill>
                <a:latin typeface="Consolas"/>
                <a:ea typeface="Consolas"/>
                <a:cs typeface="Consolas"/>
                <a:sym typeface="Consolas"/>
              </a:rPr>
              <a:t>import 'bootstrap/dist/css/bootstrap.min.css';</a:t>
            </a:r>
            <a:endParaRPr b="1" sz="1200">
              <a:solidFill>
                <a:srgbClr val="3C63AC"/>
              </a:solidFill>
              <a:latin typeface="Consolas"/>
              <a:ea typeface="Consolas"/>
              <a:cs typeface="Consolas"/>
              <a:sym typeface="Consolas"/>
            </a:endParaRPr>
          </a:p>
          <a:p>
            <a:pPr indent="-317500" lvl="0" marL="457200" rtl="0" algn="just">
              <a:lnSpc>
                <a:spcPct val="100000"/>
              </a:lnSpc>
              <a:spcBef>
                <a:spcPts val="1000"/>
              </a:spcBef>
              <a:spcAft>
                <a:spcPts val="1000"/>
              </a:spcAft>
              <a:buClr>
                <a:srgbClr val="3C63AC"/>
              </a:buClr>
              <a:buSzPts val="1400"/>
              <a:buChar char="●"/>
            </a:pPr>
            <a:r>
              <a:rPr lang="es">
                <a:solidFill>
                  <a:srgbClr val="3C63AC"/>
                </a:solidFill>
              </a:rPr>
              <a:t>Con esto ya </a:t>
            </a:r>
            <a:r>
              <a:rPr lang="es">
                <a:solidFill>
                  <a:srgbClr val="3C63AC"/>
                </a:solidFill>
              </a:rPr>
              <a:t>deberíamos</a:t>
            </a:r>
            <a:r>
              <a:rPr lang="es">
                <a:solidFill>
                  <a:srgbClr val="3C63AC"/>
                </a:solidFill>
              </a:rPr>
              <a:t> tener Bootstrap correctamente instalado y configurado en nuestro proyecto.</a:t>
            </a:r>
            <a:endParaRPr>
              <a:solidFill>
                <a:srgbClr val="3C63A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2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38" name="Google Shape;238;p2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39" name="Google Shape;239;p28"/>
          <p:cNvSpPr txBox="1"/>
          <p:nvPr/>
        </p:nvSpPr>
        <p:spPr>
          <a:xfrm>
            <a:off x="483300" y="1540200"/>
            <a:ext cx="8261400" cy="30630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Inicialmente definiremos los siguientes componentes:</a:t>
            </a:r>
            <a:endParaRPr>
              <a:solidFill>
                <a:srgbClr val="3C63AC"/>
              </a:solidFill>
            </a:endParaRPr>
          </a:p>
          <a:p>
            <a:pPr indent="-304800" lvl="1" marL="914400" rtl="0" algn="just">
              <a:lnSpc>
                <a:spcPct val="100000"/>
              </a:lnSpc>
              <a:spcBef>
                <a:spcPts val="1000"/>
              </a:spcBef>
              <a:spcAft>
                <a:spcPts val="0"/>
              </a:spcAft>
              <a:buClr>
                <a:srgbClr val="3C63AC"/>
              </a:buClr>
              <a:buSzPts val="1200"/>
              <a:buFont typeface="Consolas"/>
              <a:buChar char="○"/>
            </a:pPr>
            <a:r>
              <a:rPr lang="es" sz="1200" u="sng">
                <a:solidFill>
                  <a:schemeClr val="hlink"/>
                </a:solidFill>
                <a:latin typeface="Consolas"/>
                <a:ea typeface="Consolas"/>
                <a:cs typeface="Consolas"/>
                <a:sym typeface="Consolas"/>
                <a:hlinkClick r:id="rId4"/>
              </a:rPr>
              <a:t>&lt;PaginationHelper /&gt;</a:t>
            </a:r>
            <a:r>
              <a:rPr lang="es" sz="1200">
                <a:solidFill>
                  <a:srgbClr val="3C63AC"/>
                </a:solidFill>
                <a:latin typeface="Consolas"/>
                <a:ea typeface="Consolas"/>
                <a:cs typeface="Consolas"/>
                <a:sym typeface="Consolas"/>
              </a:rPr>
              <a:t>.</a:t>
            </a:r>
            <a:endParaRPr sz="1200">
              <a:solidFill>
                <a:srgbClr val="3C63AC"/>
              </a:solidFill>
              <a:latin typeface="Consolas"/>
              <a:ea typeface="Consolas"/>
              <a:cs typeface="Consolas"/>
              <a:sym typeface="Consolas"/>
            </a:endParaRPr>
          </a:p>
          <a:p>
            <a:pPr indent="-304800" lvl="1" marL="914400" rtl="0" algn="just">
              <a:spcBef>
                <a:spcPts val="0"/>
              </a:spcBef>
              <a:spcAft>
                <a:spcPts val="0"/>
              </a:spcAft>
              <a:buClr>
                <a:srgbClr val="3C63AC"/>
              </a:buClr>
              <a:buSzPts val="1200"/>
              <a:buFont typeface="Consolas"/>
              <a:buChar char="○"/>
            </a:pPr>
            <a:r>
              <a:rPr lang="es" sz="1200" u="sng">
                <a:solidFill>
                  <a:schemeClr val="accent5"/>
                </a:solidFill>
                <a:latin typeface="Consolas"/>
                <a:ea typeface="Consolas"/>
                <a:cs typeface="Consolas"/>
                <a:sym typeface="Consolas"/>
                <a:hlinkClick r:id="rId5">
                  <a:extLst>
                    <a:ext uri="{A12FA001-AC4F-418D-AE19-62706E023703}">
                      <ahyp:hlinkClr val="tx"/>
                    </a:ext>
                  </a:extLst>
                </a:hlinkClick>
              </a:rPr>
              <a:t>&lt;Dropdown /&gt;</a:t>
            </a:r>
            <a:r>
              <a:rPr lang="es" sz="1200">
                <a:solidFill>
                  <a:srgbClr val="3C63AC"/>
                </a:solidFill>
                <a:latin typeface="Consolas"/>
                <a:ea typeface="Consolas"/>
                <a:cs typeface="Consolas"/>
                <a:sym typeface="Consolas"/>
              </a:rPr>
              <a:t>.</a:t>
            </a:r>
            <a:endParaRPr sz="1200">
              <a:solidFill>
                <a:srgbClr val="3C63AC"/>
              </a:solidFill>
              <a:latin typeface="Consolas"/>
              <a:ea typeface="Consolas"/>
              <a:cs typeface="Consolas"/>
              <a:sym typeface="Consolas"/>
            </a:endParaRPr>
          </a:p>
          <a:p>
            <a:pPr indent="-304800" lvl="1" marL="914400" rtl="0" algn="just">
              <a:lnSpc>
                <a:spcPct val="100000"/>
              </a:lnSpc>
              <a:spcBef>
                <a:spcPts val="0"/>
              </a:spcBef>
              <a:spcAft>
                <a:spcPts val="0"/>
              </a:spcAft>
              <a:buClr>
                <a:srgbClr val="3C63AC"/>
              </a:buClr>
              <a:buSzPts val="1200"/>
              <a:buFont typeface="Consolas"/>
              <a:buChar char="○"/>
            </a:pPr>
            <a:r>
              <a:rPr lang="es" sz="1200" u="sng">
                <a:solidFill>
                  <a:schemeClr val="hlink"/>
                </a:solidFill>
                <a:latin typeface="Consolas"/>
                <a:ea typeface="Consolas"/>
                <a:cs typeface="Consolas"/>
                <a:sym typeface="Consolas"/>
                <a:hlinkClick r:id="rId6"/>
              </a:rPr>
              <a:t>&lt;Button /&gt;</a:t>
            </a:r>
            <a:r>
              <a:rPr lang="es" sz="1200">
                <a:solidFill>
                  <a:srgbClr val="3C63AC"/>
                </a:solidFill>
                <a:latin typeface="Consolas"/>
                <a:ea typeface="Consolas"/>
                <a:cs typeface="Consolas"/>
                <a:sym typeface="Consolas"/>
              </a:rPr>
              <a:t>.</a:t>
            </a:r>
            <a:endParaRPr sz="1200">
              <a:solidFill>
                <a:srgbClr val="3C63AC"/>
              </a:solidFill>
              <a:latin typeface="Consolas"/>
              <a:ea typeface="Consolas"/>
              <a:cs typeface="Consolas"/>
              <a:sym typeface="Consolas"/>
            </a:endParaRPr>
          </a:p>
          <a:p>
            <a:pPr indent="-304800" lvl="1" marL="914400" rtl="0" algn="just">
              <a:lnSpc>
                <a:spcPct val="100000"/>
              </a:lnSpc>
              <a:spcBef>
                <a:spcPts val="0"/>
              </a:spcBef>
              <a:spcAft>
                <a:spcPts val="0"/>
              </a:spcAft>
              <a:buClr>
                <a:srgbClr val="3C63AC"/>
              </a:buClr>
              <a:buSzPts val="1200"/>
              <a:buFont typeface="Consolas"/>
              <a:buChar char="○"/>
            </a:pPr>
            <a:r>
              <a:rPr lang="es" sz="1200" u="sng">
                <a:solidFill>
                  <a:schemeClr val="hlink"/>
                </a:solidFill>
                <a:latin typeface="Consolas"/>
                <a:ea typeface="Consolas"/>
                <a:cs typeface="Consolas"/>
                <a:sym typeface="Consolas"/>
                <a:hlinkClick r:id="rId7"/>
              </a:rPr>
              <a:t>&lt;PokemonList /&gt;</a:t>
            </a:r>
            <a:r>
              <a:rPr lang="es" sz="1200">
                <a:solidFill>
                  <a:srgbClr val="3C63AC"/>
                </a:solidFill>
                <a:latin typeface="Consolas"/>
                <a:ea typeface="Consolas"/>
                <a:cs typeface="Consolas"/>
                <a:sym typeface="Consolas"/>
              </a:rPr>
              <a:t>.</a:t>
            </a:r>
            <a:endParaRPr sz="1200">
              <a:solidFill>
                <a:srgbClr val="3C63AC"/>
              </a:solidFill>
              <a:latin typeface="Consolas"/>
              <a:ea typeface="Consolas"/>
              <a:cs typeface="Consolas"/>
              <a:sym typeface="Consolas"/>
            </a:endParaRPr>
          </a:p>
          <a:p>
            <a:pPr indent="-304800" lvl="1" marL="914400" rtl="0" algn="just">
              <a:lnSpc>
                <a:spcPct val="100000"/>
              </a:lnSpc>
              <a:spcBef>
                <a:spcPts val="0"/>
              </a:spcBef>
              <a:spcAft>
                <a:spcPts val="0"/>
              </a:spcAft>
              <a:buClr>
                <a:srgbClr val="3C63AC"/>
              </a:buClr>
              <a:buSzPts val="1200"/>
              <a:buFont typeface="Consolas"/>
              <a:buChar char="○"/>
            </a:pPr>
            <a:r>
              <a:rPr lang="es" sz="1200" u="sng">
                <a:solidFill>
                  <a:schemeClr val="hlink"/>
                </a:solidFill>
                <a:latin typeface="Consolas"/>
                <a:ea typeface="Consolas"/>
                <a:cs typeface="Consolas"/>
                <a:sym typeface="Consolas"/>
                <a:hlinkClick r:id="rId8"/>
              </a:rPr>
              <a:t>&lt;PokemonItem /&gt;</a:t>
            </a:r>
            <a:r>
              <a:rPr lang="es" sz="1200">
                <a:solidFill>
                  <a:srgbClr val="3C63AC"/>
                </a:solidFill>
                <a:latin typeface="Consolas"/>
                <a:ea typeface="Consolas"/>
                <a:cs typeface="Consolas"/>
                <a:sym typeface="Consolas"/>
              </a:rPr>
              <a:t>.</a:t>
            </a:r>
            <a:endParaRPr sz="1200">
              <a:solidFill>
                <a:srgbClr val="3C63AC"/>
              </a:solidFill>
              <a:latin typeface="Consolas"/>
              <a:ea typeface="Consolas"/>
              <a:cs typeface="Consolas"/>
              <a:sym typeface="Consolas"/>
            </a:endParaRPr>
          </a:p>
          <a:p>
            <a:pPr indent="-317500" lvl="1" marL="914400" rtl="0" algn="just">
              <a:lnSpc>
                <a:spcPct val="100000"/>
              </a:lnSpc>
              <a:spcBef>
                <a:spcPts val="0"/>
              </a:spcBef>
              <a:spcAft>
                <a:spcPts val="0"/>
              </a:spcAft>
              <a:buClr>
                <a:srgbClr val="3C63AC"/>
              </a:buClr>
              <a:buSzPts val="1400"/>
              <a:buFont typeface="Consolas"/>
              <a:buChar char="○"/>
            </a:pPr>
            <a:r>
              <a:rPr lang="es" sz="1200" u="sng">
                <a:solidFill>
                  <a:schemeClr val="hlink"/>
                </a:solidFill>
                <a:latin typeface="Consolas"/>
                <a:ea typeface="Consolas"/>
                <a:cs typeface="Consolas"/>
                <a:sym typeface="Consolas"/>
                <a:hlinkClick r:id="rId9"/>
              </a:rPr>
              <a:t>&lt;GrowingSpinner /&gt;</a:t>
            </a:r>
            <a:r>
              <a:rPr lang="es">
                <a:solidFill>
                  <a:srgbClr val="3C63AC"/>
                </a:solidFill>
                <a:latin typeface="Consolas"/>
                <a:ea typeface="Consolas"/>
                <a:cs typeface="Consolas"/>
                <a:sym typeface="Consolas"/>
              </a:rPr>
              <a:t>.</a:t>
            </a:r>
            <a:endParaRPr>
              <a:solidFill>
                <a:srgbClr val="3C63AC"/>
              </a:solidFill>
              <a:latin typeface="Consolas"/>
              <a:ea typeface="Consolas"/>
              <a:cs typeface="Consolas"/>
              <a:sym typeface="Consolas"/>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Seguidamente en nuestro archivo </a:t>
            </a:r>
            <a:r>
              <a:rPr b="1" lang="es" sz="1200" u="sng">
                <a:solidFill>
                  <a:schemeClr val="hlink"/>
                </a:solidFill>
                <a:latin typeface="Consolas"/>
                <a:ea typeface="Consolas"/>
                <a:cs typeface="Consolas"/>
                <a:sym typeface="Consolas"/>
                <a:hlinkClick r:id="rId10"/>
              </a:rPr>
              <a:t>src/App.js</a:t>
            </a:r>
            <a:r>
              <a:rPr lang="es">
                <a:solidFill>
                  <a:srgbClr val="3C63AC"/>
                </a:solidFill>
              </a:rPr>
              <a:t> reemplazamos nuestro return por lo siguiente:</a:t>
            </a:r>
            <a:endParaRPr>
              <a:solidFill>
                <a:srgbClr val="3C63AC"/>
              </a:solidFill>
            </a:endParaRPr>
          </a:p>
          <a:p>
            <a:pPr indent="0" lvl="0" marL="899999" rtl="0" algn="l">
              <a:lnSpc>
                <a:spcPct val="100000"/>
              </a:lnSpc>
              <a:spcBef>
                <a:spcPts val="1000"/>
              </a:spcBef>
              <a:spcAft>
                <a:spcPts val="0"/>
              </a:spcAft>
              <a:buNone/>
            </a:pPr>
            <a:r>
              <a:rPr b="1" lang="es" sz="1200">
                <a:solidFill>
                  <a:srgbClr val="375FA9"/>
                </a:solidFill>
                <a:latin typeface="Consolas"/>
                <a:ea typeface="Consolas"/>
                <a:cs typeface="Consolas"/>
                <a:sym typeface="Consolas"/>
              </a:rPr>
              <a:t>&lt;div className="container"&gt;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 className="row"&gt;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&lt;PaginationHelper listProvider={PokemonList} /&gt;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&lt;/div&gt;</a:t>
            </a:r>
            <a:endParaRPr b="1" sz="1200">
              <a:solidFill>
                <a:srgbClr val="375FA9"/>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2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45" name="Google Shape;245;p2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46" name="Google Shape;246;p29"/>
          <p:cNvSpPr txBox="1"/>
          <p:nvPr/>
        </p:nvSpPr>
        <p:spPr>
          <a:xfrm>
            <a:off x="483300" y="1540200"/>
            <a:ext cx="8261400" cy="35454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Para nuestro </a:t>
            </a:r>
            <a:r>
              <a:rPr lang="es" u="sng">
                <a:solidFill>
                  <a:schemeClr val="hlink"/>
                </a:solidFill>
                <a:latin typeface="Consolas"/>
                <a:ea typeface="Consolas"/>
                <a:cs typeface="Consolas"/>
                <a:sym typeface="Consolas"/>
                <a:hlinkClick r:id="rId4"/>
              </a:rPr>
              <a:t>&lt;PaginationHelper /&gt;</a:t>
            </a:r>
            <a:r>
              <a:rPr lang="es">
                <a:solidFill>
                  <a:srgbClr val="3C63AC"/>
                </a:solidFill>
                <a:latin typeface="Consolas"/>
                <a:ea typeface="Consolas"/>
                <a:cs typeface="Consolas"/>
                <a:sym typeface="Consolas"/>
              </a:rPr>
              <a:t>,</a:t>
            </a:r>
            <a:r>
              <a:rPr lang="es">
                <a:solidFill>
                  <a:srgbClr val="3C63AC"/>
                </a:solidFill>
              </a:rPr>
              <a:t> donde </a:t>
            </a:r>
            <a:r>
              <a:rPr lang="es">
                <a:solidFill>
                  <a:srgbClr val="3C63AC"/>
                </a:solidFill>
              </a:rPr>
              <a:t>ubicamos</a:t>
            </a:r>
            <a:r>
              <a:rPr lang="es">
                <a:solidFill>
                  <a:srgbClr val="3C63AC"/>
                </a:solidFill>
              </a:rPr>
              <a:t> toda la </a:t>
            </a:r>
            <a:r>
              <a:rPr lang="es">
                <a:solidFill>
                  <a:srgbClr val="3C63AC"/>
                </a:solidFill>
              </a:rPr>
              <a:t>lógica</a:t>
            </a:r>
            <a:r>
              <a:rPr lang="es">
                <a:solidFill>
                  <a:srgbClr val="3C63AC"/>
                </a:solidFill>
              </a:rPr>
              <a:t> de paginar nuestra solicitud de listado. Ubicado en </a:t>
            </a:r>
            <a:r>
              <a:rPr lang="es" u="sng">
                <a:solidFill>
                  <a:schemeClr val="hlink"/>
                </a:solidFill>
                <a:latin typeface="Consolas"/>
                <a:ea typeface="Consolas"/>
                <a:cs typeface="Consolas"/>
                <a:sym typeface="Consolas"/>
                <a:hlinkClick r:id="rId5"/>
              </a:rPr>
              <a:t>src/components/PaginationHelper/PaginationHelper.j</a:t>
            </a:r>
            <a:r>
              <a:rPr lang="es" u="sng">
                <a:solidFill>
                  <a:schemeClr val="hlink"/>
                </a:solidFill>
                <a:latin typeface="Consolas"/>
                <a:ea typeface="Consolas"/>
                <a:cs typeface="Consolas"/>
                <a:sym typeface="Consolas"/>
                <a:hlinkClick r:id="rId6"/>
              </a:rPr>
              <a:t>s</a:t>
            </a:r>
            <a:r>
              <a:rPr lang="es">
                <a:solidFill>
                  <a:srgbClr val="3C63AC"/>
                </a:solidFill>
              </a:rPr>
              <a:t>.</a:t>
            </a:r>
            <a:r>
              <a:rPr lang="es">
                <a:solidFill>
                  <a:srgbClr val="3C63AC"/>
                </a:solidFill>
              </a:rPr>
              <a:t> Agregaremos los </a:t>
            </a:r>
            <a:r>
              <a:rPr lang="es">
                <a:solidFill>
                  <a:srgbClr val="3C63AC"/>
                </a:solidFill>
              </a:rPr>
              <a:t>siguientes</a:t>
            </a:r>
            <a:r>
              <a:rPr lang="es">
                <a:solidFill>
                  <a:srgbClr val="3C63AC"/>
                </a:solidFill>
              </a:rPr>
              <a:t> estados y efectos</a:t>
            </a:r>
            <a:r>
              <a:rPr lang="es">
                <a:solidFill>
                  <a:srgbClr val="3C63AC"/>
                </a:solidFill>
              </a:rPr>
              <a:t>:</a:t>
            </a:r>
            <a:endParaRPr>
              <a:solidFill>
                <a:srgbClr val="3C63AC"/>
              </a:solidFill>
            </a:endParaRPr>
          </a:p>
          <a:p>
            <a:pPr indent="0" lvl="0" marL="899999" rtl="0" algn="l">
              <a:lnSpc>
                <a:spcPct val="100000"/>
              </a:lnSpc>
              <a:spcBef>
                <a:spcPts val="1000"/>
              </a:spcBef>
              <a:spcAft>
                <a:spcPts val="0"/>
              </a:spcAft>
              <a:buNone/>
            </a:pPr>
            <a:r>
              <a:rPr lang="es" sz="1200">
                <a:solidFill>
                  <a:srgbClr val="375FA9"/>
                </a:solidFill>
                <a:latin typeface="Consolas"/>
                <a:ea typeface="Consolas"/>
                <a:cs typeface="Consolas"/>
                <a:sym typeface="Consolas"/>
              </a:rPr>
              <a:t>  </a:t>
            </a:r>
            <a:r>
              <a:rPr b="1" lang="es" sz="1200">
                <a:solidFill>
                  <a:srgbClr val="375FA9"/>
                </a:solidFill>
                <a:latin typeface="Consolas"/>
                <a:ea typeface="Consolas"/>
                <a:cs typeface="Consolas"/>
                <a:sym typeface="Consolas"/>
              </a:rPr>
              <a:t>const [page, setPage] = useState(1);</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[elements, setElements] = useState(5);</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[currentPage, setCurrentPage] = useState(null);</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maxPage = Math.ceil(currentPage?.count / elements);</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useEffect(()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fetch = async ()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payload = await PokeAPI_with_fetch.list({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offset: (page - 1) * elements,</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limit: elements,</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setCurrentPage(payload);</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fetch();</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 [page, elements]);</a:t>
            </a:r>
            <a:endParaRPr b="1" sz="1200">
              <a:solidFill>
                <a:srgbClr val="375FA9"/>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0"/>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52" name="Google Shape;252;p30"/>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53" name="Google Shape;253;p30"/>
          <p:cNvSpPr txBox="1"/>
          <p:nvPr/>
        </p:nvSpPr>
        <p:spPr>
          <a:xfrm>
            <a:off x="483300" y="1540200"/>
            <a:ext cx="8261400" cy="285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Inicialmente </a:t>
            </a:r>
            <a:r>
              <a:rPr lang="es">
                <a:solidFill>
                  <a:srgbClr val="3C63AC"/>
                </a:solidFill>
              </a:rPr>
              <a:t>configuraremos</a:t>
            </a:r>
            <a:r>
              <a:rPr lang="es">
                <a:solidFill>
                  <a:srgbClr val="3C63AC"/>
                </a:solidFill>
              </a:rPr>
              <a:t> nuestra </a:t>
            </a:r>
            <a:r>
              <a:rPr lang="es">
                <a:solidFill>
                  <a:srgbClr val="3C63AC"/>
                </a:solidFill>
              </a:rPr>
              <a:t>página</a:t>
            </a:r>
            <a:r>
              <a:rPr lang="es">
                <a:solidFill>
                  <a:srgbClr val="3C63AC"/>
                </a:solidFill>
              </a:rPr>
              <a:t> y nuestros </a:t>
            </a:r>
            <a:r>
              <a:rPr lang="es">
                <a:solidFill>
                  <a:srgbClr val="3C63AC"/>
                </a:solidFill>
              </a:rPr>
              <a:t>elementos</a:t>
            </a:r>
            <a:r>
              <a:rPr lang="es">
                <a:solidFill>
                  <a:srgbClr val="3C63AC"/>
                </a:solidFill>
              </a:rPr>
              <a:t> por </a:t>
            </a:r>
            <a:r>
              <a:rPr lang="es">
                <a:solidFill>
                  <a:srgbClr val="3C63AC"/>
                </a:solidFill>
              </a:rPr>
              <a:t>página</a:t>
            </a:r>
            <a:r>
              <a:rPr lang="es">
                <a:solidFill>
                  <a:srgbClr val="3C63AC"/>
                </a:solidFill>
              </a:rPr>
              <a:t> para que tengan el valor de 1 y 5 respectivamente.</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Adicionalmente, controlaremos la </a:t>
            </a:r>
            <a:r>
              <a:rPr lang="es">
                <a:solidFill>
                  <a:srgbClr val="3C63AC"/>
                </a:solidFill>
              </a:rPr>
              <a:t>página</a:t>
            </a:r>
            <a:r>
              <a:rPr lang="es">
                <a:solidFill>
                  <a:srgbClr val="3C63AC"/>
                </a:solidFill>
              </a:rPr>
              <a:t> actual con un valor inicial de nulo puesto que no contamos inicialmente con esta </a:t>
            </a:r>
            <a:r>
              <a:rPr lang="es">
                <a:solidFill>
                  <a:srgbClr val="3C63AC"/>
                </a:solidFill>
              </a:rPr>
              <a:t>información</a:t>
            </a:r>
            <a:r>
              <a:rPr lang="es">
                <a:solidFill>
                  <a:srgbClr val="3C63AC"/>
                </a:solidFill>
              </a:rPr>
              <a:t> hasta que la solicitud sea realizada.</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Tomando en cuenta los </a:t>
            </a:r>
            <a:r>
              <a:rPr lang="es">
                <a:solidFill>
                  <a:srgbClr val="3C63AC"/>
                </a:solidFill>
              </a:rPr>
              <a:t>Life-cycle</a:t>
            </a:r>
            <a:r>
              <a:rPr lang="es">
                <a:solidFill>
                  <a:srgbClr val="3C63AC"/>
                </a:solidFill>
              </a:rPr>
              <a:t> Hooks de un componente en React, la forma apropiada de realizar o llamar eventos </a:t>
            </a:r>
            <a:r>
              <a:rPr lang="es">
                <a:solidFill>
                  <a:srgbClr val="3C63AC"/>
                </a:solidFill>
              </a:rPr>
              <a:t>asíncronos</a:t>
            </a:r>
            <a:r>
              <a:rPr lang="es">
                <a:solidFill>
                  <a:srgbClr val="3C63AC"/>
                </a:solidFill>
              </a:rPr>
              <a:t> es dentro del Hook </a:t>
            </a:r>
            <a:r>
              <a:rPr b="1" lang="es" sz="1200">
                <a:solidFill>
                  <a:srgbClr val="3C63AC"/>
                </a:solidFill>
                <a:latin typeface="Consolas"/>
                <a:ea typeface="Consolas"/>
                <a:cs typeface="Consolas"/>
                <a:sym typeface="Consolas"/>
              </a:rPr>
              <a:t>useEffect</a:t>
            </a:r>
            <a:r>
              <a:rPr lang="es">
                <a:solidFill>
                  <a:srgbClr val="3C63AC"/>
                </a:solidFill>
              </a:rPr>
              <a:t>.</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Por lo que, definimos nuestro </a:t>
            </a:r>
            <a:r>
              <a:rPr lang="es">
                <a:solidFill>
                  <a:srgbClr val="3C63AC"/>
                </a:solidFill>
              </a:rPr>
              <a:t>método</a:t>
            </a:r>
            <a:r>
              <a:rPr lang="es">
                <a:solidFill>
                  <a:srgbClr val="3C63AC"/>
                </a:solidFill>
              </a:rPr>
              <a:t> fetch para hacer la consulta dentro del mismo y lo ejecutamos sin el await ya que no podemos detener la </a:t>
            </a:r>
            <a:r>
              <a:rPr lang="es">
                <a:solidFill>
                  <a:srgbClr val="3C63AC"/>
                </a:solidFill>
              </a:rPr>
              <a:t>ejecución</a:t>
            </a:r>
            <a:r>
              <a:rPr lang="es">
                <a:solidFill>
                  <a:srgbClr val="3C63AC"/>
                </a:solidFill>
              </a:rPr>
              <a:t> de nuestro sitio web solo para hacer la consulta.</a:t>
            </a:r>
            <a:endParaRPr>
              <a:solidFill>
                <a:srgbClr val="3C63AC"/>
              </a:solidFill>
            </a:endParaRPr>
          </a:p>
          <a:p>
            <a:pPr indent="-317500" lvl="0" marL="457200" rtl="0" algn="just">
              <a:lnSpc>
                <a:spcPct val="100000"/>
              </a:lnSpc>
              <a:spcBef>
                <a:spcPts val="1000"/>
              </a:spcBef>
              <a:spcAft>
                <a:spcPts val="1000"/>
              </a:spcAft>
              <a:buClr>
                <a:srgbClr val="3C63AC"/>
              </a:buClr>
              <a:buSzPts val="1400"/>
              <a:buChar char="●"/>
            </a:pPr>
            <a:r>
              <a:rPr lang="es">
                <a:solidFill>
                  <a:srgbClr val="3C63AC"/>
                </a:solidFill>
              </a:rPr>
              <a:t>Finalmente, tenemos de dependencia a nuestros estados, page y elements.</a:t>
            </a:r>
            <a:endParaRPr>
              <a:solidFill>
                <a:srgbClr val="3C63A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1"/>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59" name="Google Shape;259;p31"/>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60" name="Google Shape;260;p31"/>
          <p:cNvSpPr txBox="1"/>
          <p:nvPr/>
        </p:nvSpPr>
        <p:spPr>
          <a:xfrm>
            <a:off x="483300" y="1540200"/>
            <a:ext cx="8261400" cy="33093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De igual forma definimos los siguientes </a:t>
            </a:r>
            <a:r>
              <a:rPr lang="es">
                <a:solidFill>
                  <a:srgbClr val="3C63AC"/>
                </a:solidFill>
              </a:rPr>
              <a:t>métodos</a:t>
            </a:r>
            <a:r>
              <a:rPr lang="es">
                <a:solidFill>
                  <a:srgbClr val="3C63AC"/>
                </a:solidFill>
              </a:rPr>
              <a:t>:</a:t>
            </a:r>
            <a:endParaRPr>
              <a:solidFill>
                <a:srgbClr val="3C63AC"/>
              </a:solidFill>
            </a:endParaRPr>
          </a:p>
          <a:p>
            <a:pPr indent="0" lvl="0" marL="899999" rtl="0" algn="l">
              <a:lnSpc>
                <a:spcPct val="100000"/>
              </a:lnSpc>
              <a:spcBef>
                <a:spcPts val="1000"/>
              </a:spcBef>
              <a:spcAft>
                <a:spcPts val="0"/>
              </a:spcAft>
              <a:buNone/>
            </a:pPr>
            <a:r>
              <a:rPr b="1" lang="es" sz="1200">
                <a:solidFill>
                  <a:srgbClr val="375FA9"/>
                </a:solidFill>
                <a:latin typeface="Consolas"/>
                <a:ea typeface="Consolas"/>
                <a:cs typeface="Consolas"/>
                <a:sym typeface="Consolas"/>
              </a:rPr>
              <a:t>const dropdownSelectHandler = (newSelection)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if (page != 1)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approximatedCount = page * elements;</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count = Math.min(approximatedCount, currentPage?.count);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bookmark = Math.ceil(count / newSelection);</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setPage(bookmark);</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setElements(newSelection);</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a:t>
            </a:r>
            <a:endParaRPr b="1" sz="1200">
              <a:solidFill>
                <a:srgbClr val="375FA9"/>
              </a:solidFill>
              <a:latin typeface="Consolas"/>
              <a:ea typeface="Consolas"/>
              <a:cs typeface="Consolas"/>
              <a:sym typeface="Consolas"/>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Este metodo sera el controlador o handler del evento </a:t>
            </a:r>
            <a:r>
              <a:rPr b="1" lang="es" sz="1200">
                <a:solidFill>
                  <a:srgbClr val="3C63AC"/>
                </a:solidFill>
                <a:latin typeface="Consolas"/>
                <a:ea typeface="Consolas"/>
                <a:cs typeface="Consolas"/>
                <a:sym typeface="Consolas"/>
              </a:rPr>
              <a:t>onSelect</a:t>
            </a:r>
            <a:r>
              <a:rPr lang="es">
                <a:solidFill>
                  <a:srgbClr val="3C63AC"/>
                </a:solidFill>
              </a:rPr>
              <a:t> que definiremos para nuestro </a:t>
            </a:r>
            <a:r>
              <a:rPr b="1" lang="es" sz="1200" u="sng">
                <a:solidFill>
                  <a:schemeClr val="accent5"/>
                </a:solidFill>
                <a:latin typeface="Consolas"/>
                <a:ea typeface="Consolas"/>
                <a:cs typeface="Consolas"/>
                <a:sym typeface="Consolas"/>
                <a:hlinkClick r:id="rId4">
                  <a:extLst>
                    <a:ext uri="{A12FA001-AC4F-418D-AE19-62706E023703}">
                      <ahyp:hlinkClr val="tx"/>
                    </a:ext>
                  </a:extLst>
                </a:hlinkClick>
              </a:rPr>
              <a:t>&lt;Dropdown /&gt;</a:t>
            </a:r>
            <a:r>
              <a:rPr lang="es">
                <a:solidFill>
                  <a:srgbClr val="3C63AC"/>
                </a:solidFill>
              </a:rPr>
              <a:t>.</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Como podemos ver usaremos este dropdown para controlar la cantidad de </a:t>
            </a:r>
            <a:endParaRPr>
              <a:solidFill>
                <a:srgbClr val="3C63AC"/>
              </a:solidFill>
            </a:endParaRPr>
          </a:p>
          <a:p>
            <a:pPr indent="0" lvl="0" marL="457200" rtl="0" algn="just">
              <a:lnSpc>
                <a:spcPct val="100000"/>
              </a:lnSpc>
              <a:spcBef>
                <a:spcPts val="0"/>
              </a:spcBef>
              <a:spcAft>
                <a:spcPts val="0"/>
              </a:spcAft>
              <a:buNone/>
            </a:pPr>
            <a:r>
              <a:rPr lang="es">
                <a:solidFill>
                  <a:srgbClr val="3C63AC"/>
                </a:solidFill>
              </a:rPr>
              <a:t>elementos que tendremos por </a:t>
            </a:r>
            <a:r>
              <a:rPr lang="es">
                <a:solidFill>
                  <a:srgbClr val="3C63AC"/>
                </a:solidFill>
              </a:rPr>
              <a:t>página</a:t>
            </a:r>
            <a:r>
              <a:rPr lang="es">
                <a:solidFill>
                  <a:srgbClr val="3C63AC"/>
                </a:solidFill>
              </a:rPr>
              <a:t>.</a:t>
            </a:r>
            <a:endParaRPr>
              <a:solidFill>
                <a:srgbClr val="3C63A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32"/>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66" name="Google Shape;266;p32"/>
          <p:cNvSpPr txBox="1"/>
          <p:nvPr/>
        </p:nvSpPr>
        <p:spPr>
          <a:xfrm>
            <a:off x="483300" y="1540200"/>
            <a:ext cx="8660700" cy="39534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De igual forma definimos los siguientes métodos:</a:t>
            </a:r>
            <a:endParaRPr>
              <a:solidFill>
                <a:srgbClr val="3C63AC"/>
              </a:solidFill>
            </a:endParaRPr>
          </a:p>
          <a:p>
            <a:pPr indent="0" lvl="0" marL="899999" rtl="0" algn="l">
              <a:lnSpc>
                <a:spcPct val="100000"/>
              </a:lnSpc>
              <a:spcBef>
                <a:spcPts val="1000"/>
              </a:spcBef>
              <a:spcAft>
                <a:spcPts val="0"/>
              </a:spcAft>
              <a:buNone/>
            </a:pPr>
            <a:r>
              <a:rPr b="1" lang="es" sz="1050">
                <a:solidFill>
                  <a:srgbClr val="375FA9"/>
                </a:solidFill>
                <a:latin typeface="Consolas"/>
                <a:ea typeface="Consolas"/>
                <a:cs typeface="Consolas"/>
                <a:sym typeface="Consolas"/>
              </a:rPr>
              <a:t>const generatePaginationActionButtons = () =&gt;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let focus = [false, true, false];</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let indexes = [page - 1, page, page + 1];</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if (page == 1)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indexes = [1, 2, 3];</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focus = [true, false, false];</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if (page === maxPage)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indexes = [maxPage - 2, maxPage - 1, maxPage];</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focus = [false, false, true];</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const buttons = [0, 1, 2].map((i) =&gt;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 key={`pmb-${i}`} withoutBorders={i %2==0} isFocused={focus[i]} onClick={() =&gt; setPage(indexes[i])}&gt;</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{indexes[i]}</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&lt;/Button&gt;</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return buttons;</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t/>
            </a:r>
            <a:endParaRPr sz="900">
              <a:solidFill>
                <a:srgbClr val="9CDCFE"/>
              </a:solidFill>
              <a:highlight>
                <a:srgbClr val="1E1E1E"/>
              </a:highlight>
              <a:latin typeface="Courier New"/>
              <a:ea typeface="Courier New"/>
              <a:cs typeface="Courier New"/>
              <a:sym typeface="Courier New"/>
            </a:endParaRPr>
          </a:p>
          <a:p>
            <a:pPr indent="0" lvl="0" marL="457200" rtl="0" algn="just">
              <a:lnSpc>
                <a:spcPct val="100000"/>
              </a:lnSpc>
              <a:spcBef>
                <a:spcPts val="0"/>
              </a:spcBef>
              <a:spcAft>
                <a:spcPts val="0"/>
              </a:spcAft>
              <a:buNone/>
            </a:pPr>
            <a:r>
              <a:t/>
            </a:r>
            <a:endParaRPr>
              <a:solidFill>
                <a:srgbClr val="3C63AC"/>
              </a:solidFill>
            </a:endParaRPr>
          </a:p>
        </p:txBody>
      </p:sp>
      <p:sp>
        <p:nvSpPr>
          <p:cNvPr id="267" name="Google Shape;267;p32"/>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3"/>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73" name="Google Shape;273;p33"/>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74" name="Google Shape;274;p33"/>
          <p:cNvSpPr txBox="1"/>
          <p:nvPr/>
        </p:nvSpPr>
        <p:spPr>
          <a:xfrm>
            <a:off x="483300" y="1540200"/>
            <a:ext cx="8660700" cy="4035000"/>
          </a:xfrm>
          <a:prstGeom prst="rect">
            <a:avLst/>
          </a:prstGeom>
          <a:noFill/>
          <a:ln>
            <a:noFill/>
          </a:ln>
        </p:spPr>
        <p:txBody>
          <a:bodyPr anchorCtr="0" anchor="t" bIns="91425" lIns="91425" spcFirstLastPara="1" rIns="91425" wrap="square" tIns="91425">
            <a:spAutoFit/>
          </a:bodyPr>
          <a:lstStyle/>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const renderPaginationActions = () =&gt; {</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const [first, second, third] = generatePaginationActionButtons();</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return (</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 className="col g-0"&gt;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 key="pb-0" borderRadius="5px 0px 0px 5px" onClick={() =&gt; setPage(1)} &gt;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&amp;#8810;</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 className="col g-0"&gt;{first}&lt;/div&gt;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 className="col g-0"&gt;{second}&lt;/div&gt;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 className="col g-0"&gt;{third}&lt;/div&gt;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 className="col g-0"&gt;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 key="pb-1" borderRadius="0px 5px 5px 0px" onClick={() =&gt; setPage(maxPage)}&gt;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&amp;#8811;</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&lt;/div&gt;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&lt;/&gt;</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  );</a:t>
            </a:r>
            <a:endParaRPr b="1" sz="105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050">
                <a:solidFill>
                  <a:srgbClr val="375FA9"/>
                </a:solidFill>
                <a:latin typeface="Consolas"/>
                <a:ea typeface="Consolas"/>
                <a:cs typeface="Consolas"/>
                <a:sym typeface="Consolas"/>
              </a:rPr>
              <a:t>};</a:t>
            </a:r>
            <a:endParaRPr b="1" sz="1050">
              <a:solidFill>
                <a:srgbClr val="375FA9"/>
              </a:solidFill>
              <a:latin typeface="Consolas"/>
              <a:ea typeface="Consolas"/>
              <a:cs typeface="Consolas"/>
              <a:sym typeface="Consolas"/>
            </a:endParaRPr>
          </a:p>
          <a:p>
            <a:pPr indent="0" lvl="0" marL="450000" rtl="0" algn="l">
              <a:lnSpc>
                <a:spcPct val="70000"/>
              </a:lnSpc>
              <a:spcBef>
                <a:spcPts val="0"/>
              </a:spcBef>
              <a:spcAft>
                <a:spcPts val="0"/>
              </a:spcAft>
              <a:buNone/>
            </a:pPr>
            <a:r>
              <a:t/>
            </a:r>
            <a:endParaRPr b="1" sz="1050">
              <a:solidFill>
                <a:srgbClr val="375FA9"/>
              </a:solidFill>
              <a:latin typeface="Consolas"/>
              <a:ea typeface="Consolas"/>
              <a:cs typeface="Consolas"/>
              <a:sym typeface="Consolas"/>
            </a:endParaRPr>
          </a:p>
          <a:p>
            <a:pPr indent="-317500" lvl="0" marL="457200" rtl="0" algn="l">
              <a:lnSpc>
                <a:spcPct val="70000"/>
              </a:lnSpc>
              <a:spcBef>
                <a:spcPts val="0"/>
              </a:spcBef>
              <a:spcAft>
                <a:spcPts val="0"/>
              </a:spcAft>
              <a:buClr>
                <a:srgbClr val="3C63AC"/>
              </a:buClr>
              <a:buSzPts val="1400"/>
              <a:buChar char="●"/>
            </a:pPr>
            <a:r>
              <a:rPr lang="es">
                <a:solidFill>
                  <a:srgbClr val="3C63AC"/>
                </a:solidFill>
              </a:rPr>
              <a:t>Estos métodos generan los botones de nuestra paginación.</a:t>
            </a:r>
            <a:endParaRPr sz="900">
              <a:solidFill>
                <a:srgbClr val="9CDCFE"/>
              </a:solidFill>
              <a:highlight>
                <a:srgbClr val="1E1E1E"/>
              </a:highlight>
              <a:latin typeface="Courier New"/>
              <a:ea typeface="Courier New"/>
              <a:cs typeface="Courier New"/>
              <a:sym typeface="Courier New"/>
            </a:endParaRPr>
          </a:p>
          <a:p>
            <a:pPr indent="0" lvl="0" marL="899999" rtl="0" algn="l">
              <a:lnSpc>
                <a:spcPct val="100000"/>
              </a:lnSpc>
              <a:spcBef>
                <a:spcPts val="0"/>
              </a:spcBef>
              <a:spcAft>
                <a:spcPts val="0"/>
              </a:spcAft>
              <a:buNone/>
            </a:pPr>
            <a:r>
              <a:t/>
            </a:r>
            <a:endParaRPr sz="900">
              <a:solidFill>
                <a:srgbClr val="9CDCFE"/>
              </a:solidFill>
              <a:highlight>
                <a:srgbClr val="1E1E1E"/>
              </a:highlight>
              <a:latin typeface="Courier New"/>
              <a:ea typeface="Courier New"/>
              <a:cs typeface="Courier New"/>
              <a:sym typeface="Courier New"/>
            </a:endParaRPr>
          </a:p>
          <a:p>
            <a:pPr indent="0" lvl="0" marL="457200" rtl="0" algn="just">
              <a:lnSpc>
                <a:spcPct val="100000"/>
              </a:lnSpc>
              <a:spcBef>
                <a:spcPts val="0"/>
              </a:spcBef>
              <a:spcAft>
                <a:spcPts val="0"/>
              </a:spcAft>
              <a:buNone/>
            </a:pPr>
            <a:r>
              <a:t/>
            </a:r>
            <a:endParaRPr>
              <a:solidFill>
                <a:srgbClr val="3C63A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09: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de Aplicaciones Web</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Desarrollo de Front-End web con React - Consumo de servicios RESTful</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4"/>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80" name="Google Shape;280;p34"/>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81" name="Google Shape;281;p34"/>
          <p:cNvSpPr txBox="1"/>
          <p:nvPr/>
        </p:nvSpPr>
        <p:spPr>
          <a:xfrm>
            <a:off x="483300" y="1464000"/>
            <a:ext cx="8660700" cy="37353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Ya que nuestro </a:t>
            </a:r>
            <a:r>
              <a:rPr lang="es" sz="1200" u="sng">
                <a:solidFill>
                  <a:schemeClr val="accent5"/>
                </a:solidFill>
                <a:latin typeface="Consolas"/>
                <a:ea typeface="Consolas"/>
                <a:cs typeface="Consolas"/>
                <a:sym typeface="Consolas"/>
                <a:hlinkClick r:id="rId4">
                  <a:extLst>
                    <a:ext uri="{A12FA001-AC4F-418D-AE19-62706E023703}">
                      <ahyp:hlinkClr val="tx"/>
                    </a:ext>
                  </a:extLst>
                </a:hlinkClick>
              </a:rPr>
              <a:t>&lt;PaginationHelper /&gt;</a:t>
            </a:r>
            <a:r>
              <a:rPr lang="es">
                <a:solidFill>
                  <a:srgbClr val="3C63AC"/>
                </a:solidFill>
              </a:rPr>
              <a:t> depende de los componentes </a:t>
            </a:r>
            <a:r>
              <a:rPr lang="es" sz="1200" u="sng">
                <a:solidFill>
                  <a:schemeClr val="accent5"/>
                </a:solidFill>
                <a:latin typeface="Consolas"/>
                <a:ea typeface="Consolas"/>
                <a:cs typeface="Consolas"/>
                <a:sym typeface="Consolas"/>
                <a:hlinkClick r:id="rId5">
                  <a:extLst>
                    <a:ext uri="{A12FA001-AC4F-418D-AE19-62706E023703}">
                      <ahyp:hlinkClr val="tx"/>
                    </a:ext>
                  </a:extLst>
                </a:hlinkClick>
              </a:rPr>
              <a:t>&lt;Dropdown /&gt;</a:t>
            </a:r>
            <a:r>
              <a:rPr lang="es">
                <a:solidFill>
                  <a:srgbClr val="3C63AC"/>
                </a:solidFill>
              </a:rPr>
              <a:t>, </a:t>
            </a:r>
            <a:r>
              <a:rPr lang="es" sz="1200" u="sng">
                <a:solidFill>
                  <a:schemeClr val="accent5"/>
                </a:solidFill>
                <a:latin typeface="Consolas"/>
                <a:ea typeface="Consolas"/>
                <a:cs typeface="Consolas"/>
                <a:sym typeface="Consolas"/>
                <a:hlinkClick r:id="rId6">
                  <a:extLst>
                    <a:ext uri="{A12FA001-AC4F-418D-AE19-62706E023703}">
                      <ahyp:hlinkClr val="tx"/>
                    </a:ext>
                  </a:extLst>
                </a:hlinkClick>
              </a:rPr>
              <a:t>&lt;Button /&gt;</a:t>
            </a:r>
            <a:r>
              <a:rPr lang="es">
                <a:solidFill>
                  <a:srgbClr val="3C63AC"/>
                </a:solidFill>
              </a:rPr>
              <a:t> y </a:t>
            </a:r>
            <a:r>
              <a:rPr lang="es" sz="1200" u="sng">
                <a:solidFill>
                  <a:schemeClr val="accent5"/>
                </a:solidFill>
                <a:latin typeface="Consolas"/>
                <a:ea typeface="Consolas"/>
                <a:cs typeface="Consolas"/>
                <a:sym typeface="Consolas"/>
                <a:hlinkClick r:id="rId7">
                  <a:extLst>
                    <a:ext uri="{A12FA001-AC4F-418D-AE19-62706E023703}">
                      <ahyp:hlinkClr val="tx"/>
                    </a:ext>
                  </a:extLst>
                </a:hlinkClick>
              </a:rPr>
              <a:t>&lt;PokemonList /&gt;</a:t>
            </a:r>
            <a:r>
              <a:rPr lang="es">
                <a:solidFill>
                  <a:srgbClr val="3C63AC"/>
                </a:solidFill>
              </a:rPr>
              <a:t> (con el alias </a:t>
            </a:r>
            <a:r>
              <a:rPr b="1" lang="es" sz="1200">
                <a:solidFill>
                  <a:srgbClr val="3C63AC"/>
                </a:solidFill>
                <a:latin typeface="Consolas"/>
                <a:ea typeface="Consolas"/>
                <a:cs typeface="Consolas"/>
                <a:sym typeface="Consolas"/>
              </a:rPr>
              <a:t>&lt;ListProvider /&gt;</a:t>
            </a:r>
            <a:r>
              <a:rPr lang="es">
                <a:solidFill>
                  <a:srgbClr val="3C63AC"/>
                </a:solidFill>
              </a:rPr>
              <a:t>).</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En </a:t>
            </a:r>
            <a:r>
              <a:rPr lang="es" u="sng">
                <a:solidFill>
                  <a:schemeClr val="accent5"/>
                </a:solidFill>
                <a:latin typeface="Consolas"/>
                <a:ea typeface="Consolas"/>
                <a:cs typeface="Consolas"/>
                <a:sym typeface="Consolas"/>
                <a:hlinkClick r:id="rId8">
                  <a:extLst>
                    <a:ext uri="{A12FA001-AC4F-418D-AE19-62706E023703}">
                      <ahyp:hlinkClr val="tx"/>
                    </a:ext>
                  </a:extLst>
                </a:hlinkClick>
              </a:rPr>
              <a:t>&lt;Dropdown /&gt;</a:t>
            </a:r>
            <a:r>
              <a:rPr lang="es">
                <a:solidFill>
                  <a:srgbClr val="3C63AC"/>
                </a:solidFill>
              </a:rPr>
              <a:t>, que se encuentra en </a:t>
            </a:r>
            <a:r>
              <a:rPr lang="es" u="sng">
                <a:solidFill>
                  <a:schemeClr val="hlink"/>
                </a:solidFill>
                <a:latin typeface="Consolas"/>
                <a:ea typeface="Consolas"/>
                <a:cs typeface="Consolas"/>
                <a:sym typeface="Consolas"/>
                <a:hlinkClick r:id="rId9"/>
              </a:rPr>
              <a:t>src/components/Dropdown/Dropdown.js</a:t>
            </a:r>
            <a:r>
              <a:rPr lang="es">
                <a:solidFill>
                  <a:srgbClr val="3C63AC"/>
                </a:solidFill>
              </a:rPr>
              <a:t>, encontramos que:</a:t>
            </a:r>
            <a:endParaRPr>
              <a:solidFill>
                <a:srgbClr val="3C63AC"/>
              </a:solidFill>
            </a:endParaRPr>
          </a:p>
          <a:p>
            <a:pPr indent="0" lvl="0" marL="457200" rtl="0" algn="l">
              <a:lnSpc>
                <a:spcPct val="100000"/>
              </a:lnSpc>
              <a:spcBef>
                <a:spcPts val="1000"/>
              </a:spcBef>
              <a:spcAft>
                <a:spcPts val="0"/>
              </a:spcAft>
              <a:buNone/>
            </a:pPr>
            <a:r>
              <a:rPr b="1" lang="es" sz="900">
                <a:solidFill>
                  <a:srgbClr val="375FA9"/>
                </a:solidFill>
                <a:latin typeface="Consolas"/>
                <a:ea typeface="Consolas"/>
                <a:cs typeface="Consolas"/>
                <a:sym typeface="Consolas"/>
              </a:rPr>
              <a:t>const Dropdown = ({ options, onSelect, children }) =&gt; {</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const classes = "btn btn-outline-primary dropdown-toggle";</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const renderOptions = () =&gt; options.map((op) =&gt; (</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&lt;li key={`option-${op}`} onClick={() =&gt; onSelect(op)}&gt; &lt;a className="dropdown-item" href="#"&gt; {op} &lt;/a&gt; &lt;/li&gt;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return (</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&lt;div className="dropdown"&gt;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&lt;button className={classes} type="button" id="dropdownMenuButton" data-bs-toggle="dropdown" aria-expanded="false" &gt;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{children}</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&lt;/button&gt;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&lt;ul className="dropdown-menu" aria-labelledby="dropdownMenuButton"&gt;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{renderOptions()}</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&lt;/ul&gt;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&lt;/div&gt;</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  );</a:t>
            </a:r>
            <a:endParaRPr b="1" sz="900">
              <a:solidFill>
                <a:srgbClr val="375FA9"/>
              </a:solidFill>
              <a:latin typeface="Consolas"/>
              <a:ea typeface="Consolas"/>
              <a:cs typeface="Consolas"/>
              <a:sym typeface="Consolas"/>
            </a:endParaRPr>
          </a:p>
          <a:p>
            <a:pPr indent="0" lvl="0" marL="457200" rtl="0" algn="l">
              <a:lnSpc>
                <a:spcPct val="100000"/>
              </a:lnSpc>
              <a:spcBef>
                <a:spcPts val="0"/>
              </a:spcBef>
              <a:spcAft>
                <a:spcPts val="0"/>
              </a:spcAft>
              <a:buNone/>
            </a:pPr>
            <a:r>
              <a:rPr b="1" lang="es" sz="900">
                <a:solidFill>
                  <a:srgbClr val="375FA9"/>
                </a:solidFill>
                <a:latin typeface="Consolas"/>
                <a:ea typeface="Consolas"/>
                <a:cs typeface="Consolas"/>
                <a:sym typeface="Consolas"/>
              </a:rPr>
              <a:t>};</a:t>
            </a:r>
            <a:endParaRPr b="1" sz="900">
              <a:solidFill>
                <a:srgbClr val="375FA9"/>
              </a:solidFill>
              <a:highlight>
                <a:srgbClr val="1E1E1E"/>
              </a:highlight>
              <a:latin typeface="Consolas"/>
              <a:ea typeface="Consolas"/>
              <a:cs typeface="Consolas"/>
              <a:sym typeface="Consolas"/>
            </a:endParaRPr>
          </a:p>
          <a:p>
            <a:pPr indent="-317500" lvl="0" marL="457200" rtl="0" algn="l">
              <a:lnSpc>
                <a:spcPct val="100000"/>
              </a:lnSpc>
              <a:spcBef>
                <a:spcPts val="0"/>
              </a:spcBef>
              <a:spcAft>
                <a:spcPts val="0"/>
              </a:spcAft>
              <a:buClr>
                <a:srgbClr val="375FA9"/>
              </a:buClr>
              <a:buSzPts val="1400"/>
              <a:buChar char="●"/>
            </a:pPr>
            <a:r>
              <a:rPr lang="es">
                <a:solidFill>
                  <a:srgbClr val="375FA9"/>
                </a:solidFill>
              </a:rPr>
              <a:t>Compo</a:t>
            </a:r>
            <a:r>
              <a:rPr lang="es">
                <a:solidFill>
                  <a:srgbClr val="3C63AC"/>
                </a:solidFill>
              </a:rPr>
              <a:t>nente adaptado de </a:t>
            </a:r>
            <a:r>
              <a:rPr lang="es" u="sng">
                <a:solidFill>
                  <a:schemeClr val="hlink"/>
                </a:solidFill>
                <a:hlinkClick r:id="rId10"/>
              </a:rPr>
              <a:t>Bootstrap</a:t>
            </a:r>
            <a:r>
              <a:rPr lang="es">
                <a:solidFill>
                  <a:srgbClr val="3C63AC"/>
                </a:solidFill>
              </a:rPr>
              <a:t>.</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5"/>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87" name="Google Shape;287;p35"/>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88" name="Google Shape;288;p35"/>
          <p:cNvSpPr txBox="1"/>
          <p:nvPr/>
        </p:nvSpPr>
        <p:spPr>
          <a:xfrm>
            <a:off x="483300" y="1540200"/>
            <a:ext cx="8660700" cy="33606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En </a:t>
            </a:r>
            <a:r>
              <a:rPr b="1" lang="es" sz="1200" u="sng">
                <a:solidFill>
                  <a:schemeClr val="accent5"/>
                </a:solidFill>
                <a:latin typeface="Consolas"/>
                <a:ea typeface="Consolas"/>
                <a:cs typeface="Consolas"/>
                <a:sym typeface="Consolas"/>
                <a:hlinkClick r:id="rId4">
                  <a:extLst>
                    <a:ext uri="{A12FA001-AC4F-418D-AE19-62706E023703}">
                      <ahyp:hlinkClr val="tx"/>
                    </a:ext>
                  </a:extLst>
                </a:hlinkClick>
              </a:rPr>
              <a:t>&lt;Button /&gt;</a:t>
            </a:r>
            <a:r>
              <a:rPr lang="es">
                <a:solidFill>
                  <a:srgbClr val="3C63AC"/>
                </a:solidFill>
              </a:rPr>
              <a:t>, que se encuentra en </a:t>
            </a:r>
            <a:r>
              <a:rPr b="1" lang="es" sz="1200" u="sng">
                <a:solidFill>
                  <a:schemeClr val="hlink"/>
                </a:solidFill>
                <a:latin typeface="Consolas"/>
                <a:ea typeface="Consolas"/>
                <a:cs typeface="Consolas"/>
                <a:sym typeface="Consolas"/>
                <a:hlinkClick r:id="rId5"/>
              </a:rPr>
              <a:t>src/components/Button/Button.js</a:t>
            </a:r>
            <a:r>
              <a:rPr lang="es">
                <a:solidFill>
                  <a:srgbClr val="3C63AC"/>
                </a:solidFill>
              </a:rPr>
              <a:t>, encontramos que:</a:t>
            </a:r>
            <a:endParaRPr>
              <a:solidFill>
                <a:srgbClr val="3C63AC"/>
              </a:solidFill>
            </a:endParaRPr>
          </a:p>
          <a:p>
            <a:pPr indent="0" lvl="0" marL="899999" rtl="0" algn="l">
              <a:lnSpc>
                <a:spcPct val="100000"/>
              </a:lnSpc>
              <a:spcBef>
                <a:spcPts val="1000"/>
              </a:spcBef>
              <a:spcAft>
                <a:spcPts val="0"/>
              </a:spcAft>
              <a:buNone/>
            </a:pPr>
            <a:r>
              <a:rPr b="1" lang="es" sz="1050">
                <a:solidFill>
                  <a:srgbClr val="375FA9"/>
                </a:solidFill>
                <a:latin typeface="Consolas"/>
                <a:ea typeface="Consolas"/>
                <a:cs typeface="Consolas"/>
                <a:sym typeface="Consolas"/>
              </a:rPr>
              <a:t>const Button = ({ isFocused, withoutBorders, borderRadius = null, onClick, children }) =&gt;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const decorator = isFocused ? 'primary' : 'outline-secondary';</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const borderDecorator = withoutBorders ? `border-end-0  border-start-0` :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return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className={`btn btn-${decorator} w-100 ${borderDecorator}`}</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onClick={onClick}</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style={{ borderRadius: borderRadius || '0px'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&gt;</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{children}</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&lt;/button&gt;</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  );</a:t>
            </a:r>
            <a:endParaRPr b="1" sz="105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050">
                <a:solidFill>
                  <a:srgbClr val="375FA9"/>
                </a:solidFill>
                <a:latin typeface="Consolas"/>
                <a:ea typeface="Consolas"/>
                <a:cs typeface="Consolas"/>
                <a:sym typeface="Consolas"/>
              </a:rPr>
              <a:t>};</a:t>
            </a:r>
            <a:endParaRPr b="1" sz="1050">
              <a:solidFill>
                <a:srgbClr val="375FA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3C63AC"/>
              </a:buClr>
              <a:buSzPts val="1400"/>
              <a:buChar char="●"/>
            </a:pPr>
            <a:r>
              <a:rPr lang="es">
                <a:solidFill>
                  <a:srgbClr val="3C63AC"/>
                </a:solidFill>
              </a:rPr>
              <a:t>Este componente lo usamos más que todo para los botones de la barra inferior de </a:t>
            </a:r>
            <a:endParaRPr>
              <a:solidFill>
                <a:srgbClr val="3C63AC"/>
              </a:solidFill>
            </a:endParaRPr>
          </a:p>
          <a:p>
            <a:pPr indent="0" lvl="0" marL="457200" rtl="0" algn="l">
              <a:lnSpc>
                <a:spcPct val="100000"/>
              </a:lnSpc>
              <a:spcBef>
                <a:spcPts val="0"/>
              </a:spcBef>
              <a:spcAft>
                <a:spcPts val="0"/>
              </a:spcAft>
              <a:buNone/>
            </a:pPr>
            <a:r>
              <a:rPr lang="es">
                <a:solidFill>
                  <a:srgbClr val="3C63AC"/>
                </a:solidFill>
              </a:rPr>
              <a:t>nuestra paginación.</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6"/>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94" name="Google Shape;294;p36"/>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95" name="Google Shape;295;p36"/>
          <p:cNvSpPr txBox="1"/>
          <p:nvPr/>
        </p:nvSpPr>
        <p:spPr>
          <a:xfrm>
            <a:off x="483300" y="1540200"/>
            <a:ext cx="8660700" cy="30477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En </a:t>
            </a:r>
            <a:r>
              <a:rPr b="1" lang="es" sz="1200" u="sng">
                <a:solidFill>
                  <a:schemeClr val="accent5"/>
                </a:solidFill>
                <a:latin typeface="Consolas"/>
                <a:ea typeface="Consolas"/>
                <a:cs typeface="Consolas"/>
                <a:sym typeface="Consolas"/>
                <a:hlinkClick r:id="rId4">
                  <a:extLst>
                    <a:ext uri="{A12FA001-AC4F-418D-AE19-62706E023703}">
                      <ahyp:hlinkClr val="tx"/>
                    </a:ext>
                  </a:extLst>
                </a:hlinkClick>
              </a:rPr>
              <a:t>&lt;PokemonList /&gt;</a:t>
            </a:r>
            <a:r>
              <a:rPr lang="es">
                <a:solidFill>
                  <a:srgbClr val="3C63AC"/>
                </a:solidFill>
              </a:rPr>
              <a:t>, que se encuentra en </a:t>
            </a:r>
            <a:r>
              <a:rPr b="1" lang="es" sz="1200" u="sng">
                <a:solidFill>
                  <a:schemeClr val="hlink"/>
                </a:solidFill>
                <a:latin typeface="Consolas"/>
                <a:ea typeface="Consolas"/>
                <a:cs typeface="Consolas"/>
                <a:sym typeface="Consolas"/>
                <a:hlinkClick r:id="rId5"/>
              </a:rPr>
              <a:t>src/components/Pokemon/PokemonList.js</a:t>
            </a:r>
            <a:r>
              <a:rPr lang="es">
                <a:solidFill>
                  <a:srgbClr val="3C63AC"/>
                </a:solidFill>
              </a:rPr>
              <a:t>, encontramos que:</a:t>
            </a:r>
            <a:endParaRPr>
              <a:solidFill>
                <a:srgbClr val="3C63AC"/>
              </a:solidFill>
            </a:endParaRPr>
          </a:p>
          <a:p>
            <a:pPr indent="0" lvl="0" marL="899999" rtl="0" algn="l">
              <a:lnSpc>
                <a:spcPct val="100000"/>
              </a:lnSpc>
              <a:spcBef>
                <a:spcPts val="1000"/>
              </a:spcBef>
              <a:spcAft>
                <a:spcPts val="0"/>
              </a:spcAft>
              <a:buNone/>
            </a:pPr>
            <a:r>
              <a:rPr b="1" lang="es" sz="1200">
                <a:solidFill>
                  <a:srgbClr val="375FA9"/>
                </a:solidFill>
                <a:latin typeface="Consolas"/>
                <a:ea typeface="Consolas"/>
                <a:cs typeface="Consolas"/>
                <a:sym typeface="Consolas"/>
              </a:rPr>
              <a:t>const PokemonList = ({ items = [] })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if (!Boolean(items) || items.length === 0) return &lt;p&gt;No hay Pokemon.&lt;/p&gt;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renderItems = () =&gt;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items.map((pokemon) =&gt; &lt;PokemonItem key={pokemon.name} pokemon={pokemon} /&gt;));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return &lt;ul className="list-group"&gt;{renderItems()}&lt;/ul&gt;;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a:t>
            </a:r>
            <a:endParaRPr sz="90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317500" lvl="0" marL="457200" rtl="0" algn="l">
              <a:lnSpc>
                <a:spcPct val="100000"/>
              </a:lnSpc>
              <a:spcBef>
                <a:spcPts val="0"/>
              </a:spcBef>
              <a:spcAft>
                <a:spcPts val="0"/>
              </a:spcAft>
              <a:buClr>
                <a:srgbClr val="3C63AC"/>
              </a:buClr>
              <a:buSzPts val="1400"/>
              <a:buChar char="●"/>
            </a:pPr>
            <a:r>
              <a:rPr lang="es">
                <a:solidFill>
                  <a:srgbClr val="3C63AC"/>
                </a:solidFill>
              </a:rPr>
              <a:t>Este componente lo usamos más que todo para listar los Pokémon de una forma sencilla.</a:t>
            </a:r>
            <a:endParaRPr>
              <a:solidFill>
                <a:srgbClr val="3C63AC"/>
              </a:solidFill>
            </a:endParaRPr>
          </a:p>
          <a:p>
            <a:pPr indent="0" lvl="0" marL="457200" rtl="0" algn="l">
              <a:lnSpc>
                <a:spcPct val="100000"/>
              </a:lnSpc>
              <a:spcBef>
                <a:spcPts val="1000"/>
              </a:spcBef>
              <a:spcAft>
                <a:spcPts val="0"/>
              </a:spcAft>
              <a:buNone/>
            </a:pPr>
            <a:r>
              <a:t/>
            </a:r>
            <a:endParaRPr>
              <a:solidFill>
                <a:srgbClr val="3C63AC"/>
              </a:solidFill>
            </a:endParaRPr>
          </a:p>
          <a:p>
            <a:pPr indent="0" lvl="0" marL="0" rtl="0" algn="l">
              <a:lnSpc>
                <a:spcPct val="100000"/>
              </a:lnSpc>
              <a:spcBef>
                <a:spcPts val="1000"/>
              </a:spcBef>
              <a:spcAft>
                <a:spcPts val="0"/>
              </a:spcAft>
              <a:buNone/>
            </a:pPr>
            <a:r>
              <a:rPr lang="es">
                <a:solidFill>
                  <a:srgbClr val="3C63AC"/>
                </a:solidFill>
              </a:rPr>
              <a:t>Adaptado de </a:t>
            </a:r>
            <a:r>
              <a:rPr lang="es" u="sng">
                <a:solidFill>
                  <a:schemeClr val="hlink"/>
                </a:solidFill>
                <a:hlinkClick r:id="rId6"/>
              </a:rPr>
              <a:t>Bootstrap</a:t>
            </a:r>
            <a:r>
              <a:rPr lang="es">
                <a:solidFill>
                  <a:srgbClr val="3C63AC"/>
                </a:solidFill>
              </a:rPr>
              <a:t>.</a:t>
            </a:r>
            <a:endParaRPr>
              <a:solidFill>
                <a:srgbClr val="3C63A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37"/>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301" name="Google Shape;301;p37"/>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02" name="Google Shape;302;p37"/>
          <p:cNvSpPr txBox="1"/>
          <p:nvPr/>
        </p:nvSpPr>
        <p:spPr>
          <a:xfrm>
            <a:off x="483300" y="1540200"/>
            <a:ext cx="8660700" cy="35016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Observamos que </a:t>
            </a:r>
            <a:r>
              <a:rPr b="1" lang="es" sz="1200" u="sng">
                <a:solidFill>
                  <a:schemeClr val="accent5"/>
                </a:solidFill>
                <a:latin typeface="Consolas"/>
                <a:ea typeface="Consolas"/>
                <a:cs typeface="Consolas"/>
                <a:sym typeface="Consolas"/>
                <a:hlinkClick r:id="rId4">
                  <a:extLst>
                    <a:ext uri="{A12FA001-AC4F-418D-AE19-62706E023703}">
                      <ahyp:hlinkClr val="tx"/>
                    </a:ext>
                  </a:extLst>
                </a:hlinkClick>
              </a:rPr>
              <a:t>&lt;PokemonList /&gt;</a:t>
            </a:r>
            <a:r>
              <a:rPr lang="es">
                <a:solidFill>
                  <a:srgbClr val="3C63AC"/>
                </a:solidFill>
              </a:rPr>
              <a:t> depende de </a:t>
            </a:r>
            <a:r>
              <a:rPr b="1" lang="es" sz="1200" u="sng">
                <a:solidFill>
                  <a:schemeClr val="accent5"/>
                </a:solidFill>
                <a:latin typeface="Consolas"/>
                <a:ea typeface="Consolas"/>
                <a:cs typeface="Consolas"/>
                <a:sym typeface="Consolas"/>
                <a:hlinkClick r:id="rId5">
                  <a:extLst>
                    <a:ext uri="{A12FA001-AC4F-418D-AE19-62706E023703}">
                      <ahyp:hlinkClr val="tx"/>
                    </a:ext>
                  </a:extLst>
                </a:hlinkClick>
              </a:rPr>
              <a:t>&lt;PokemonItem /&gt;</a:t>
            </a:r>
            <a:r>
              <a:rPr lang="es">
                <a:solidFill>
                  <a:srgbClr val="3C63AC"/>
                </a:solidFill>
              </a:rPr>
              <a:t>, que se encuentra en </a:t>
            </a:r>
            <a:r>
              <a:rPr b="1" lang="es" sz="1200" u="sng">
                <a:solidFill>
                  <a:schemeClr val="hlink"/>
                </a:solidFill>
                <a:latin typeface="Consolas"/>
                <a:ea typeface="Consolas"/>
                <a:cs typeface="Consolas"/>
                <a:sym typeface="Consolas"/>
                <a:hlinkClick r:id="rId6"/>
              </a:rPr>
              <a:t>src/components/Pokemon/</a:t>
            </a:r>
            <a:r>
              <a:rPr b="1" lang="es" sz="1200" u="sng">
                <a:solidFill>
                  <a:schemeClr val="hlink"/>
                </a:solidFill>
                <a:latin typeface="Consolas"/>
                <a:ea typeface="Consolas"/>
                <a:cs typeface="Consolas"/>
                <a:sym typeface="Consolas"/>
                <a:hlinkClick r:id="rId7"/>
              </a:rPr>
              <a:t>PokemonItem</a:t>
            </a:r>
            <a:r>
              <a:rPr b="1" lang="es" sz="1200" u="sng">
                <a:solidFill>
                  <a:schemeClr val="hlink"/>
                </a:solidFill>
                <a:latin typeface="Consolas"/>
                <a:ea typeface="Consolas"/>
                <a:cs typeface="Consolas"/>
                <a:sym typeface="Consolas"/>
                <a:hlinkClick r:id="rId8"/>
              </a:rPr>
              <a:t>.js</a:t>
            </a:r>
            <a:r>
              <a:rPr lang="es">
                <a:solidFill>
                  <a:srgbClr val="3C63AC"/>
                </a:solidFill>
              </a:rPr>
              <a:t>, definimos los siguientes estados y efectos:</a:t>
            </a:r>
            <a:endParaRPr>
              <a:solidFill>
                <a:srgbClr val="3C63AC"/>
              </a:solidFill>
            </a:endParaRPr>
          </a:p>
          <a:p>
            <a:pPr indent="0" lvl="0" marL="899999" rtl="0" algn="l">
              <a:lnSpc>
                <a:spcPct val="100000"/>
              </a:lnSpc>
              <a:spcBef>
                <a:spcPts val="1000"/>
              </a:spcBef>
              <a:spcAft>
                <a:spcPts val="0"/>
              </a:spcAft>
              <a:buNone/>
            </a:pPr>
            <a:r>
              <a:rPr b="1" lang="es" sz="1200">
                <a:solidFill>
                  <a:srgbClr val="375FA9"/>
                </a:solidFill>
                <a:latin typeface="Consolas"/>
                <a:ea typeface="Consolas"/>
                <a:cs typeface="Consolas"/>
                <a:sym typeface="Consolas"/>
              </a:rPr>
              <a:t>const [detail, setDetail] = useState(null);</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const [showSpinner, setShowSpinner] = useState(null);</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const { url } = pokemon;</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useEffect(()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fetchDetail = async ()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setShowSpinner(true);</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const payload = await PokeAPI_with_fetch.detail(url);</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setDetail(payload);</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setShowSpinner(false);</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fetchDetail();</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[url]);</a:t>
            </a:r>
            <a:endParaRPr b="1" sz="1200">
              <a:solidFill>
                <a:srgbClr val="375FA9"/>
              </a:solidFill>
              <a:latin typeface="Consolas"/>
              <a:ea typeface="Consolas"/>
              <a:cs typeface="Consolas"/>
              <a:sym typeface="Consolas"/>
            </a:endParaRPr>
          </a:p>
          <a:p>
            <a:pPr indent="0" lvl="0" marL="0" rtl="0" algn="l">
              <a:lnSpc>
                <a:spcPct val="95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317500" lvl="0" marL="457200" rtl="0" algn="l">
              <a:lnSpc>
                <a:spcPct val="95000"/>
              </a:lnSpc>
              <a:spcBef>
                <a:spcPts val="0"/>
              </a:spcBef>
              <a:spcAft>
                <a:spcPts val="0"/>
              </a:spcAft>
              <a:buClr>
                <a:srgbClr val="3C63AC"/>
              </a:buClr>
              <a:buSzPts val="1400"/>
              <a:buChar char="●"/>
            </a:pPr>
            <a:r>
              <a:rPr lang="es">
                <a:solidFill>
                  <a:srgbClr val="3C63AC"/>
                </a:solidFill>
              </a:rPr>
              <a:t>Esta solicitud, la cual se envía con cada cambio a url, obtiene </a:t>
            </a:r>
            <a:endParaRPr>
              <a:solidFill>
                <a:srgbClr val="3C63AC"/>
              </a:solidFill>
            </a:endParaRPr>
          </a:p>
          <a:p>
            <a:pPr indent="0" lvl="0" marL="457200" rtl="0" algn="l">
              <a:lnSpc>
                <a:spcPct val="95000"/>
              </a:lnSpc>
              <a:spcBef>
                <a:spcPts val="0"/>
              </a:spcBef>
              <a:spcAft>
                <a:spcPts val="0"/>
              </a:spcAft>
              <a:buNone/>
            </a:pPr>
            <a:r>
              <a:rPr lang="es">
                <a:solidFill>
                  <a:srgbClr val="3C63AC"/>
                </a:solidFill>
              </a:rPr>
              <a:t>el detalle del Pokémon y con esto su imagen.</a:t>
            </a:r>
            <a:endParaRPr>
              <a:solidFill>
                <a:srgbClr val="3C63A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3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308" name="Google Shape;308;p3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09" name="Google Shape;309;p38"/>
          <p:cNvSpPr txBox="1"/>
          <p:nvPr/>
        </p:nvSpPr>
        <p:spPr>
          <a:xfrm>
            <a:off x="483300" y="1464000"/>
            <a:ext cx="8660700" cy="38379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Adicionalmente definimos el siguiente </a:t>
            </a:r>
            <a:r>
              <a:rPr lang="es">
                <a:solidFill>
                  <a:srgbClr val="3C63AC"/>
                </a:solidFill>
              </a:rPr>
              <a:t>método</a:t>
            </a:r>
            <a:r>
              <a:rPr lang="es">
                <a:solidFill>
                  <a:srgbClr val="3C63AC"/>
                </a:solidFill>
              </a:rPr>
              <a:t>:</a:t>
            </a:r>
            <a:endParaRPr>
              <a:solidFill>
                <a:srgbClr val="3C63AC"/>
              </a:solidFill>
            </a:endParaRPr>
          </a:p>
          <a:p>
            <a:pPr indent="0" lvl="0" marL="899999" rtl="0" algn="l">
              <a:lnSpc>
                <a:spcPct val="100000"/>
              </a:lnSpc>
              <a:spcBef>
                <a:spcPts val="1000"/>
              </a:spcBef>
              <a:spcAft>
                <a:spcPts val="0"/>
              </a:spcAft>
              <a:buNone/>
            </a:pPr>
            <a:r>
              <a:rPr b="1" lang="es" sz="1200">
                <a:solidFill>
                  <a:srgbClr val="375FA9"/>
                </a:solidFill>
                <a:latin typeface="Consolas"/>
                <a:ea typeface="Consolas"/>
                <a:cs typeface="Consolas"/>
                <a:sym typeface="Consolas"/>
              </a:rPr>
              <a:t>const renderImage = ()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if (showSpinner === null)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return;</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 else if (showSpinner)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return &lt;GrowingSpinner /&gt;;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 else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return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&lt;img</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width={96}</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height={96}</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alt={pokemon.name}</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src={detail?.sprites?.front_default}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a:t>
            </a:r>
            <a:endParaRPr b="1" sz="120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a:solidFill>
                <a:srgbClr val="3C63AC"/>
              </a:solidFill>
            </a:endParaRPr>
          </a:p>
        </p:txBody>
      </p:sp>
      <p:sp>
        <p:nvSpPr>
          <p:cNvPr id="310" name="Google Shape;310;p38"/>
          <p:cNvSpPr txBox="1"/>
          <p:nvPr/>
        </p:nvSpPr>
        <p:spPr>
          <a:xfrm>
            <a:off x="5480050" y="2109525"/>
            <a:ext cx="3204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75FA9"/>
              </a:buClr>
              <a:buSzPts val="1400"/>
              <a:buChar char="●"/>
            </a:pPr>
            <a:r>
              <a:rPr lang="es">
                <a:solidFill>
                  <a:srgbClr val="3C63AC"/>
                </a:solidFill>
              </a:rPr>
              <a:t>El cual se encarga de mostrar la imagen, un </a:t>
            </a:r>
            <a:r>
              <a:rPr lang="es" u="sng">
                <a:solidFill>
                  <a:schemeClr val="accent5"/>
                </a:solidFill>
                <a:hlinkClick r:id="rId4">
                  <a:extLst>
                    <a:ext uri="{A12FA001-AC4F-418D-AE19-62706E023703}">
                      <ahyp:hlinkClr val="tx"/>
                    </a:ext>
                  </a:extLst>
                </a:hlinkClick>
              </a:rPr>
              <a:t>spinner</a:t>
            </a:r>
            <a:r>
              <a:rPr lang="es">
                <a:solidFill>
                  <a:srgbClr val="3C63AC"/>
                </a:solidFill>
              </a:rPr>
              <a:t> o nada dependiendo </a:t>
            </a:r>
            <a:endParaRPr>
              <a:solidFill>
                <a:srgbClr val="3C63AC"/>
              </a:solidFill>
            </a:endParaRPr>
          </a:p>
          <a:p>
            <a:pPr indent="0" lvl="0" marL="457200" rtl="0" algn="l">
              <a:spcBef>
                <a:spcPts val="0"/>
              </a:spcBef>
              <a:spcAft>
                <a:spcPts val="0"/>
              </a:spcAft>
              <a:buNone/>
            </a:pPr>
            <a:r>
              <a:rPr lang="es">
                <a:solidFill>
                  <a:srgbClr val="3C63AC"/>
                </a:solidFill>
              </a:rPr>
              <a:t>del estado del detalle</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3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316" name="Google Shape;316;p3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17" name="Google Shape;317;p39"/>
          <p:cNvSpPr txBox="1"/>
          <p:nvPr/>
        </p:nvSpPr>
        <p:spPr>
          <a:xfrm>
            <a:off x="483300" y="1540200"/>
            <a:ext cx="8660700" cy="32991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1000"/>
              </a:spcBef>
              <a:spcAft>
                <a:spcPts val="0"/>
              </a:spcAft>
              <a:buClr>
                <a:srgbClr val="3C63AC"/>
              </a:buClr>
              <a:buSzPts val="1400"/>
              <a:buChar char="●"/>
            </a:pPr>
            <a:r>
              <a:rPr lang="es">
                <a:solidFill>
                  <a:srgbClr val="3C63AC"/>
                </a:solidFill>
              </a:rPr>
              <a:t>Luego nuestro componente genera el siguiente JSX</a:t>
            </a:r>
            <a:r>
              <a:rPr lang="es">
                <a:solidFill>
                  <a:srgbClr val="3C63AC"/>
                </a:solidFill>
              </a:rPr>
              <a:t>:</a:t>
            </a:r>
            <a:endParaRPr>
              <a:solidFill>
                <a:srgbClr val="3C63AC"/>
              </a:solidFill>
            </a:endParaRPr>
          </a:p>
          <a:p>
            <a:pPr indent="0" lvl="0" marL="450000" rtl="0" algn="l">
              <a:lnSpc>
                <a:spcPct val="100000"/>
              </a:lnSpc>
              <a:spcBef>
                <a:spcPts val="1000"/>
              </a:spcBef>
              <a:spcAft>
                <a:spcPts val="0"/>
              </a:spcAft>
              <a:buNone/>
            </a:pPr>
            <a:r>
              <a:rPr b="1" lang="es" sz="1200">
                <a:solidFill>
                  <a:srgbClr val="375FA9"/>
                </a:solidFill>
                <a:latin typeface="Consolas"/>
                <a:ea typeface="Consolas"/>
                <a:cs typeface="Consolas"/>
                <a:sym typeface="Consolas"/>
              </a:rPr>
              <a:t>return (</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&lt;li className="list-group-item g-0"&gt;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 className="row g-0 pl-4 align-items-center"&gt;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className="col-2 col-sm-3 col-lg-2 col-xl-1"</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style={{ height: '96px' }}</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{renderImage()}</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 className="col-10 col-sm-9 col-lg-10 col-xl-11"&gt;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&lt;h2&gt;{pokemon.name}&lt;/h2&gt;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  &lt;/li&gt;</a:t>
            </a:r>
            <a:endParaRPr b="1" sz="1200">
              <a:solidFill>
                <a:srgbClr val="375FA9"/>
              </a:solidFill>
              <a:latin typeface="Consolas"/>
              <a:ea typeface="Consolas"/>
              <a:cs typeface="Consolas"/>
              <a:sym typeface="Consolas"/>
            </a:endParaRPr>
          </a:p>
          <a:p>
            <a:pPr indent="0" lvl="0" marL="450000" rtl="0" algn="l">
              <a:lnSpc>
                <a:spcPct val="100000"/>
              </a:lnSpc>
              <a:spcBef>
                <a:spcPts val="0"/>
              </a:spcBef>
              <a:spcAft>
                <a:spcPts val="0"/>
              </a:spcAft>
              <a:buNone/>
            </a:pPr>
            <a:r>
              <a:rPr b="1" lang="es" sz="1200">
                <a:solidFill>
                  <a:srgbClr val="375FA9"/>
                </a:solidFill>
                <a:latin typeface="Consolas"/>
                <a:ea typeface="Consolas"/>
                <a:cs typeface="Consolas"/>
                <a:sym typeface="Consolas"/>
              </a:rPr>
              <a:t>);</a:t>
            </a:r>
            <a:endParaRPr>
              <a:solidFill>
                <a:srgbClr val="3C63AC"/>
              </a:solidFill>
            </a:endParaRPr>
          </a:p>
        </p:txBody>
      </p:sp>
      <p:sp>
        <p:nvSpPr>
          <p:cNvPr id="318" name="Google Shape;318;p39"/>
          <p:cNvSpPr txBox="1"/>
          <p:nvPr/>
        </p:nvSpPr>
        <p:spPr>
          <a:xfrm>
            <a:off x="6072675" y="2109525"/>
            <a:ext cx="2772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3C63AC"/>
              </a:buClr>
              <a:buSzPts val="1400"/>
              <a:buChar char="●"/>
            </a:pPr>
            <a:r>
              <a:rPr lang="es">
                <a:solidFill>
                  <a:srgbClr val="3C63AC"/>
                </a:solidFill>
              </a:rPr>
              <a:t>Aquí simplemente mostramos la imagen y el nombre del Pokémon.</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0"/>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324" name="Google Shape;324;p40"/>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25" name="Google Shape;325;p40"/>
          <p:cNvSpPr txBox="1"/>
          <p:nvPr/>
        </p:nvSpPr>
        <p:spPr>
          <a:xfrm>
            <a:off x="483300" y="1540200"/>
            <a:ext cx="8660700" cy="33864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3C63AC"/>
              </a:buClr>
              <a:buSzPts val="1400"/>
              <a:buChar char="●"/>
            </a:pPr>
            <a:r>
              <a:rPr lang="es">
                <a:solidFill>
                  <a:srgbClr val="3C63AC"/>
                </a:solidFill>
              </a:rPr>
              <a:t>Por </a:t>
            </a:r>
            <a:r>
              <a:rPr lang="es">
                <a:solidFill>
                  <a:srgbClr val="3C63AC"/>
                </a:solidFill>
              </a:rPr>
              <a:t>último</a:t>
            </a:r>
            <a:r>
              <a:rPr lang="es">
                <a:solidFill>
                  <a:srgbClr val="3C63AC"/>
                </a:solidFill>
              </a:rPr>
              <a:t> hay que resaltar que nuestro componente se exporta de una forma diferente, la cual es la siguiente:</a:t>
            </a:r>
            <a:endParaRPr>
              <a:solidFill>
                <a:srgbClr val="3C63AC"/>
              </a:solidFill>
            </a:endParaRPr>
          </a:p>
          <a:p>
            <a:pPr indent="0" lvl="0" marL="899999" rtl="0" algn="l">
              <a:lnSpc>
                <a:spcPct val="150000"/>
              </a:lnSpc>
              <a:spcBef>
                <a:spcPts val="1000"/>
              </a:spcBef>
              <a:spcAft>
                <a:spcPts val="0"/>
              </a:spcAft>
              <a:buNone/>
            </a:pPr>
            <a:r>
              <a:rPr b="1" lang="es" sz="1200">
                <a:solidFill>
                  <a:srgbClr val="375FA9"/>
                </a:solidFill>
                <a:latin typeface="Consolas"/>
                <a:ea typeface="Consolas"/>
                <a:cs typeface="Consolas"/>
                <a:sym typeface="Consolas"/>
              </a:rPr>
              <a:t>export default React.memo(PokemonItem);</a:t>
            </a:r>
            <a:endParaRPr b="1" sz="1200">
              <a:solidFill>
                <a:srgbClr val="375FA9"/>
              </a:solidFill>
              <a:latin typeface="Consolas"/>
              <a:ea typeface="Consolas"/>
              <a:cs typeface="Consolas"/>
              <a:sym typeface="Consolas"/>
            </a:endParaRPr>
          </a:p>
          <a:p>
            <a:pPr indent="-317500" lvl="0" marL="457200" rtl="0" algn="l">
              <a:lnSpc>
                <a:spcPct val="100000"/>
              </a:lnSpc>
              <a:spcBef>
                <a:spcPts val="1000"/>
              </a:spcBef>
              <a:spcAft>
                <a:spcPts val="0"/>
              </a:spcAft>
              <a:buClr>
                <a:srgbClr val="3C63AC"/>
              </a:buClr>
              <a:buSzPts val="1400"/>
              <a:buChar char="●"/>
            </a:pPr>
            <a:r>
              <a:rPr lang="es">
                <a:solidFill>
                  <a:srgbClr val="3C63AC"/>
                </a:solidFill>
              </a:rPr>
              <a:t>Esto se debe a que no queremos que este componente se vuelva a generar o computar con cada cambio de nuestra </a:t>
            </a:r>
            <a:r>
              <a:rPr lang="es">
                <a:solidFill>
                  <a:srgbClr val="3C63AC"/>
                </a:solidFill>
              </a:rPr>
              <a:t>aplicación</a:t>
            </a:r>
            <a:r>
              <a:rPr lang="es">
                <a:solidFill>
                  <a:srgbClr val="3C63AC"/>
                </a:solidFill>
              </a:rPr>
              <a:t>.</a:t>
            </a:r>
            <a:endParaRPr>
              <a:solidFill>
                <a:srgbClr val="3C63AC"/>
              </a:solidFill>
            </a:endParaRPr>
          </a:p>
          <a:p>
            <a:pPr indent="-317500" lvl="0" marL="457200" rtl="0" algn="l">
              <a:lnSpc>
                <a:spcPct val="100000"/>
              </a:lnSpc>
              <a:spcBef>
                <a:spcPts val="1000"/>
              </a:spcBef>
              <a:spcAft>
                <a:spcPts val="0"/>
              </a:spcAft>
              <a:buClr>
                <a:srgbClr val="3C63AC"/>
              </a:buClr>
              <a:buSzPts val="1400"/>
              <a:buChar char="●"/>
            </a:pPr>
            <a:r>
              <a:rPr lang="es">
                <a:solidFill>
                  <a:srgbClr val="3C63AC"/>
                </a:solidFill>
              </a:rPr>
              <a:t>Por ejemplo, si no </a:t>
            </a:r>
            <a:r>
              <a:rPr lang="es">
                <a:solidFill>
                  <a:srgbClr val="3C63AC"/>
                </a:solidFill>
              </a:rPr>
              <a:t>añadiremos</a:t>
            </a:r>
            <a:r>
              <a:rPr lang="es">
                <a:solidFill>
                  <a:srgbClr val="3C63AC"/>
                </a:solidFill>
              </a:rPr>
              <a:t> React.memo, cuando cambiaramos la cantidad de elementos con nuestro dropdown. Entonces, en todos los casos </a:t>
            </a:r>
            <a:r>
              <a:rPr lang="es">
                <a:solidFill>
                  <a:srgbClr val="3C63AC"/>
                </a:solidFill>
              </a:rPr>
              <a:t>enviaríamos</a:t>
            </a:r>
            <a:r>
              <a:rPr lang="es">
                <a:solidFill>
                  <a:srgbClr val="3C63AC"/>
                </a:solidFill>
              </a:rPr>
              <a:t> nuevas peticiones HTTP.</a:t>
            </a:r>
            <a:endParaRPr>
              <a:solidFill>
                <a:srgbClr val="3C63AC"/>
              </a:solidFill>
            </a:endParaRPr>
          </a:p>
          <a:p>
            <a:pPr indent="-317500" lvl="0" marL="457200" rtl="0" algn="l">
              <a:lnSpc>
                <a:spcPct val="100000"/>
              </a:lnSpc>
              <a:spcBef>
                <a:spcPts val="1000"/>
              </a:spcBef>
              <a:spcAft>
                <a:spcPts val="0"/>
              </a:spcAft>
              <a:buClr>
                <a:srgbClr val="3C63AC"/>
              </a:buClr>
              <a:buSzPts val="1400"/>
              <a:buChar char="●"/>
            </a:pPr>
            <a:r>
              <a:rPr lang="es">
                <a:solidFill>
                  <a:srgbClr val="3C63AC"/>
                </a:solidFill>
              </a:rPr>
              <a:t>Esto no es lo que </a:t>
            </a:r>
            <a:r>
              <a:rPr lang="es">
                <a:solidFill>
                  <a:srgbClr val="3C63AC"/>
                </a:solidFill>
              </a:rPr>
              <a:t>deseamos</a:t>
            </a:r>
            <a:r>
              <a:rPr lang="es">
                <a:solidFill>
                  <a:srgbClr val="3C63AC"/>
                </a:solidFill>
              </a:rPr>
              <a:t> ya que si cambiamos de una cantidad de elementos mayor a una menor, por ejemplo de 10 a 5, ya contamos con la </a:t>
            </a:r>
            <a:r>
              <a:rPr lang="es">
                <a:solidFill>
                  <a:srgbClr val="3C63AC"/>
                </a:solidFill>
              </a:rPr>
              <a:t>información</a:t>
            </a:r>
            <a:r>
              <a:rPr lang="es">
                <a:solidFill>
                  <a:srgbClr val="3C63AC"/>
                </a:solidFill>
              </a:rPr>
              <a:t> de los primeros 5 Pokémon.</a:t>
            </a:r>
            <a:endParaRPr>
              <a:solidFill>
                <a:srgbClr val="3C63AC"/>
              </a:solidFill>
            </a:endParaRPr>
          </a:p>
          <a:p>
            <a:pPr indent="-317500" lvl="0" marL="457200" rtl="0" algn="l">
              <a:lnSpc>
                <a:spcPct val="100000"/>
              </a:lnSpc>
              <a:spcBef>
                <a:spcPts val="1000"/>
              </a:spcBef>
              <a:spcAft>
                <a:spcPts val="0"/>
              </a:spcAft>
              <a:buClr>
                <a:srgbClr val="3C63AC"/>
              </a:buClr>
              <a:buSzPts val="1400"/>
              <a:buChar char="●"/>
            </a:pPr>
            <a:r>
              <a:rPr lang="es">
                <a:solidFill>
                  <a:srgbClr val="3C63AC"/>
                </a:solidFill>
              </a:rPr>
              <a:t>Por lo que no </a:t>
            </a:r>
            <a:r>
              <a:rPr lang="es">
                <a:solidFill>
                  <a:srgbClr val="3C63AC"/>
                </a:solidFill>
              </a:rPr>
              <a:t>necesitamos</a:t>
            </a:r>
            <a:r>
              <a:rPr lang="es">
                <a:solidFill>
                  <a:srgbClr val="3C63AC"/>
                </a:solidFill>
              </a:rPr>
              <a:t> volver a consultar esta </a:t>
            </a:r>
            <a:r>
              <a:rPr lang="es">
                <a:solidFill>
                  <a:srgbClr val="3C63AC"/>
                </a:solidFill>
              </a:rPr>
              <a:t>información</a:t>
            </a:r>
            <a:r>
              <a:rPr lang="es">
                <a:solidFill>
                  <a:srgbClr val="3C63AC"/>
                </a:solidFill>
              </a:rPr>
              <a:t>.</a:t>
            </a:r>
            <a:endParaRPr>
              <a:solidFill>
                <a:srgbClr val="3C63AC"/>
              </a:solidFill>
            </a:endParaRPr>
          </a:p>
          <a:p>
            <a:pPr indent="-317500" lvl="0" marL="457200" rtl="0" algn="l">
              <a:lnSpc>
                <a:spcPct val="100000"/>
              </a:lnSpc>
              <a:spcBef>
                <a:spcPts val="1000"/>
              </a:spcBef>
              <a:spcAft>
                <a:spcPts val="1000"/>
              </a:spcAft>
              <a:buClr>
                <a:srgbClr val="3C63AC"/>
              </a:buClr>
              <a:buSzPts val="1400"/>
              <a:buChar char="●"/>
            </a:pPr>
            <a:r>
              <a:rPr lang="es">
                <a:solidFill>
                  <a:srgbClr val="3C63AC"/>
                </a:solidFill>
              </a:rPr>
              <a:t>Esto es posible a las </a:t>
            </a:r>
            <a:r>
              <a:rPr lang="es">
                <a:solidFill>
                  <a:srgbClr val="3C63AC"/>
                </a:solidFill>
              </a:rPr>
              <a:t>validaciones</a:t>
            </a:r>
            <a:r>
              <a:rPr lang="es">
                <a:solidFill>
                  <a:srgbClr val="3C63AC"/>
                </a:solidFill>
              </a:rPr>
              <a:t> internas de </a:t>
            </a:r>
            <a:r>
              <a:rPr lang="es" u="sng">
                <a:solidFill>
                  <a:schemeClr val="hlink"/>
                </a:solidFill>
                <a:hlinkClick r:id="rId4"/>
              </a:rPr>
              <a:t>React.memo</a:t>
            </a:r>
            <a:endParaRPr>
              <a:solidFill>
                <a:srgbClr val="3C63A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41"/>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331" name="Google Shape;331;p41"/>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332" name="Google Shape;332;p41"/>
          <p:cNvSpPr txBox="1"/>
          <p:nvPr/>
        </p:nvSpPr>
        <p:spPr>
          <a:xfrm>
            <a:off x="483300" y="1540200"/>
            <a:ext cx="8660700" cy="34788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375FA9"/>
              </a:buClr>
              <a:buSzPts val="1400"/>
              <a:buChar char="●"/>
            </a:pPr>
            <a:r>
              <a:rPr lang="es">
                <a:solidFill>
                  <a:srgbClr val="3C63AC"/>
                </a:solidFill>
              </a:rPr>
              <a:t>Por </a:t>
            </a:r>
            <a:r>
              <a:rPr lang="es">
                <a:solidFill>
                  <a:srgbClr val="3C63AC"/>
                </a:solidFill>
              </a:rPr>
              <a:t>último,</a:t>
            </a:r>
            <a:r>
              <a:rPr lang="es">
                <a:solidFill>
                  <a:srgbClr val="3C63AC"/>
                </a:solidFill>
              </a:rPr>
              <a:t> tenemos a </a:t>
            </a:r>
            <a:r>
              <a:rPr lang="es" u="sng">
                <a:solidFill>
                  <a:schemeClr val="hlink"/>
                </a:solidFill>
                <a:latin typeface="Consolas"/>
                <a:ea typeface="Consolas"/>
                <a:cs typeface="Consolas"/>
                <a:sym typeface="Consolas"/>
                <a:hlinkClick r:id="rId4"/>
              </a:rPr>
              <a:t>&lt;GrowingSpinner&gt;</a:t>
            </a:r>
            <a:r>
              <a:rPr lang="es">
                <a:solidFill>
                  <a:srgbClr val="3C63AC"/>
                </a:solidFill>
              </a:rPr>
              <a:t>, ubicado en </a:t>
            </a:r>
            <a:r>
              <a:rPr lang="es" sz="1300" u="sng">
                <a:solidFill>
                  <a:schemeClr val="hlink"/>
                </a:solidFill>
                <a:latin typeface="Consolas"/>
                <a:ea typeface="Consolas"/>
                <a:cs typeface="Consolas"/>
                <a:sym typeface="Consolas"/>
                <a:hlinkClick r:id="rId5"/>
              </a:rPr>
              <a:t>src/components/Spinner/GrowingSpinner.js</a:t>
            </a:r>
            <a:r>
              <a:rPr lang="es">
                <a:solidFill>
                  <a:srgbClr val="3C63AC"/>
                </a:solidFill>
              </a:rPr>
              <a:t>:</a:t>
            </a:r>
            <a:endParaRPr>
              <a:solidFill>
                <a:srgbClr val="3C63AC"/>
              </a:solidFill>
            </a:endParaRPr>
          </a:p>
          <a:p>
            <a:pPr indent="0" lvl="0" marL="899999" rtl="0" algn="l">
              <a:lnSpc>
                <a:spcPct val="100000"/>
              </a:lnSpc>
              <a:spcBef>
                <a:spcPts val="1000"/>
              </a:spcBef>
              <a:spcAft>
                <a:spcPts val="0"/>
              </a:spcAft>
              <a:buNone/>
            </a:pPr>
            <a:r>
              <a:rPr b="1" lang="es" sz="1200">
                <a:solidFill>
                  <a:srgbClr val="375FA9"/>
                </a:solidFill>
                <a:latin typeface="Consolas"/>
                <a:ea typeface="Consolas"/>
                <a:cs typeface="Consolas"/>
                <a:sym typeface="Consolas"/>
              </a:rPr>
              <a:t>const GrowingSpinner = () =&gt;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return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 className="spinner-grow text-secondary" role="status" style={{ width: '96px', height: '96px' }} &gt;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&lt;span className="visually-hidden"&gt;Loading...&lt;/span&gt;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&lt;/div&gt;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  );</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rPr b="1" lang="es" sz="1200">
                <a:solidFill>
                  <a:srgbClr val="375FA9"/>
                </a:solidFill>
                <a:latin typeface="Consolas"/>
                <a:ea typeface="Consolas"/>
                <a:cs typeface="Consolas"/>
                <a:sym typeface="Consolas"/>
              </a:rPr>
              <a:t>};</a:t>
            </a:r>
            <a:endParaRPr b="1" sz="1200">
              <a:solidFill>
                <a:srgbClr val="375FA9"/>
              </a:solidFill>
              <a:latin typeface="Consolas"/>
              <a:ea typeface="Consolas"/>
              <a:cs typeface="Consolas"/>
              <a:sym typeface="Consolas"/>
            </a:endParaRPr>
          </a:p>
          <a:p>
            <a:pPr indent="0" lvl="0" marL="899999" rtl="0" algn="l">
              <a:lnSpc>
                <a:spcPct val="100000"/>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317500" lvl="0" marL="457200" rtl="0" algn="just">
              <a:lnSpc>
                <a:spcPct val="100000"/>
              </a:lnSpc>
              <a:spcBef>
                <a:spcPts val="0"/>
              </a:spcBef>
              <a:spcAft>
                <a:spcPts val="0"/>
              </a:spcAft>
              <a:buClr>
                <a:srgbClr val="3C63AC"/>
              </a:buClr>
              <a:buSzPts val="1400"/>
              <a:buChar char="●"/>
            </a:pPr>
            <a:r>
              <a:rPr lang="es">
                <a:solidFill>
                  <a:srgbClr val="3C63AC"/>
                </a:solidFill>
              </a:rPr>
              <a:t>Este componente lo utilizamos para decirle al usuario que las imagenes estan cargado debido a la solicitud de detalle que estamos realizando.</a:t>
            </a:r>
            <a:endParaRPr>
              <a:solidFill>
                <a:srgbClr val="3C63AC"/>
              </a:solidFill>
            </a:endParaRPr>
          </a:p>
          <a:p>
            <a:pPr indent="-317500" lvl="0" marL="457200" rtl="0" algn="l">
              <a:lnSpc>
                <a:spcPct val="100000"/>
              </a:lnSpc>
              <a:spcBef>
                <a:spcPts val="1000"/>
              </a:spcBef>
              <a:spcAft>
                <a:spcPts val="0"/>
              </a:spcAft>
              <a:buClr>
                <a:srgbClr val="3C63AC"/>
              </a:buClr>
              <a:buSzPts val="1400"/>
              <a:buChar char="●"/>
            </a:pPr>
            <a:r>
              <a:rPr lang="es">
                <a:solidFill>
                  <a:srgbClr val="3C63AC"/>
                </a:solidFill>
              </a:rPr>
              <a:t>Componente adaptado de </a:t>
            </a:r>
            <a:r>
              <a:rPr lang="es" u="sng">
                <a:solidFill>
                  <a:schemeClr val="hlink"/>
                </a:solidFill>
                <a:hlinkClick r:id="rId6"/>
              </a:rPr>
              <a:t>Bootstrap</a:t>
            </a:r>
            <a:r>
              <a:rPr lang="es">
                <a:solidFill>
                  <a:srgbClr val="3C63AC"/>
                </a:solidFill>
              </a:rPr>
              <a:t>.</a:t>
            </a:r>
            <a:endParaRPr>
              <a:solidFill>
                <a:srgbClr val="3C63AC"/>
              </a:solidFill>
            </a:endParaRPr>
          </a:p>
          <a:p>
            <a:pPr indent="-317500" lvl="0" marL="457200" rtl="0" algn="l">
              <a:lnSpc>
                <a:spcPct val="100000"/>
              </a:lnSpc>
              <a:spcBef>
                <a:spcPts val="1000"/>
              </a:spcBef>
              <a:spcAft>
                <a:spcPts val="1000"/>
              </a:spcAft>
              <a:buClr>
                <a:srgbClr val="3C63AC"/>
              </a:buClr>
              <a:buSzPts val="1400"/>
              <a:buChar char="●"/>
            </a:pPr>
            <a:r>
              <a:rPr lang="es">
                <a:solidFill>
                  <a:srgbClr val="3C63AC"/>
                </a:solidFill>
              </a:rPr>
              <a:t>Para ver la aplicación demo en vivo, visitar este </a:t>
            </a:r>
            <a:r>
              <a:rPr lang="es" u="sng">
                <a:solidFill>
                  <a:schemeClr val="hlink"/>
                </a:solidFill>
                <a:hlinkClick r:id="rId7"/>
              </a:rPr>
              <a:t>enlace</a:t>
            </a:r>
            <a:r>
              <a:rPr lang="es">
                <a:solidFill>
                  <a:srgbClr val="3C63AC"/>
                </a:solidFill>
              </a:rPr>
              <a:t>.</a:t>
            </a:r>
            <a:endParaRPr>
              <a:solidFill>
                <a:srgbClr val="3C63A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p42"/>
          <p:cNvSpPr txBox="1"/>
          <p:nvPr/>
        </p:nvSpPr>
        <p:spPr>
          <a:xfrm>
            <a:off x="1086000" y="2226150"/>
            <a:ext cx="6972000" cy="6912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4700">
                <a:solidFill>
                  <a:srgbClr val="E83464"/>
                </a:solidFill>
              </a:rPr>
              <a:t>Ejercicios de práctica</a:t>
            </a:r>
            <a:endParaRPr b="1" sz="4700">
              <a:solidFill>
                <a:srgbClr val="E8346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43"/>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Referencias</a:t>
            </a:r>
            <a:endParaRPr b="1" sz="3200">
              <a:solidFill>
                <a:srgbClr val="E73263"/>
              </a:solidFill>
            </a:endParaRPr>
          </a:p>
        </p:txBody>
      </p:sp>
      <p:sp>
        <p:nvSpPr>
          <p:cNvPr id="343" name="Google Shape;343;p43"/>
          <p:cNvSpPr txBox="1"/>
          <p:nvPr/>
        </p:nvSpPr>
        <p:spPr>
          <a:xfrm>
            <a:off x="647700" y="1530300"/>
            <a:ext cx="7333200" cy="3077100"/>
          </a:xfrm>
          <a:prstGeom prst="rect">
            <a:avLst/>
          </a:prstGeom>
          <a:noFill/>
          <a:ln>
            <a:noFill/>
          </a:ln>
        </p:spPr>
        <p:txBody>
          <a:bodyPr anchorCtr="0" anchor="t" bIns="0" lIns="0" spcFirstLastPara="1" rIns="0" wrap="square" tIns="0">
            <a:noAutofit/>
          </a:bodyPr>
          <a:lstStyle/>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4"/>
              </a:rPr>
              <a:t>https://pokeapi.co/docs/v2#pokemon-section</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5"/>
              </a:rPr>
              <a:t>https://getbootstrap.com/docs/5.1/getting-started/download/#npm</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6"/>
              </a:rPr>
              <a:t>https://developer.mozilla.org/en-US/docs/Web/API/Fetch_API</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7"/>
              </a:rPr>
              <a:t>https://stackblitz.com/edit/react-h3h7mc?file=package.json</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8"/>
              </a:rPr>
              <a:t>https://developer.mozilla.org/en-US/docs/Web/API/fetch#return_value</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9"/>
              </a:rPr>
              <a:t>https://developer.mozilla.org/en-US/docs/Web/JavaScript/Reference/Statements/async_function</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10"/>
              </a:rPr>
              <a:t>https://developer.mozilla.org/en-US/docs/Web/API/fetch</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11"/>
              </a:rPr>
              <a:t>https://developer.mozilla.org/en-US/docs/Web/API/Response/json</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12"/>
              </a:rPr>
              <a:t>https://developer.mozilla.org/en-US/docs/Web/JavaScript/Reference/Global_Objects/Promise</a:t>
            </a:r>
            <a:endParaRPr sz="1200">
              <a:solidFill>
                <a:schemeClr val="accent5"/>
              </a:solidFill>
            </a:endParaRPr>
          </a:p>
          <a:p>
            <a:pPr indent="-304800" lvl="0" marL="457200" rtl="0" algn="just">
              <a:lnSpc>
                <a:spcPct val="100000"/>
              </a:lnSpc>
              <a:spcBef>
                <a:spcPts val="900"/>
              </a:spcBef>
              <a:spcAft>
                <a:spcPts val="0"/>
              </a:spcAft>
              <a:buClr>
                <a:schemeClr val="accent5"/>
              </a:buClr>
              <a:buSzPts val="1200"/>
              <a:buChar char="●"/>
            </a:pPr>
            <a:r>
              <a:rPr lang="es" sz="1200" u="sng">
                <a:solidFill>
                  <a:schemeClr val="hlink"/>
                </a:solidFill>
                <a:hlinkClick r:id="rId13"/>
              </a:rPr>
              <a:t>https://reactjs.org/docs/react-api.html#reactmemo</a:t>
            </a:r>
            <a:endParaRPr sz="12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714975"/>
            <a:ext cx="7543800" cy="1803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Consumir servicios desde una aplicación web diseñada con React de una API RESTful.</a:t>
            </a:r>
            <a:endParaRPr sz="1200">
              <a:solidFill>
                <a:srgbClr val="3C63AC"/>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44"/>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349" name="Google Shape;349;p44"/>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350" name="Google Shape;350;p44"/>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351" name="Google Shape;351;p44"/>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5"/>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162" name="Google Shape;162;p1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63" name="Google Shape;163;p18"/>
          <p:cNvSpPr txBox="1"/>
          <p:nvPr/>
        </p:nvSpPr>
        <p:spPr>
          <a:xfrm>
            <a:off x="483300" y="1540200"/>
            <a:ext cx="8051400" cy="32805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Es posible que necesitemos acceder a </a:t>
            </a:r>
            <a:r>
              <a:rPr lang="es">
                <a:solidFill>
                  <a:srgbClr val="3C63AC"/>
                </a:solidFill>
              </a:rPr>
              <a:t>algún</a:t>
            </a:r>
            <a:r>
              <a:rPr lang="es">
                <a:solidFill>
                  <a:srgbClr val="3C63AC"/>
                </a:solidFill>
              </a:rPr>
              <a:t> tipo de bases de datos, ya sea nuestra o de </a:t>
            </a:r>
            <a:r>
              <a:rPr lang="es">
                <a:solidFill>
                  <a:srgbClr val="3C63AC"/>
                </a:solidFill>
              </a:rPr>
              <a:t>algún</a:t>
            </a:r>
            <a:r>
              <a:rPr lang="es">
                <a:solidFill>
                  <a:srgbClr val="3C63AC"/>
                </a:solidFill>
              </a:rPr>
              <a:t> otro </a:t>
            </a:r>
            <a:r>
              <a:rPr lang="es">
                <a:solidFill>
                  <a:srgbClr val="3C63AC"/>
                </a:solidFill>
              </a:rPr>
              <a:t>servicio</a:t>
            </a:r>
            <a:r>
              <a:rPr lang="es">
                <a:solidFill>
                  <a:srgbClr val="3C63AC"/>
                </a:solidFill>
              </a:rPr>
              <a:t> con al que tengamos acceso.</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Por lo general este tipo de integraciones se realizacion por medio de servicios REST via peticiones HTTP.</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ello consideraremos hacer una web app a modo de </a:t>
            </a:r>
            <a:r>
              <a:rPr lang="es">
                <a:solidFill>
                  <a:srgbClr val="3C63AC"/>
                </a:solidFill>
              </a:rPr>
              <a:t>demostración.</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Consideremos una aplicación web que liste todos los pokémon, por páginas, con su respectiva imagen.</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Tome en cuenta la API: </a:t>
            </a:r>
            <a:r>
              <a:rPr lang="es" u="sng">
                <a:solidFill>
                  <a:schemeClr val="hlink"/>
                </a:solidFill>
                <a:hlinkClick r:id="rId4"/>
              </a:rPr>
              <a:t>PokéAPI</a:t>
            </a:r>
            <a:r>
              <a:rPr lang="es">
                <a:solidFill>
                  <a:srgbClr val="3C63AC"/>
                </a:solidFill>
              </a:rPr>
              <a:t>.</a:t>
            </a:r>
            <a:endParaRPr>
              <a:solidFill>
                <a:srgbClr val="3C63AC"/>
              </a:solidFill>
            </a:endParaRPr>
          </a:p>
          <a:p>
            <a:pPr indent="-317500" lvl="1" marL="914400" rtl="0" algn="just">
              <a:lnSpc>
                <a:spcPct val="115000"/>
              </a:lnSpc>
              <a:spcBef>
                <a:spcPts val="1400"/>
              </a:spcBef>
              <a:spcAft>
                <a:spcPts val="1000"/>
              </a:spcAft>
              <a:buClr>
                <a:srgbClr val="3C63AC"/>
              </a:buClr>
              <a:buSzPts val="1400"/>
              <a:buChar char="○"/>
            </a:pPr>
            <a:r>
              <a:rPr lang="es">
                <a:solidFill>
                  <a:srgbClr val="3C63AC"/>
                </a:solidFill>
              </a:rPr>
              <a:t>Estilos con </a:t>
            </a:r>
            <a:r>
              <a:rPr lang="es" u="sng">
                <a:solidFill>
                  <a:schemeClr val="hlink"/>
                </a:solidFill>
                <a:hlinkClick r:id="rId5"/>
              </a:rPr>
              <a:t>Bootstrap</a:t>
            </a:r>
            <a:r>
              <a:rPr lang="es">
                <a:solidFill>
                  <a:srgbClr val="3C63AC"/>
                </a:solidFill>
              </a:rPr>
              <a:t>.</a:t>
            </a:r>
            <a:endParaRPr>
              <a:solidFill>
                <a:srgbClr val="3C63A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169" name="Google Shape;169;p1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70" name="Google Shape;170;p19"/>
          <p:cNvSpPr txBox="1"/>
          <p:nvPr/>
        </p:nvSpPr>
        <p:spPr>
          <a:xfrm>
            <a:off x="483300" y="1540200"/>
            <a:ext cx="8051400" cy="31287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Primero que todo analicemos los siguientes endpoint de PokéAPI:</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Listar: </a:t>
            </a:r>
            <a:r>
              <a:rPr lang="es" u="sng">
                <a:solidFill>
                  <a:schemeClr val="hlink"/>
                </a:solidFill>
                <a:hlinkClick r:id="rId4"/>
              </a:rPr>
              <a:t>https://pokeapi.co/api/v2/pokemon</a:t>
            </a:r>
            <a:r>
              <a:rPr lang="es"/>
              <a:t> </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lang="es">
                <a:solidFill>
                  <a:srgbClr val="3C63AC"/>
                </a:solidFill>
              </a:rPr>
              <a:t>Detalle: </a:t>
            </a:r>
            <a:r>
              <a:rPr lang="es" u="sng">
                <a:solidFill>
                  <a:schemeClr val="hlink"/>
                </a:solidFill>
                <a:hlinkClick r:id="rId5"/>
              </a:rPr>
              <a:t>https://pokeapi.co/api/v2/pokemon/1</a:t>
            </a:r>
            <a:r>
              <a:rPr lang="es">
                <a:solidFill>
                  <a:srgbClr val="3C63AC"/>
                </a:solidFill>
              </a:rPr>
              <a:t> </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Para la solicitud de listado consideremos los </a:t>
            </a:r>
            <a:r>
              <a:rPr lang="es">
                <a:solidFill>
                  <a:srgbClr val="3C63AC"/>
                </a:solidFill>
              </a:rPr>
              <a:t>siguientes</a:t>
            </a:r>
            <a:r>
              <a:rPr lang="es">
                <a:solidFill>
                  <a:srgbClr val="3C63AC"/>
                </a:solidFill>
              </a:rPr>
              <a:t> query params:</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b="1" lang="es" sz="1200">
                <a:solidFill>
                  <a:srgbClr val="3C63AC"/>
                </a:solidFill>
                <a:latin typeface="Consolas"/>
                <a:ea typeface="Consolas"/>
                <a:cs typeface="Consolas"/>
                <a:sym typeface="Consolas"/>
              </a:rPr>
              <a:t>offset</a:t>
            </a:r>
            <a:r>
              <a:rPr lang="es">
                <a:solidFill>
                  <a:srgbClr val="3C63AC"/>
                </a:solidFill>
              </a:rPr>
              <a:t>: Agrega un desfase de N elementos al resultado.</a:t>
            </a:r>
            <a:endParaRPr>
              <a:solidFill>
                <a:srgbClr val="3C63AC"/>
              </a:solidFill>
            </a:endParaRPr>
          </a:p>
          <a:p>
            <a:pPr indent="-317500" lvl="1" marL="914400" rtl="0" algn="just">
              <a:lnSpc>
                <a:spcPct val="115000"/>
              </a:lnSpc>
              <a:spcBef>
                <a:spcPts val="1400"/>
              </a:spcBef>
              <a:spcAft>
                <a:spcPts val="0"/>
              </a:spcAft>
              <a:buClr>
                <a:srgbClr val="3C63AC"/>
              </a:buClr>
              <a:buSzPts val="1400"/>
              <a:buChar char="○"/>
            </a:pPr>
            <a:r>
              <a:rPr b="1" lang="es" sz="1200">
                <a:solidFill>
                  <a:srgbClr val="3C63AC"/>
                </a:solidFill>
                <a:latin typeface="Consolas"/>
                <a:ea typeface="Consolas"/>
                <a:cs typeface="Consolas"/>
                <a:sym typeface="Consolas"/>
              </a:rPr>
              <a:t>limit</a:t>
            </a:r>
            <a:r>
              <a:rPr lang="es">
                <a:solidFill>
                  <a:srgbClr val="3C63AC"/>
                </a:solidFill>
              </a:rPr>
              <a:t>: Agrega un </a:t>
            </a:r>
            <a:r>
              <a:rPr lang="es">
                <a:solidFill>
                  <a:srgbClr val="3C63AC"/>
                </a:solidFill>
              </a:rPr>
              <a:t>límite</a:t>
            </a:r>
            <a:r>
              <a:rPr lang="es">
                <a:solidFill>
                  <a:srgbClr val="3C63AC"/>
                </a:solidFill>
              </a:rPr>
              <a:t> de elementos consultados al resultado.</a:t>
            </a:r>
            <a:endParaRPr>
              <a:solidFill>
                <a:srgbClr val="3C63AC"/>
              </a:solidFill>
            </a:endParaRPr>
          </a:p>
          <a:p>
            <a:pPr indent="-317500" lvl="0" marL="457200" rtl="0" algn="just">
              <a:lnSpc>
                <a:spcPct val="100000"/>
              </a:lnSpc>
              <a:spcBef>
                <a:spcPts val="1000"/>
              </a:spcBef>
              <a:spcAft>
                <a:spcPts val="0"/>
              </a:spcAft>
              <a:buClr>
                <a:srgbClr val="3C63AC"/>
              </a:buClr>
              <a:buSzPts val="1400"/>
              <a:buChar char="●"/>
            </a:pPr>
            <a:r>
              <a:rPr lang="es">
                <a:solidFill>
                  <a:srgbClr val="3C63AC"/>
                </a:solidFill>
              </a:rPr>
              <a:t>Estos </a:t>
            </a:r>
            <a:r>
              <a:rPr lang="es">
                <a:solidFill>
                  <a:srgbClr val="3C63AC"/>
                </a:solidFill>
              </a:rPr>
              <a:t>parámetros</a:t>
            </a:r>
            <a:r>
              <a:rPr lang="es">
                <a:solidFill>
                  <a:srgbClr val="3C63AC"/>
                </a:solidFill>
              </a:rPr>
              <a:t> suelen ser conocidos como </a:t>
            </a:r>
            <a:r>
              <a:rPr lang="es" u="sng">
                <a:solidFill>
                  <a:schemeClr val="hlink"/>
                </a:solidFill>
                <a:hlinkClick r:id="rId6"/>
              </a:rPr>
              <a:t>paginación</a:t>
            </a:r>
            <a:r>
              <a:rPr lang="es">
                <a:solidFill>
                  <a:srgbClr val="3C63AC"/>
                </a:solidFill>
              </a:rPr>
              <a:t>, ya que nos permiten </a:t>
            </a:r>
            <a:endParaRPr>
              <a:solidFill>
                <a:srgbClr val="3C63AC"/>
              </a:solidFill>
            </a:endParaRPr>
          </a:p>
          <a:p>
            <a:pPr indent="0" lvl="0" marL="457200" rtl="0" algn="just">
              <a:lnSpc>
                <a:spcPct val="100000"/>
              </a:lnSpc>
              <a:spcBef>
                <a:spcPts val="0"/>
              </a:spcBef>
              <a:spcAft>
                <a:spcPts val="0"/>
              </a:spcAft>
              <a:buNone/>
            </a:pPr>
            <a:r>
              <a:rPr lang="es">
                <a:solidFill>
                  <a:srgbClr val="3C63AC"/>
                </a:solidFill>
              </a:rPr>
              <a:t>segmentar la consulta en diferentes </a:t>
            </a:r>
            <a:r>
              <a:rPr lang="es">
                <a:solidFill>
                  <a:srgbClr val="3C63AC"/>
                </a:solidFill>
              </a:rPr>
              <a:t>páginas</a:t>
            </a:r>
            <a:r>
              <a:rPr lang="es">
                <a:solidFill>
                  <a:srgbClr val="3C63AC"/>
                </a:solidFill>
              </a:rPr>
              <a:t> o grupos de contenido.</a:t>
            </a:r>
            <a:endParaRPr>
              <a:solidFill>
                <a:srgbClr val="3C63A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174" name="Shape 174"/>
        <p:cNvGrpSpPr/>
        <p:nvPr/>
      </p:nvGrpSpPr>
      <p:grpSpPr>
        <a:xfrm>
          <a:off x="0" y="0"/>
          <a:ext cx="0" cy="0"/>
          <a:chOff x="0" y="0"/>
          <a:chExt cx="0" cy="0"/>
        </a:xfrm>
      </p:grpSpPr>
      <p:sp>
        <p:nvSpPr>
          <p:cNvPr id="175" name="Google Shape;175;p20"/>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176" name="Google Shape;176;p20"/>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77" name="Google Shape;177;p20"/>
          <p:cNvSpPr txBox="1"/>
          <p:nvPr/>
        </p:nvSpPr>
        <p:spPr>
          <a:xfrm>
            <a:off x="483300" y="1540200"/>
            <a:ext cx="8051400" cy="6480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Analicemos la consulta de listado sin los query params mediante el gestor de peticiones REST, </a:t>
            </a:r>
            <a:r>
              <a:rPr lang="es" u="sng">
                <a:solidFill>
                  <a:schemeClr val="hlink"/>
                </a:solidFill>
                <a:hlinkClick r:id="rId5"/>
              </a:rPr>
              <a:t>insomnia</a:t>
            </a:r>
            <a:r>
              <a:rPr lang="es">
                <a:solidFill>
                  <a:srgbClr val="3C63AC"/>
                </a:solidFill>
              </a:rPr>
              <a:t>:</a:t>
            </a:r>
            <a:endParaRPr>
              <a:solidFill>
                <a:srgbClr val="3C63AC"/>
              </a:solidFill>
            </a:endParaRPr>
          </a:p>
        </p:txBody>
      </p:sp>
      <p:pic>
        <p:nvPicPr>
          <p:cNvPr id="178" name="Google Shape;178;p20"/>
          <p:cNvPicPr preferRelativeResize="0"/>
          <p:nvPr/>
        </p:nvPicPr>
        <p:blipFill rotWithShape="1">
          <a:blip r:embed="rId6">
            <a:alphaModFix/>
          </a:blip>
          <a:srcRect b="48723" l="8908" r="0" t="0"/>
          <a:stretch/>
        </p:blipFill>
        <p:spPr>
          <a:xfrm>
            <a:off x="952500" y="2295600"/>
            <a:ext cx="2421176" cy="2637450"/>
          </a:xfrm>
          <a:prstGeom prst="rect">
            <a:avLst/>
          </a:prstGeom>
          <a:noFill/>
          <a:ln>
            <a:noFill/>
          </a:ln>
        </p:spPr>
      </p:pic>
      <p:pic>
        <p:nvPicPr>
          <p:cNvPr id="179" name="Google Shape;179;p20"/>
          <p:cNvPicPr preferRelativeResize="0"/>
          <p:nvPr/>
        </p:nvPicPr>
        <p:blipFill rotWithShape="1">
          <a:blip r:embed="rId7">
            <a:alphaModFix/>
          </a:blip>
          <a:srcRect b="48723" l="8204" r="6149" t="0"/>
          <a:stretch/>
        </p:blipFill>
        <p:spPr>
          <a:xfrm>
            <a:off x="3624950" y="2295600"/>
            <a:ext cx="2342225" cy="2637451"/>
          </a:xfrm>
          <a:prstGeom prst="rect">
            <a:avLst/>
          </a:prstGeom>
          <a:noFill/>
          <a:ln>
            <a:noFill/>
          </a:ln>
        </p:spPr>
      </p:pic>
      <p:sp>
        <p:nvSpPr>
          <p:cNvPr id="180" name="Google Shape;180;p20"/>
          <p:cNvSpPr txBox="1"/>
          <p:nvPr/>
        </p:nvSpPr>
        <p:spPr>
          <a:xfrm>
            <a:off x="5967175" y="2188200"/>
            <a:ext cx="2897700" cy="1113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375FA9"/>
              </a:buClr>
              <a:buSzPts val="1300"/>
              <a:buChar char="●"/>
            </a:pPr>
            <a:r>
              <a:rPr lang="es" sz="1300">
                <a:solidFill>
                  <a:srgbClr val="375FA9"/>
                </a:solidFill>
              </a:rPr>
              <a:t>Izquierda: Sin query params.</a:t>
            </a:r>
            <a:endParaRPr sz="1300">
              <a:solidFill>
                <a:srgbClr val="375FA9"/>
              </a:solidFill>
            </a:endParaRPr>
          </a:p>
          <a:p>
            <a:pPr indent="-311150" lvl="0" marL="457200" rtl="0" algn="l">
              <a:spcBef>
                <a:spcPts val="1000"/>
              </a:spcBef>
              <a:spcAft>
                <a:spcPts val="0"/>
              </a:spcAft>
              <a:buClr>
                <a:srgbClr val="375FA9"/>
              </a:buClr>
              <a:buSzPts val="1300"/>
              <a:buChar char="●"/>
            </a:pPr>
            <a:r>
              <a:rPr lang="es" sz="1300">
                <a:solidFill>
                  <a:srgbClr val="375FA9"/>
                </a:solidFill>
              </a:rPr>
              <a:t>Derecha: Con query params.</a:t>
            </a:r>
            <a:endParaRPr sz="1300">
              <a:solidFill>
                <a:srgbClr val="375FA9"/>
              </a:solidFill>
            </a:endParaRPr>
          </a:p>
          <a:p>
            <a:pPr indent="-311150" lvl="1" marL="914400" rtl="0" algn="l">
              <a:spcBef>
                <a:spcPts val="0"/>
              </a:spcBef>
              <a:spcAft>
                <a:spcPts val="0"/>
              </a:spcAft>
              <a:buClr>
                <a:srgbClr val="375FA9"/>
              </a:buClr>
              <a:buSzPts val="1300"/>
              <a:buChar char="○"/>
            </a:pPr>
            <a:r>
              <a:rPr b="1" lang="es" sz="1200">
                <a:solidFill>
                  <a:srgbClr val="375FA9"/>
                </a:solidFill>
                <a:latin typeface="Consolas"/>
                <a:ea typeface="Consolas"/>
                <a:cs typeface="Consolas"/>
                <a:sym typeface="Consolas"/>
              </a:rPr>
              <a:t>offset</a:t>
            </a:r>
            <a:r>
              <a:rPr lang="es" sz="1300">
                <a:solidFill>
                  <a:srgbClr val="375FA9"/>
                </a:solidFill>
              </a:rPr>
              <a:t>: 5</a:t>
            </a:r>
            <a:endParaRPr sz="1300">
              <a:solidFill>
                <a:srgbClr val="375FA9"/>
              </a:solidFill>
            </a:endParaRPr>
          </a:p>
          <a:p>
            <a:pPr indent="-311150" lvl="1" marL="914400" rtl="0" algn="l">
              <a:spcBef>
                <a:spcPts val="0"/>
              </a:spcBef>
              <a:spcAft>
                <a:spcPts val="0"/>
              </a:spcAft>
              <a:buClr>
                <a:srgbClr val="375FA9"/>
              </a:buClr>
              <a:buSzPts val="1300"/>
              <a:buChar char="○"/>
            </a:pPr>
            <a:r>
              <a:rPr b="1" lang="es" sz="1200">
                <a:solidFill>
                  <a:srgbClr val="375FA9"/>
                </a:solidFill>
                <a:latin typeface="Consolas"/>
                <a:ea typeface="Consolas"/>
                <a:cs typeface="Consolas"/>
                <a:sym typeface="Consolas"/>
              </a:rPr>
              <a:t>limit</a:t>
            </a:r>
            <a:r>
              <a:rPr lang="es" sz="1300">
                <a:solidFill>
                  <a:srgbClr val="375FA9"/>
                </a:solidFill>
              </a:rPr>
              <a:t>: 5</a:t>
            </a:r>
            <a:endParaRPr sz="13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1"/>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186" name="Google Shape;186;p21"/>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87" name="Google Shape;187;p21"/>
          <p:cNvSpPr txBox="1"/>
          <p:nvPr/>
        </p:nvSpPr>
        <p:spPr>
          <a:xfrm>
            <a:off x="483300" y="1540200"/>
            <a:ext cx="8051400" cy="3397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0"/>
              </a:spcAft>
              <a:buClr>
                <a:srgbClr val="3C63AC"/>
              </a:buClr>
              <a:buSzPts val="1400"/>
              <a:buChar char="●"/>
            </a:pPr>
            <a:r>
              <a:rPr lang="es">
                <a:solidFill>
                  <a:srgbClr val="3C63AC"/>
                </a:solidFill>
              </a:rPr>
              <a:t>En la respuesta de nuestra solicitud observamos que no importa si se </a:t>
            </a:r>
            <a:r>
              <a:rPr lang="es">
                <a:solidFill>
                  <a:srgbClr val="3C63AC"/>
                </a:solidFill>
              </a:rPr>
              <a:t>especifican</a:t>
            </a:r>
            <a:r>
              <a:rPr lang="es">
                <a:solidFill>
                  <a:srgbClr val="3C63AC"/>
                </a:solidFill>
              </a:rPr>
              <a:t> o no los query params de </a:t>
            </a:r>
            <a:r>
              <a:rPr lang="es">
                <a:solidFill>
                  <a:srgbClr val="3C63AC"/>
                </a:solidFill>
              </a:rPr>
              <a:t>paginación</a:t>
            </a:r>
            <a:r>
              <a:rPr lang="es">
                <a:solidFill>
                  <a:srgbClr val="3C63AC"/>
                </a:solidFill>
              </a:rPr>
              <a:t>.</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Esto lo podemos determinar porque nuestra respuesta incluye las siguientes propiedades:</a:t>
            </a:r>
            <a:endParaRPr>
              <a:solidFill>
                <a:srgbClr val="3C63AC"/>
              </a:solidFill>
            </a:endParaRPr>
          </a:p>
          <a:p>
            <a:pPr indent="-317500" lvl="1" marL="914400" rtl="0" algn="just">
              <a:lnSpc>
                <a:spcPct val="100000"/>
              </a:lnSpc>
              <a:spcBef>
                <a:spcPts val="1000"/>
              </a:spcBef>
              <a:spcAft>
                <a:spcPts val="0"/>
              </a:spcAft>
              <a:buClr>
                <a:srgbClr val="3C63AC"/>
              </a:buClr>
              <a:buSzPts val="1400"/>
              <a:buChar char="○"/>
            </a:pPr>
            <a:r>
              <a:rPr b="1" lang="es" sz="1200">
                <a:solidFill>
                  <a:srgbClr val="3C63AC"/>
                </a:solidFill>
                <a:latin typeface="Consolas"/>
                <a:ea typeface="Consolas"/>
                <a:cs typeface="Consolas"/>
                <a:sym typeface="Consolas"/>
              </a:rPr>
              <a:t>count</a:t>
            </a:r>
            <a:r>
              <a:rPr lang="es">
                <a:solidFill>
                  <a:srgbClr val="3C63AC"/>
                </a:solidFill>
              </a:rPr>
              <a:t>: Total de elementos agrupando todas las </a:t>
            </a:r>
            <a:r>
              <a:rPr lang="es">
                <a:solidFill>
                  <a:srgbClr val="3C63AC"/>
                </a:solidFill>
              </a:rPr>
              <a:t>páginas</a:t>
            </a:r>
            <a:r>
              <a:rPr lang="es">
                <a:solidFill>
                  <a:srgbClr val="3C63AC"/>
                </a:solidFill>
              </a:rPr>
              <a:t>.</a:t>
            </a:r>
            <a:endParaRPr>
              <a:solidFill>
                <a:srgbClr val="3C63AC"/>
              </a:solidFill>
            </a:endParaRPr>
          </a:p>
          <a:p>
            <a:pPr indent="-317500" lvl="1" marL="914400" rtl="0" algn="just">
              <a:lnSpc>
                <a:spcPct val="100000"/>
              </a:lnSpc>
              <a:spcBef>
                <a:spcPts val="0"/>
              </a:spcBef>
              <a:spcAft>
                <a:spcPts val="0"/>
              </a:spcAft>
              <a:buClr>
                <a:srgbClr val="3C63AC"/>
              </a:buClr>
              <a:buSzPts val="1400"/>
              <a:buChar char="○"/>
            </a:pPr>
            <a:r>
              <a:rPr b="1" lang="es" sz="1200">
                <a:solidFill>
                  <a:srgbClr val="3C63AC"/>
                </a:solidFill>
                <a:latin typeface="Consolas"/>
                <a:ea typeface="Consolas"/>
                <a:cs typeface="Consolas"/>
                <a:sym typeface="Consolas"/>
              </a:rPr>
              <a:t>next</a:t>
            </a:r>
            <a:r>
              <a:rPr lang="es" sz="1200">
                <a:solidFill>
                  <a:srgbClr val="3C63AC"/>
                </a:solidFill>
                <a:latin typeface="Consolas"/>
                <a:ea typeface="Consolas"/>
                <a:cs typeface="Consolas"/>
                <a:sym typeface="Consolas"/>
              </a:rPr>
              <a:t>:</a:t>
            </a:r>
            <a:r>
              <a:rPr lang="es">
                <a:solidFill>
                  <a:srgbClr val="3C63AC"/>
                </a:solidFill>
              </a:rPr>
              <a:t> Siguiente </a:t>
            </a:r>
            <a:r>
              <a:rPr lang="es">
                <a:solidFill>
                  <a:srgbClr val="3C63AC"/>
                </a:solidFill>
              </a:rPr>
              <a:t>página</a:t>
            </a:r>
            <a:r>
              <a:rPr lang="es">
                <a:solidFill>
                  <a:srgbClr val="3C63AC"/>
                </a:solidFill>
              </a:rPr>
              <a:t> de la </a:t>
            </a:r>
            <a:r>
              <a:rPr lang="es">
                <a:solidFill>
                  <a:srgbClr val="3C63AC"/>
                </a:solidFill>
              </a:rPr>
              <a:t>paginación</a:t>
            </a:r>
            <a:r>
              <a:rPr lang="es">
                <a:solidFill>
                  <a:srgbClr val="3C63AC"/>
                </a:solidFill>
              </a:rPr>
              <a:t>.</a:t>
            </a:r>
            <a:endParaRPr>
              <a:solidFill>
                <a:srgbClr val="3C63AC"/>
              </a:solidFill>
            </a:endParaRPr>
          </a:p>
          <a:p>
            <a:pPr indent="-317500" lvl="1" marL="914400" rtl="0" algn="just">
              <a:lnSpc>
                <a:spcPct val="100000"/>
              </a:lnSpc>
              <a:spcBef>
                <a:spcPts val="0"/>
              </a:spcBef>
              <a:spcAft>
                <a:spcPts val="0"/>
              </a:spcAft>
              <a:buClr>
                <a:srgbClr val="3C63AC"/>
              </a:buClr>
              <a:buSzPts val="1400"/>
              <a:buChar char="○"/>
            </a:pPr>
            <a:r>
              <a:rPr b="1" lang="es" sz="1200">
                <a:solidFill>
                  <a:srgbClr val="3C63AC"/>
                </a:solidFill>
              </a:rPr>
              <a:t>previous</a:t>
            </a:r>
            <a:r>
              <a:rPr lang="es" sz="1200">
                <a:solidFill>
                  <a:srgbClr val="3C63AC"/>
                </a:solidFill>
              </a:rPr>
              <a:t>:</a:t>
            </a:r>
            <a:r>
              <a:rPr lang="es">
                <a:solidFill>
                  <a:srgbClr val="3C63AC"/>
                </a:solidFill>
              </a:rPr>
              <a:t> </a:t>
            </a:r>
            <a:r>
              <a:rPr lang="es">
                <a:solidFill>
                  <a:srgbClr val="3C63AC"/>
                </a:solidFill>
              </a:rPr>
              <a:t>Página</a:t>
            </a:r>
            <a:r>
              <a:rPr lang="es">
                <a:solidFill>
                  <a:srgbClr val="3C63AC"/>
                </a:solidFill>
              </a:rPr>
              <a:t> anterior de la </a:t>
            </a:r>
            <a:r>
              <a:rPr lang="es">
                <a:solidFill>
                  <a:srgbClr val="3C63AC"/>
                </a:solidFill>
              </a:rPr>
              <a:t>paginación</a:t>
            </a:r>
            <a:r>
              <a:rPr lang="es">
                <a:solidFill>
                  <a:srgbClr val="3C63AC"/>
                </a:solidFill>
              </a:rPr>
              <a:t>.</a:t>
            </a:r>
            <a:endParaRPr>
              <a:solidFill>
                <a:srgbClr val="3C63AC"/>
              </a:solidFill>
            </a:endParaRPr>
          </a:p>
          <a:p>
            <a:pPr indent="-317500" lvl="0" marL="457200" rtl="0" algn="just">
              <a:lnSpc>
                <a:spcPct val="115000"/>
              </a:lnSpc>
              <a:spcBef>
                <a:spcPts val="1400"/>
              </a:spcBef>
              <a:spcAft>
                <a:spcPts val="0"/>
              </a:spcAft>
              <a:buClr>
                <a:srgbClr val="3C63AC"/>
              </a:buClr>
              <a:buSzPts val="1400"/>
              <a:buChar char="●"/>
            </a:pPr>
            <a:r>
              <a:rPr lang="es">
                <a:solidFill>
                  <a:srgbClr val="3C63AC"/>
                </a:solidFill>
              </a:rPr>
              <a:t>Por lo general los listados de </a:t>
            </a:r>
            <a:r>
              <a:rPr lang="es">
                <a:solidFill>
                  <a:srgbClr val="3C63AC"/>
                </a:solidFill>
              </a:rPr>
              <a:t>paginación</a:t>
            </a:r>
            <a:r>
              <a:rPr lang="es">
                <a:solidFill>
                  <a:srgbClr val="3C63AC"/>
                </a:solidFill>
              </a:rPr>
              <a:t> suelen incluir estas propiedades, </a:t>
            </a:r>
            <a:r>
              <a:rPr lang="es">
                <a:solidFill>
                  <a:srgbClr val="3C63AC"/>
                </a:solidFill>
              </a:rPr>
              <a:t>también</a:t>
            </a:r>
            <a:r>
              <a:rPr lang="es">
                <a:solidFill>
                  <a:srgbClr val="3C63AC"/>
                </a:solidFill>
              </a:rPr>
              <a:t> pueden ser incluidas o expuestas otras como lo son:</a:t>
            </a:r>
            <a:endParaRPr>
              <a:solidFill>
                <a:srgbClr val="3C63AC"/>
              </a:solidFill>
            </a:endParaRPr>
          </a:p>
          <a:p>
            <a:pPr indent="-317500" lvl="1" marL="914400" rtl="0" algn="just">
              <a:lnSpc>
                <a:spcPct val="115000"/>
              </a:lnSpc>
              <a:spcBef>
                <a:spcPts val="1000"/>
              </a:spcBef>
              <a:spcAft>
                <a:spcPts val="0"/>
              </a:spcAft>
              <a:buClr>
                <a:srgbClr val="3C63AC"/>
              </a:buClr>
              <a:buSzPts val="1400"/>
              <a:buChar char="○"/>
            </a:pPr>
            <a:r>
              <a:rPr b="1" lang="es" sz="1200">
                <a:solidFill>
                  <a:srgbClr val="3C63AC"/>
                </a:solidFill>
                <a:latin typeface="Consolas"/>
                <a:ea typeface="Consolas"/>
                <a:cs typeface="Consolas"/>
                <a:sym typeface="Consolas"/>
              </a:rPr>
              <a:t>page</a:t>
            </a:r>
            <a:r>
              <a:rPr lang="es" sz="1200">
                <a:solidFill>
                  <a:srgbClr val="3C63AC"/>
                </a:solidFill>
                <a:latin typeface="Consolas"/>
                <a:ea typeface="Consolas"/>
                <a:cs typeface="Consolas"/>
                <a:sym typeface="Consolas"/>
              </a:rPr>
              <a:t>:</a:t>
            </a:r>
            <a:r>
              <a:rPr lang="es">
                <a:solidFill>
                  <a:srgbClr val="3C63AC"/>
                </a:solidFill>
              </a:rPr>
              <a:t> </a:t>
            </a:r>
            <a:r>
              <a:rPr lang="es">
                <a:solidFill>
                  <a:srgbClr val="3C63AC"/>
                </a:solidFill>
              </a:rPr>
              <a:t>Página</a:t>
            </a:r>
            <a:r>
              <a:rPr lang="es">
                <a:solidFill>
                  <a:srgbClr val="3C63AC"/>
                </a:solidFill>
              </a:rPr>
              <a:t> actual o consultada.</a:t>
            </a:r>
            <a:endParaRPr>
              <a:solidFill>
                <a:srgbClr val="3C63AC"/>
              </a:solidFill>
            </a:endParaRPr>
          </a:p>
          <a:p>
            <a:pPr indent="-317500" lvl="1" marL="914400" rtl="0" algn="just">
              <a:lnSpc>
                <a:spcPct val="115000"/>
              </a:lnSpc>
              <a:spcBef>
                <a:spcPts val="0"/>
              </a:spcBef>
              <a:spcAft>
                <a:spcPts val="0"/>
              </a:spcAft>
              <a:buClr>
                <a:srgbClr val="3C63AC"/>
              </a:buClr>
              <a:buSzPts val="1400"/>
              <a:buChar char="○"/>
            </a:pPr>
            <a:r>
              <a:rPr b="1" lang="es" sz="1200">
                <a:solidFill>
                  <a:srgbClr val="3C63AC"/>
                </a:solidFill>
                <a:latin typeface="Consolas"/>
                <a:ea typeface="Consolas"/>
                <a:cs typeface="Consolas"/>
                <a:sym typeface="Consolas"/>
              </a:rPr>
              <a:t>elements</a:t>
            </a:r>
            <a:r>
              <a:rPr lang="es" sz="1200">
                <a:solidFill>
                  <a:srgbClr val="3C63AC"/>
                </a:solidFill>
                <a:latin typeface="Consolas"/>
                <a:ea typeface="Consolas"/>
                <a:cs typeface="Consolas"/>
                <a:sym typeface="Consolas"/>
              </a:rPr>
              <a:t>:</a:t>
            </a:r>
            <a:r>
              <a:rPr lang="es">
                <a:solidFill>
                  <a:srgbClr val="3C63AC"/>
                </a:solidFill>
              </a:rPr>
              <a:t> Cantidad de elementos por </a:t>
            </a:r>
            <a:r>
              <a:rPr lang="es">
                <a:solidFill>
                  <a:srgbClr val="3C63AC"/>
                </a:solidFill>
              </a:rPr>
              <a:t>página</a:t>
            </a:r>
            <a:r>
              <a:rPr lang="es">
                <a:solidFill>
                  <a:srgbClr val="3C63AC"/>
                </a:solidFill>
              </a:rPr>
              <a:t>.</a:t>
            </a:r>
            <a:endParaRPr>
              <a:solidFill>
                <a:srgbClr val="3C63AC"/>
              </a:solidFill>
            </a:endParaRPr>
          </a:p>
          <a:p>
            <a:pPr indent="-317500" lvl="1" marL="914400" rtl="0" algn="just">
              <a:lnSpc>
                <a:spcPct val="115000"/>
              </a:lnSpc>
              <a:spcBef>
                <a:spcPts val="0"/>
              </a:spcBef>
              <a:spcAft>
                <a:spcPts val="0"/>
              </a:spcAft>
              <a:buClr>
                <a:srgbClr val="3C63AC"/>
              </a:buClr>
              <a:buSzPts val="1400"/>
              <a:buChar char="○"/>
            </a:pPr>
            <a:r>
              <a:rPr b="1" lang="es" sz="1200">
                <a:solidFill>
                  <a:srgbClr val="3C63AC"/>
                </a:solidFill>
                <a:latin typeface="Consolas"/>
                <a:ea typeface="Consolas"/>
                <a:cs typeface="Consolas"/>
                <a:sym typeface="Consolas"/>
              </a:rPr>
              <a:t>totalPages</a:t>
            </a:r>
            <a:r>
              <a:rPr lang="es" sz="1200">
                <a:solidFill>
                  <a:srgbClr val="3C63AC"/>
                </a:solidFill>
                <a:latin typeface="Consolas"/>
                <a:ea typeface="Consolas"/>
                <a:cs typeface="Consolas"/>
                <a:sym typeface="Consolas"/>
              </a:rPr>
              <a:t>:</a:t>
            </a:r>
            <a:r>
              <a:rPr lang="es">
                <a:solidFill>
                  <a:srgbClr val="3C63AC"/>
                </a:solidFill>
              </a:rPr>
              <a:t> Total de </a:t>
            </a:r>
            <a:r>
              <a:rPr lang="es">
                <a:solidFill>
                  <a:srgbClr val="3C63AC"/>
                </a:solidFill>
              </a:rPr>
              <a:t>páginas</a:t>
            </a:r>
            <a:r>
              <a:rPr lang="es">
                <a:solidFill>
                  <a:srgbClr val="3C63AC"/>
                </a:solidFill>
              </a:rPr>
              <a:t> disponibles.</a:t>
            </a:r>
            <a:endParaRPr>
              <a:solidFill>
                <a:srgbClr val="3C63A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2"/>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193" name="Google Shape;193;p22"/>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94" name="Google Shape;194;p22"/>
          <p:cNvSpPr txBox="1"/>
          <p:nvPr/>
        </p:nvSpPr>
        <p:spPr>
          <a:xfrm>
            <a:off x="483300" y="1540200"/>
            <a:ext cx="8051400" cy="400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Analizando nuestra solicitud de detalle de Pokémon, notamos lo siguiente:</a:t>
            </a:r>
            <a:endParaRPr>
              <a:solidFill>
                <a:srgbClr val="3C63AC"/>
              </a:solidFill>
            </a:endParaRPr>
          </a:p>
        </p:txBody>
      </p:sp>
      <p:pic>
        <p:nvPicPr>
          <p:cNvPr id="195" name="Google Shape;195;p22"/>
          <p:cNvPicPr preferRelativeResize="0"/>
          <p:nvPr/>
        </p:nvPicPr>
        <p:blipFill>
          <a:blip r:embed="rId4">
            <a:alphaModFix/>
          </a:blip>
          <a:stretch>
            <a:fillRect/>
          </a:stretch>
        </p:blipFill>
        <p:spPr>
          <a:xfrm>
            <a:off x="864300" y="2047788"/>
            <a:ext cx="4857777" cy="2729188"/>
          </a:xfrm>
          <a:prstGeom prst="rect">
            <a:avLst/>
          </a:prstGeom>
          <a:noFill/>
          <a:ln>
            <a:noFill/>
          </a:ln>
        </p:spPr>
      </p:pic>
      <p:sp>
        <p:nvSpPr>
          <p:cNvPr id="196" name="Google Shape;196;p22"/>
          <p:cNvSpPr txBox="1"/>
          <p:nvPr/>
        </p:nvSpPr>
        <p:spPr>
          <a:xfrm>
            <a:off x="5722075" y="2047800"/>
            <a:ext cx="3196200" cy="16059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rgbClr val="3C63AC"/>
              </a:buClr>
              <a:buSzPts val="1400"/>
              <a:buChar char="●"/>
            </a:pPr>
            <a:r>
              <a:rPr lang="es">
                <a:solidFill>
                  <a:srgbClr val="3C63AC"/>
                </a:solidFill>
              </a:rPr>
              <a:t>Nos trae mucha </a:t>
            </a:r>
            <a:r>
              <a:rPr lang="es">
                <a:solidFill>
                  <a:srgbClr val="3C63AC"/>
                </a:solidFill>
              </a:rPr>
              <a:t>información</a:t>
            </a:r>
            <a:r>
              <a:rPr lang="es">
                <a:solidFill>
                  <a:srgbClr val="3C63AC"/>
                </a:solidFill>
              </a:rPr>
              <a:t> relacionada con el pokémon.</a:t>
            </a:r>
            <a:endParaRPr>
              <a:solidFill>
                <a:srgbClr val="3C63AC"/>
              </a:solidFill>
            </a:endParaRPr>
          </a:p>
          <a:p>
            <a:pPr indent="-317500" lvl="0" marL="457200" rtl="0" algn="just">
              <a:spcBef>
                <a:spcPts val="1000"/>
              </a:spcBef>
              <a:spcAft>
                <a:spcPts val="0"/>
              </a:spcAft>
              <a:buClr>
                <a:srgbClr val="3C63AC"/>
              </a:buClr>
              <a:buSzPts val="1400"/>
              <a:buFont typeface="Calibri"/>
              <a:buChar char="●"/>
            </a:pPr>
            <a:r>
              <a:rPr lang="es">
                <a:solidFill>
                  <a:srgbClr val="3C63AC"/>
                </a:solidFill>
              </a:rPr>
              <a:t>El vector de </a:t>
            </a:r>
            <a:r>
              <a:rPr lang="es">
                <a:solidFill>
                  <a:srgbClr val="3C63AC"/>
                </a:solidFill>
                <a:latin typeface="Consolas"/>
                <a:ea typeface="Consolas"/>
                <a:cs typeface="Consolas"/>
                <a:sym typeface="Consolas"/>
              </a:rPr>
              <a:t>sprites</a:t>
            </a:r>
            <a:r>
              <a:rPr lang="es">
                <a:solidFill>
                  <a:srgbClr val="3C63AC"/>
                </a:solidFill>
              </a:rPr>
              <a:t> contiene una propiedad llamada </a:t>
            </a:r>
            <a:r>
              <a:rPr lang="es">
                <a:solidFill>
                  <a:srgbClr val="3C63AC"/>
                </a:solidFill>
                <a:latin typeface="Consolas"/>
                <a:ea typeface="Consolas"/>
                <a:cs typeface="Consolas"/>
                <a:sym typeface="Consolas"/>
              </a:rPr>
              <a:t>front_default</a:t>
            </a:r>
            <a:r>
              <a:rPr lang="es">
                <a:solidFill>
                  <a:srgbClr val="3C63AC"/>
                </a:solidFill>
              </a:rPr>
              <a:t> la cual contiene la ruta de una imagen.</a:t>
            </a:r>
            <a:endParaRPr>
              <a:solidFill>
                <a:srgbClr val="3C63A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3"/>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React - Consumo de Servicios RESTful </a:t>
            </a:r>
            <a:endParaRPr b="1" sz="3000">
              <a:solidFill>
                <a:srgbClr val="E63466"/>
              </a:solidFill>
            </a:endParaRPr>
          </a:p>
        </p:txBody>
      </p:sp>
      <p:sp>
        <p:nvSpPr>
          <p:cNvPr id="202" name="Google Shape;202;p23"/>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203" name="Google Shape;203;p23"/>
          <p:cNvSpPr txBox="1"/>
          <p:nvPr/>
        </p:nvSpPr>
        <p:spPr>
          <a:xfrm>
            <a:off x="483300" y="1540200"/>
            <a:ext cx="8051400" cy="400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400"/>
              </a:spcBef>
              <a:spcAft>
                <a:spcPts val="1000"/>
              </a:spcAft>
              <a:buClr>
                <a:srgbClr val="3C63AC"/>
              </a:buClr>
              <a:buSzPts val="1400"/>
              <a:buChar char="●"/>
            </a:pPr>
            <a:r>
              <a:rPr lang="es">
                <a:solidFill>
                  <a:srgbClr val="3C63AC"/>
                </a:solidFill>
              </a:rPr>
              <a:t>Detalle de la propiedad </a:t>
            </a:r>
            <a:r>
              <a:rPr lang="es">
                <a:solidFill>
                  <a:srgbClr val="3C63AC"/>
                </a:solidFill>
                <a:latin typeface="Consolas"/>
                <a:ea typeface="Consolas"/>
                <a:cs typeface="Consolas"/>
                <a:sym typeface="Consolas"/>
              </a:rPr>
              <a:t>sprites</a:t>
            </a:r>
            <a:r>
              <a:rPr lang="es">
                <a:solidFill>
                  <a:srgbClr val="3C63AC"/>
                </a:solidFill>
              </a:rPr>
              <a:t>:</a:t>
            </a:r>
            <a:endParaRPr>
              <a:solidFill>
                <a:srgbClr val="3C63AC"/>
              </a:solidFill>
            </a:endParaRPr>
          </a:p>
        </p:txBody>
      </p:sp>
      <p:pic>
        <p:nvPicPr>
          <p:cNvPr id="204" name="Google Shape;204;p23"/>
          <p:cNvPicPr preferRelativeResize="0"/>
          <p:nvPr/>
        </p:nvPicPr>
        <p:blipFill>
          <a:blip r:embed="rId4">
            <a:alphaModFix/>
          </a:blip>
          <a:stretch>
            <a:fillRect/>
          </a:stretch>
        </p:blipFill>
        <p:spPr>
          <a:xfrm>
            <a:off x="819150" y="2109513"/>
            <a:ext cx="6667500" cy="178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