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Nuni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iguel Angel Jimenez Barro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0-22T21:29:47.529">
    <p:pos x="304" y="970"/>
    <p:text>Leyendo detenidamente las presentaciones, debemos hacer algunos ajustes a los comandos que se encuentran descritos dentro de los párrafos. Sugiero agregarlos en negrilla para que sobresalten lo que se quiere mostrar dentro de la presentación.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8d724e86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f8d724e86b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8d724e86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f8d724e86b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8d724e8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gf8d724e86b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8d724e86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f8d724e86b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8d724e8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f8d724e86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8d724e86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gf8d724e86b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8d724e86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f8d724e86b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8d724e86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f8d724e86b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8d724e86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gf8d724e86b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8d724e8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f8d724e86b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8d724e86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gf8d724e86b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8d724e86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gf8d724e86b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f8d724e86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gf8d724e86b_0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8d724e86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gf8d724e86b_0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212bb38d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gf212bb38d3_0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8d724e86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4" name="Google Shape;304;gf8d724e86b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52fcb6cd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gf52fcb6cde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6b17e55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" name="Google Shape;316;gf6b17e55a4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400e85af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d400e85af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5591ef27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f5591ef270_1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8d724e86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f8d724e86b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212bb38d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f212bb38d3_0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8d724e86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f8d724e86b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8d724e86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f8d724e86b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8d724e86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f8d724e86b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hyperlink" Target="https://stackblitz.com/edit/node-evf5z5?file=callback.j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Relationship Id="rId4" Type="http://schemas.openxmlformats.org/officeDocument/2006/relationships/hyperlink" Target="https://stackblitz.com/edit/node-evf5z5?file=package.json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Relationship Id="rId4" Type="http://schemas.openxmlformats.org/officeDocument/2006/relationships/hyperlink" Target="https://www.npmjs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Relationship Id="rId4" Type="http://schemas.openxmlformats.org/officeDocument/2006/relationships/hyperlink" Target="https://babeljs.io/docs/en/usage" TargetMode="External"/><Relationship Id="rId5" Type="http://schemas.openxmlformats.org/officeDocument/2006/relationships/hyperlink" Target="https://stackblitz.com/edit/node-evf5z5?file=require.js" TargetMode="External"/><Relationship Id="rId6" Type="http://schemas.openxmlformats.org/officeDocument/2006/relationships/hyperlink" Target="https://stackblitz.com/edit/node-evf5z5?file=import.js" TargetMode="External"/><Relationship Id="rId7" Type="http://schemas.openxmlformats.org/officeDocument/2006/relationships/hyperlink" Target="https://stackblitz.com/edit/node-evf5z5?file=package.json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jpg"/><Relationship Id="rId4" Type="http://schemas.openxmlformats.org/officeDocument/2006/relationships/hyperlink" Target="https://nodejs.dev/learn/the-nodejs-event-emitter" TargetMode="External"/><Relationship Id="rId5" Type="http://schemas.openxmlformats.org/officeDocument/2006/relationships/hyperlink" Target="https://www.npmjs.com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3.jpg"/><Relationship Id="rId5" Type="http://schemas.openxmlformats.org/officeDocument/2006/relationships/hyperlink" Target="https://nodejs.dev/learn/the-nodejs-event-emitt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hyperlink" Target="https://nodejs.dev/learn/the-nodejs-event-emitt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155325" y="1111950"/>
            <a:ext cx="49896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</a:t>
            </a:r>
            <a:r>
              <a:rPr b="1" lang="es" sz="32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IV</a:t>
            </a: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Desarrollo de Aplicaciones Web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Callback Hell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483300" y="1540200"/>
            <a:ext cx="8051400" cy="26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Así mismo para “la escritura de nuestro archivo”:</a:t>
            </a:r>
            <a:endParaRPr>
              <a:solidFill>
                <a:srgbClr val="3C63AC"/>
              </a:solidFill>
            </a:endParaRPr>
          </a:p>
          <a:p>
            <a:pPr indent="0" lvl="0" marL="89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function writeFile(reponse, success, error) {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const hasError = Math.random() &gt; 0.95;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const errorData = {};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if (hasError) error(errorData);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console.log('Escribiendo Archivo');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const data = {};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setTimeout(function(){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success(data);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}, 2000);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Cabe resaltar que estos métodos son a modo de demostración y no </a:t>
            </a:r>
            <a:endParaRPr>
              <a:solidFill>
                <a:srgbClr val="3C63AC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rgbClr val="3C63AC"/>
                </a:solidFill>
              </a:rPr>
              <a:t>cumplen una funcionalidad real.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Callback Hell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483300" y="1540200"/>
            <a:ext cx="80514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Y luego nuestro controlador de error </a:t>
            </a:r>
            <a:r>
              <a:rPr lang="es">
                <a:solidFill>
                  <a:srgbClr val="3C63AC"/>
                </a:solidFill>
              </a:rPr>
              <a:t>sería</a:t>
            </a:r>
            <a:r>
              <a:rPr lang="es">
                <a:solidFill>
                  <a:srgbClr val="3C63AC"/>
                </a:solidFill>
              </a:rPr>
              <a:t> el siguiente</a:t>
            </a:r>
            <a:r>
              <a:rPr lang="es">
                <a:solidFill>
                  <a:srgbClr val="3C63AC"/>
                </a:solidFill>
              </a:rPr>
              <a:t>:</a:t>
            </a:r>
            <a:endParaRPr>
              <a:solidFill>
                <a:srgbClr val="3C63AC"/>
              </a:solidFill>
            </a:endParaRPr>
          </a:p>
          <a:p>
            <a:pPr indent="0" lvl="0" marL="89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function errorHandler(error) {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console.error(error);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Cabe resaltar que estos métodos son a modo de demostración y no </a:t>
            </a:r>
            <a:endParaRPr>
              <a:solidFill>
                <a:srgbClr val="3C63AC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rgbClr val="3C63AC"/>
                </a:solidFill>
              </a:rPr>
              <a:t>cumplen una funcionalidad real.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Callback Hell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102300" y="1540200"/>
            <a:ext cx="8051400" cy="3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Finalmente este </a:t>
            </a:r>
            <a:r>
              <a:rPr lang="es">
                <a:solidFill>
                  <a:srgbClr val="3C63AC"/>
                </a:solidFill>
              </a:rPr>
              <a:t>código</a:t>
            </a:r>
            <a:r>
              <a:rPr lang="es">
                <a:solidFill>
                  <a:srgbClr val="3C63AC"/>
                </a:solidFill>
              </a:rPr>
              <a:t> </a:t>
            </a:r>
            <a:r>
              <a:rPr lang="es">
                <a:solidFill>
                  <a:srgbClr val="3C63AC"/>
                </a:solidFill>
              </a:rPr>
              <a:t>será</a:t>
            </a:r>
            <a:r>
              <a:rPr lang="es">
                <a:solidFill>
                  <a:srgbClr val="3C63AC"/>
                </a:solidFill>
              </a:rPr>
              <a:t> ejecutado de la siguiente forma</a:t>
            </a:r>
            <a:r>
              <a:rPr lang="es">
                <a:solidFill>
                  <a:srgbClr val="3C63AC"/>
                </a:solidFill>
              </a:rPr>
              <a:t>:</a:t>
            </a:r>
            <a:endParaRPr>
              <a:solidFill>
                <a:srgbClr val="3C63AC"/>
              </a:solidFill>
            </a:endParaRPr>
          </a:p>
          <a:p>
            <a:pPr indent="0" lvl="0" marL="89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readFile(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function (data) {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sendHTTP(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  data,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  function (response) {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    writeFile(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      response,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      function (message) {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        console.log('Archivo escrito');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      },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      function (error) { errorHandler(error); }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    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  },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  function (error) { errorHandler(error);}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function (error) { errorHandler(error); }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Esto es lo que se conoce como callback hell dado que es muy difícil de leer.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Callback Hell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483300" y="1540200"/>
            <a:ext cx="8051400" cy="29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Esto ocurre porque nuestros eventos al ser </a:t>
            </a:r>
            <a:r>
              <a:rPr lang="es">
                <a:solidFill>
                  <a:srgbClr val="3C63AC"/>
                </a:solidFill>
              </a:rPr>
              <a:t>asíncronos</a:t>
            </a:r>
            <a:r>
              <a:rPr lang="es">
                <a:solidFill>
                  <a:srgbClr val="3C63AC"/>
                </a:solidFill>
              </a:rPr>
              <a:t> no hay forma secuencial de escribir el codigo linea a linea </a:t>
            </a:r>
            <a:r>
              <a:rPr lang="es">
                <a:solidFill>
                  <a:srgbClr val="3C63AC"/>
                </a:solidFill>
              </a:rPr>
              <a:t>manteniendo</a:t>
            </a:r>
            <a:r>
              <a:rPr lang="es">
                <a:solidFill>
                  <a:srgbClr val="3C63AC"/>
                </a:solidFill>
              </a:rPr>
              <a:t> su contexto.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Por lo que como </a:t>
            </a:r>
            <a:r>
              <a:rPr lang="es">
                <a:solidFill>
                  <a:srgbClr val="3C63AC"/>
                </a:solidFill>
              </a:rPr>
              <a:t>solución</a:t>
            </a:r>
            <a:r>
              <a:rPr lang="es">
                <a:solidFill>
                  <a:srgbClr val="3C63AC"/>
                </a:solidFill>
              </a:rPr>
              <a:t> se </a:t>
            </a:r>
            <a:r>
              <a:rPr lang="es">
                <a:solidFill>
                  <a:srgbClr val="3C63AC"/>
                </a:solidFill>
              </a:rPr>
              <a:t>ideó</a:t>
            </a:r>
            <a:r>
              <a:rPr lang="es">
                <a:solidFill>
                  <a:srgbClr val="3C63AC"/>
                </a:solidFill>
              </a:rPr>
              <a:t> que los </a:t>
            </a:r>
            <a:r>
              <a:rPr lang="es">
                <a:solidFill>
                  <a:srgbClr val="3C63AC"/>
                </a:solidFill>
              </a:rPr>
              <a:t>métodos</a:t>
            </a:r>
            <a:r>
              <a:rPr lang="es">
                <a:solidFill>
                  <a:srgbClr val="3C63AC"/>
                </a:solidFill>
              </a:rPr>
              <a:t> </a:t>
            </a:r>
            <a:r>
              <a:rPr lang="es">
                <a:solidFill>
                  <a:srgbClr val="3C63AC"/>
                </a:solidFill>
              </a:rPr>
              <a:t>asíncronos</a:t>
            </a:r>
            <a:r>
              <a:rPr lang="es">
                <a:solidFill>
                  <a:srgbClr val="3C63AC"/>
                </a:solidFill>
              </a:rPr>
              <a:t> </a:t>
            </a:r>
            <a:r>
              <a:rPr lang="es">
                <a:solidFill>
                  <a:srgbClr val="3C63AC"/>
                </a:solidFill>
              </a:rPr>
              <a:t>recibieron</a:t>
            </a:r>
            <a:r>
              <a:rPr lang="es">
                <a:solidFill>
                  <a:srgbClr val="3C63AC"/>
                </a:solidFill>
              </a:rPr>
              <a:t> dos callbacks:</a:t>
            </a:r>
            <a:endParaRPr>
              <a:solidFill>
                <a:srgbClr val="3C63AC"/>
              </a:solidFill>
            </a:endParaRPr>
          </a:p>
          <a:p>
            <a:pPr indent="-317500" lvl="1" marL="1371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b="1" lang="es">
                <a:solidFill>
                  <a:srgbClr val="3C63AC"/>
                </a:solidFill>
              </a:rPr>
              <a:t>success</a:t>
            </a:r>
            <a:r>
              <a:rPr lang="es">
                <a:solidFill>
                  <a:srgbClr val="3C63AC"/>
                </a:solidFill>
              </a:rPr>
              <a:t>: En caso de todo ser </a:t>
            </a:r>
            <a:r>
              <a:rPr lang="es">
                <a:solidFill>
                  <a:srgbClr val="3C63AC"/>
                </a:solidFill>
              </a:rPr>
              <a:t>ejecutado</a:t>
            </a:r>
            <a:r>
              <a:rPr lang="es">
                <a:solidFill>
                  <a:srgbClr val="3C63AC"/>
                </a:solidFill>
              </a:rPr>
              <a:t> como es esperado se </a:t>
            </a:r>
            <a:r>
              <a:rPr lang="es">
                <a:solidFill>
                  <a:srgbClr val="3C63AC"/>
                </a:solidFill>
              </a:rPr>
              <a:t>continúa</a:t>
            </a:r>
            <a:r>
              <a:rPr lang="es">
                <a:solidFill>
                  <a:srgbClr val="3C63AC"/>
                </a:solidFill>
              </a:rPr>
              <a:t> la </a:t>
            </a:r>
            <a:r>
              <a:rPr lang="es">
                <a:solidFill>
                  <a:srgbClr val="3C63AC"/>
                </a:solidFill>
              </a:rPr>
              <a:t>ejecución</a:t>
            </a:r>
            <a:r>
              <a:rPr lang="es">
                <a:solidFill>
                  <a:srgbClr val="3C63AC"/>
                </a:solidFill>
              </a:rPr>
              <a:t> de nuestro </a:t>
            </a:r>
            <a:r>
              <a:rPr lang="es">
                <a:solidFill>
                  <a:srgbClr val="3C63AC"/>
                </a:solidFill>
              </a:rPr>
              <a:t>programa</a:t>
            </a:r>
            <a:r>
              <a:rPr lang="es">
                <a:solidFill>
                  <a:srgbClr val="3C63AC"/>
                </a:solidFill>
              </a:rPr>
              <a:t> con este callback</a:t>
            </a:r>
            <a:endParaRPr>
              <a:solidFill>
                <a:srgbClr val="3C63AC"/>
              </a:solidFill>
            </a:endParaRPr>
          </a:p>
          <a:p>
            <a:pPr indent="-317500" lvl="1" marL="1371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b="1" lang="es">
                <a:solidFill>
                  <a:srgbClr val="3C63AC"/>
                </a:solidFill>
              </a:rPr>
              <a:t>error</a:t>
            </a:r>
            <a:r>
              <a:rPr lang="es">
                <a:solidFill>
                  <a:srgbClr val="3C63AC"/>
                </a:solidFill>
              </a:rPr>
              <a:t>: Cuando ocurra alguna </a:t>
            </a:r>
            <a:r>
              <a:rPr lang="es">
                <a:solidFill>
                  <a:srgbClr val="3C63AC"/>
                </a:solidFill>
              </a:rPr>
              <a:t>excepción</a:t>
            </a:r>
            <a:r>
              <a:rPr lang="es">
                <a:solidFill>
                  <a:srgbClr val="3C63AC"/>
                </a:solidFill>
              </a:rPr>
              <a:t> o error en nuestro programa, se llama este callback para controlarla y se termina su </a:t>
            </a:r>
            <a:r>
              <a:rPr lang="es">
                <a:solidFill>
                  <a:srgbClr val="3C63AC"/>
                </a:solidFill>
              </a:rPr>
              <a:t>ejecución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00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Esto permite que nuestros callbacks puedan recibir </a:t>
            </a:r>
            <a:r>
              <a:rPr lang="es">
                <a:solidFill>
                  <a:srgbClr val="3C63AC"/>
                </a:solidFill>
              </a:rPr>
              <a:t>información</a:t>
            </a:r>
            <a:r>
              <a:rPr lang="es">
                <a:solidFill>
                  <a:srgbClr val="3C63AC"/>
                </a:solidFill>
              </a:rPr>
              <a:t> de nuestros </a:t>
            </a:r>
            <a:r>
              <a:rPr lang="es">
                <a:solidFill>
                  <a:srgbClr val="3C63AC"/>
                </a:solidFill>
              </a:rPr>
              <a:t>métodos</a:t>
            </a:r>
            <a:r>
              <a:rPr lang="es">
                <a:solidFill>
                  <a:srgbClr val="3C63AC"/>
                </a:solidFill>
              </a:rPr>
              <a:t> </a:t>
            </a:r>
            <a:r>
              <a:rPr lang="es">
                <a:solidFill>
                  <a:srgbClr val="3C63AC"/>
                </a:solidFill>
              </a:rPr>
              <a:t>asíncronos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00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ver el ejemplo tenemos el archivo de </a:t>
            </a:r>
            <a:r>
              <a:rPr lang="es" u="sng">
                <a:solidFill>
                  <a:schemeClr val="hlink"/>
                </a:solidFill>
                <a:hlinkClick r:id="rId4"/>
              </a:rPr>
              <a:t>Stackblitz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Promises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483300" y="1540200"/>
            <a:ext cx="80514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Como medida en contra el callback hell se idearon las Promises y las arrow function.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Por lo que </a:t>
            </a:r>
            <a:r>
              <a:rPr lang="es">
                <a:solidFill>
                  <a:srgbClr val="3C63AC"/>
                </a:solidFill>
              </a:rPr>
              <a:t>podríamos</a:t>
            </a:r>
            <a:r>
              <a:rPr lang="es">
                <a:solidFill>
                  <a:srgbClr val="3C63AC"/>
                </a:solidFill>
              </a:rPr>
              <a:t> reescribir nuestro escenario de la siguiente forma:</a:t>
            </a:r>
            <a:endParaRPr>
              <a:solidFill>
                <a:srgbClr val="3C63AC"/>
              </a:solidFill>
            </a:endParaRPr>
          </a:p>
          <a:p>
            <a:pPr indent="0" lvl="0" marL="89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const readFile = () =&gt;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new Promise((resolve, reject) =&gt; {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const hasError = Math.random() &gt; 0.9;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const errorData = {};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if (hasError) reject(errorData);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console.log('Leyendo archivo');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const data = {};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setTimeout(() =&gt; resolve(data), 1000);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Cabe resaltar que estos métodos son a modo de demostración y no </a:t>
            </a:r>
            <a:endParaRPr>
              <a:solidFill>
                <a:srgbClr val="3C63AC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rgbClr val="3C63AC"/>
                </a:solidFill>
              </a:rPr>
              <a:t>cumplen una funcionalidad real.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</a:t>
            </a:r>
            <a:r>
              <a:rPr b="1" lang="es" sz="3000">
                <a:solidFill>
                  <a:srgbClr val="E63466"/>
                </a:solidFill>
              </a:rPr>
              <a:t>Promises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483300" y="1540200"/>
            <a:ext cx="8051400" cy="27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Asi mismo para el envio de nuestra “solicitud HTTP”:</a:t>
            </a:r>
            <a:endParaRPr>
              <a:solidFill>
                <a:srgbClr val="3C63AC"/>
              </a:solidFill>
            </a:endParaRPr>
          </a:p>
          <a:p>
            <a:pPr indent="0" lvl="0" marL="89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urier New"/>
                <a:ea typeface="Courier New"/>
                <a:cs typeface="Courier New"/>
                <a:sym typeface="Courier New"/>
              </a:rPr>
              <a:t>const sendHTTP = (data) =&gt;</a:t>
            </a:r>
            <a:endParaRPr sz="900">
              <a:solidFill>
                <a:srgbClr val="375FA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urier New"/>
                <a:ea typeface="Courier New"/>
                <a:cs typeface="Courier New"/>
                <a:sym typeface="Courier New"/>
              </a:rPr>
              <a:t>  new Promise((resolve, reject) =&gt; {</a:t>
            </a:r>
            <a:endParaRPr sz="900">
              <a:solidFill>
                <a:srgbClr val="375FA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urier New"/>
                <a:ea typeface="Courier New"/>
                <a:cs typeface="Courier New"/>
                <a:sym typeface="Courier New"/>
              </a:rPr>
              <a:t>    const hasError = Math.random() &gt; 0.95;</a:t>
            </a:r>
            <a:endParaRPr sz="900">
              <a:solidFill>
                <a:srgbClr val="375FA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urier New"/>
                <a:ea typeface="Courier New"/>
                <a:cs typeface="Courier New"/>
                <a:sym typeface="Courier New"/>
              </a:rPr>
              <a:t>    const errorData = {};</a:t>
            </a:r>
            <a:endParaRPr sz="900">
              <a:solidFill>
                <a:srgbClr val="375FA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urier New"/>
                <a:ea typeface="Courier New"/>
                <a:cs typeface="Courier New"/>
                <a:sym typeface="Courier New"/>
              </a:rPr>
              <a:t>    if (hasError) reject(errorData);</a:t>
            </a:r>
            <a:endParaRPr sz="900">
              <a:solidFill>
                <a:srgbClr val="375FA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5FA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console.log('Enviado solicitud HTTP');</a:t>
            </a:r>
            <a:endParaRPr sz="900">
              <a:solidFill>
                <a:srgbClr val="375FA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5FA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urier New"/>
                <a:ea typeface="Courier New"/>
                <a:cs typeface="Courier New"/>
                <a:sym typeface="Courier New"/>
              </a:rPr>
              <a:t>    const response = {};</a:t>
            </a:r>
            <a:endParaRPr sz="900">
              <a:solidFill>
                <a:srgbClr val="375FA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5FA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urier New"/>
                <a:ea typeface="Courier New"/>
                <a:cs typeface="Courier New"/>
                <a:sym typeface="Courier New"/>
              </a:rPr>
              <a:t>    setTimeout(() =&gt; resolve(response), 2000);</a:t>
            </a:r>
            <a:endParaRPr sz="900">
              <a:solidFill>
                <a:srgbClr val="375FA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 sz="900">
              <a:solidFill>
                <a:srgbClr val="375FA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Cabe resaltar que estos métodos son a modo de demostración y no </a:t>
            </a:r>
            <a:endParaRPr>
              <a:solidFill>
                <a:srgbClr val="3C63AC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rgbClr val="3C63AC"/>
                </a:solidFill>
              </a:rPr>
              <a:t>cumplen una funcionalidad real.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</a:t>
            </a:r>
            <a:r>
              <a:rPr b="1" lang="es" sz="3000">
                <a:solidFill>
                  <a:srgbClr val="E63466"/>
                </a:solidFill>
              </a:rPr>
              <a:t>Promises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483300" y="1540200"/>
            <a:ext cx="8051400" cy="27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Así mismo para “la escritura de nuestro archivo”:</a:t>
            </a:r>
            <a:endParaRPr>
              <a:solidFill>
                <a:srgbClr val="3C63A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const writeFile = (reponse) =&gt;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new Promise((resolve, reject) =&gt; {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const hasError = Math.random() &gt; 0.95;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const errorData = {};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if (hasError) reject(errorData);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console.log('Escribiendo Archivo');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const data = {};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setTimeout(() =&gt; resolve(data), 2000);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Cabe resaltar que estos métodos son a modo de demostración y no </a:t>
            </a:r>
            <a:endParaRPr>
              <a:solidFill>
                <a:srgbClr val="3C63AC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rgbClr val="3C63AC"/>
                </a:solidFill>
              </a:rPr>
              <a:t>cumplen una funcionalidad real.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</a:t>
            </a:r>
            <a:r>
              <a:rPr b="1" lang="es" sz="3000">
                <a:solidFill>
                  <a:srgbClr val="E63466"/>
                </a:solidFill>
              </a:rPr>
              <a:t>Promises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52" name="Google Shape;252;p31"/>
          <p:cNvSpPr txBox="1"/>
          <p:nvPr/>
        </p:nvSpPr>
        <p:spPr>
          <a:xfrm>
            <a:off x="483300" y="1540200"/>
            <a:ext cx="8051400" cy="12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Y luego nuestro controlador de error sería el siguiente:</a:t>
            </a:r>
            <a:endParaRPr>
              <a:solidFill>
                <a:srgbClr val="3C63AC"/>
              </a:solidFill>
            </a:endParaRPr>
          </a:p>
          <a:p>
            <a:pPr indent="0" lvl="0" marL="89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errorHandler(error) =&gt; console.error(error);</a:t>
            </a:r>
            <a:endParaRPr sz="9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Cabe resaltar que estos métodos son a modo de demostración y no </a:t>
            </a:r>
            <a:endParaRPr>
              <a:solidFill>
                <a:srgbClr val="3C63AC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rgbClr val="3C63AC"/>
                </a:solidFill>
              </a:rPr>
              <a:t>cumplen una funcionalidad real.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</a:t>
            </a:r>
            <a:r>
              <a:rPr b="1" lang="es" sz="3000">
                <a:solidFill>
                  <a:srgbClr val="E63466"/>
                </a:solidFill>
              </a:rPr>
              <a:t>Promises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102300" y="1540200"/>
            <a:ext cx="8051400" cy="27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Finalmente este código será ejecutado de la siguiente forma:</a:t>
            </a:r>
            <a:endParaRPr>
              <a:solidFill>
                <a:srgbClr val="3C63AC"/>
              </a:solidFill>
            </a:endParaRPr>
          </a:p>
          <a:p>
            <a:pPr indent="0" lvl="0" marL="89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readFile()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.then((data) =&gt; sendHTTP(data))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.then((response) =&gt; writeFile(response))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.then(() =&gt; console.log('Archivo escrito'))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.catch((error) =&gt; errorHandler(error));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Si comparamos el uso de Promises con el de callback Hell notamos de forma inmediata que este es más sencillo de leer y escalar.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Pero de igual forma si necesitáramos hacer algo con los datos de lectura al final de nuestro proceso tendríamos problemas puesto que no se mantiene el contexto de estos datos.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Razón por la cual no tenemos acceso a ellos.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Async / Await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483300" y="1540200"/>
            <a:ext cx="8051400" cy="30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ello se introducen los keywords async / await.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Tomando esto en cuenta podemos reescribir nuestro escenario de la siguiente forma:</a:t>
            </a:r>
            <a:endParaRPr>
              <a:solidFill>
                <a:srgbClr val="3C63AC"/>
              </a:solidFill>
            </a:endParaRPr>
          </a:p>
          <a:p>
            <a:pPr indent="0" lvl="0" marL="89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const readFile = async () =&gt; {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const hasError = Math.random() &gt; 0.9;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const errorData = {};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if (hasError) throw new Error(errorData);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console.log('Leyendo archivo');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const data = {};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await delay(1000); // simulamos una actividad asincrona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return data;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Cabe resaltar que estos métodos son a modo de demostración y no </a:t>
            </a:r>
            <a:endParaRPr>
              <a:solidFill>
                <a:srgbClr val="3C63AC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rgbClr val="3C63AC"/>
                </a:solidFill>
              </a:rPr>
              <a:t>cumplen una funcionalidad real.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11: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Desarrollo de Aplicaciones Web</a:t>
            </a:r>
            <a:endParaRPr b="1" sz="56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05311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Desarrollo de Back-End web con Node.js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</a:t>
            </a:r>
            <a:r>
              <a:rPr b="1" lang="es" sz="3000">
                <a:solidFill>
                  <a:srgbClr val="E63466"/>
                </a:solidFill>
              </a:rPr>
              <a:t>Async / Await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73" name="Google Shape;273;p34"/>
          <p:cNvSpPr txBox="1"/>
          <p:nvPr/>
        </p:nvSpPr>
        <p:spPr>
          <a:xfrm>
            <a:off x="483300" y="1540200"/>
            <a:ext cx="8051400" cy="26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Asi mismo para el envio de nuestra “solicitud HTTP”:</a:t>
            </a:r>
            <a:endParaRPr>
              <a:solidFill>
                <a:srgbClr val="3C63AC"/>
              </a:solidFill>
            </a:endParaRPr>
          </a:p>
          <a:p>
            <a:pPr indent="0" lvl="0" marL="89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const sendHTTP = async (data) =&gt; {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const hasError = Math.random() &gt; 0.95;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const errorData = {};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if (hasError) throw new Error(errorData);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console.log('Enviado solicitud HTTP');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const response = {};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await delay(2000); // simulamos una actividad asincrona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return response;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900">
              <a:solidFill>
                <a:srgbClr val="375FA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Cabe resaltar que estos métodos son a modo de demostración y no </a:t>
            </a:r>
            <a:endParaRPr>
              <a:solidFill>
                <a:srgbClr val="3C63AC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rgbClr val="3C63AC"/>
                </a:solidFill>
              </a:rPr>
              <a:t>cumplen una funcionalidad real.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</a:t>
            </a:r>
            <a:r>
              <a:rPr b="1" lang="es" sz="3000">
                <a:solidFill>
                  <a:srgbClr val="E63466"/>
                </a:solidFill>
              </a:rPr>
              <a:t>Async / Await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79" name="Google Shape;279;p35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80" name="Google Shape;280;p35"/>
          <p:cNvSpPr txBox="1"/>
          <p:nvPr/>
        </p:nvSpPr>
        <p:spPr>
          <a:xfrm>
            <a:off x="483300" y="1540200"/>
            <a:ext cx="8051400" cy="26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Así mismo para “la escritura de nuestro archivo”:</a:t>
            </a:r>
            <a:endParaRPr>
              <a:solidFill>
                <a:srgbClr val="3C63AC"/>
              </a:solidFill>
            </a:endParaRPr>
          </a:p>
          <a:p>
            <a:pPr indent="0" lvl="0" marL="89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const writeFile = async (reponse) =&gt; {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const hasError = Math.random() &gt; 0.95;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const errorData = {};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if (hasError) throw new Error(errorData);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console.log('Escribiendo Archivo');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const data = {};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await delay(2000); // simulamos una actividad asincrona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return data;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Cabe resaltar que estos métodos son a modo de demostración y no </a:t>
            </a:r>
            <a:endParaRPr>
              <a:solidFill>
                <a:srgbClr val="3C63AC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rgbClr val="3C63AC"/>
                </a:solidFill>
              </a:rPr>
              <a:t>cumplen una funcionalidad real.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</a:t>
            </a:r>
            <a:r>
              <a:rPr b="1" lang="es" sz="3000">
                <a:solidFill>
                  <a:srgbClr val="E63466"/>
                </a:solidFill>
              </a:rPr>
              <a:t>Async / Await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86" name="Google Shape;286;p36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87" name="Google Shape;287;p36"/>
          <p:cNvSpPr txBox="1"/>
          <p:nvPr/>
        </p:nvSpPr>
        <p:spPr>
          <a:xfrm>
            <a:off x="483300" y="1540200"/>
            <a:ext cx="8051400" cy="1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Y luego nuestro controlador de error sería el siguiente:</a:t>
            </a:r>
            <a:endParaRPr>
              <a:solidFill>
                <a:srgbClr val="3C63AC"/>
              </a:solidFill>
            </a:endParaRPr>
          </a:p>
          <a:p>
            <a:pPr indent="0" lvl="0" marL="89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const errorHandler(error) =&gt; console.error(error);</a:t>
            </a:r>
            <a:endParaRPr sz="9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Adicionalmente tenemos un método para simular una espera asíncrona:</a:t>
            </a:r>
            <a:endParaRPr>
              <a:solidFill>
                <a:srgbClr val="3C63AC"/>
              </a:solidFill>
            </a:endParaRPr>
          </a:p>
          <a:p>
            <a:pPr indent="0" lvl="0" marL="899999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const delay = (ms) =&gt; new Promise((resolve) =&gt; setTimeout(resolve, ms));</a:t>
            </a:r>
            <a:endParaRPr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Cabe resaltar que estos métodos son a modo de demostración y no </a:t>
            </a:r>
            <a:endParaRPr>
              <a:solidFill>
                <a:srgbClr val="3C63AC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rgbClr val="3C63AC"/>
                </a:solidFill>
              </a:rPr>
              <a:t>cumplen una funcionalidad real.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</a:t>
            </a:r>
            <a:r>
              <a:rPr b="1" lang="es" sz="3000">
                <a:solidFill>
                  <a:srgbClr val="E63466"/>
                </a:solidFill>
              </a:rPr>
              <a:t>Async / Await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93" name="Google Shape;293;p37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94" name="Google Shape;294;p37"/>
          <p:cNvSpPr txBox="1"/>
          <p:nvPr/>
        </p:nvSpPr>
        <p:spPr>
          <a:xfrm>
            <a:off x="102300" y="1540200"/>
            <a:ext cx="8051400" cy="3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Finalmente este código será ejecutado de la siguiente forma:</a:t>
            </a:r>
            <a:endParaRPr>
              <a:solidFill>
                <a:srgbClr val="3C63AC"/>
              </a:solidFill>
            </a:endParaRPr>
          </a:p>
          <a:p>
            <a:pPr indent="0" lvl="0" marL="89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const proccess = async () =&gt; {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try {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const data = await readFile();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const response = await sendHTTP(data);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await writeFile(response);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console.log('Archivo escrito');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} catch (error) {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errorHandler(error);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proccess();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De esta forma tenemos un archivo mucho más legible y escalable.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Así mismo, ya tenemos acceso a toda la información obtenida de todos nuestros </a:t>
            </a:r>
            <a:endParaRPr>
              <a:solidFill>
                <a:srgbClr val="3C63AC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procesos asíncronos en caso de ser requerida.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Ver </a:t>
            </a:r>
            <a:r>
              <a:rPr lang="es" u="sng">
                <a:solidFill>
                  <a:schemeClr val="hlink"/>
                </a:solidFill>
                <a:hlinkClick r:id="rId4"/>
              </a:rPr>
              <a:t>Stackblitz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Ecosistema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300" name="Google Shape;300;p38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301" name="Google Shape;301;p38"/>
          <p:cNvSpPr txBox="1"/>
          <p:nvPr/>
        </p:nvSpPr>
        <p:spPr>
          <a:xfrm>
            <a:off x="483300" y="1540200"/>
            <a:ext cx="80514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Sabemos que Node.js cuenta con un repositorio de paquetes open-source llamado </a:t>
            </a:r>
            <a:r>
              <a:rPr lang="es" u="sng">
                <a:solidFill>
                  <a:schemeClr val="hlink"/>
                </a:solidFill>
                <a:hlinkClick r:id="rId4"/>
              </a:rPr>
              <a:t>npm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También</a:t>
            </a:r>
            <a:r>
              <a:rPr lang="es">
                <a:solidFill>
                  <a:srgbClr val="3C63AC"/>
                </a:solidFill>
              </a:rPr>
              <a:t> contamos con un CLI llamado npm para la </a:t>
            </a:r>
            <a:r>
              <a:rPr lang="es">
                <a:solidFill>
                  <a:srgbClr val="3C63AC"/>
                </a:solidFill>
              </a:rPr>
              <a:t>instalación</a:t>
            </a:r>
            <a:r>
              <a:rPr lang="es">
                <a:solidFill>
                  <a:srgbClr val="3C63AC"/>
                </a:solidFill>
              </a:rPr>
              <a:t> de estos paquetes.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instalar un paquete solo debemos de ejecutar el comando 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npm install &lt;nombre de paquete&gt;</a:t>
            </a:r>
            <a:r>
              <a:rPr b="1" lang="es">
                <a:solidFill>
                  <a:srgbClr val="3C63AC"/>
                </a:solidFill>
              </a:rPr>
              <a:t>.</a:t>
            </a:r>
            <a:endParaRPr b="1"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Esto nos </a:t>
            </a:r>
            <a:r>
              <a:rPr lang="es">
                <a:solidFill>
                  <a:srgbClr val="3C63AC"/>
                </a:solidFill>
              </a:rPr>
              <a:t>creará</a:t>
            </a:r>
            <a:r>
              <a:rPr lang="es">
                <a:solidFill>
                  <a:srgbClr val="3C63AC"/>
                </a:solidFill>
              </a:rPr>
              <a:t> el folder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node_modules/</a:t>
            </a:r>
            <a:r>
              <a:rPr lang="es">
                <a:solidFill>
                  <a:srgbClr val="3C63AC"/>
                </a:solidFill>
              </a:rPr>
              <a:t> donde encontraremos todos los paquetes instalados.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Si observamos la </a:t>
            </a:r>
            <a:r>
              <a:rPr lang="es">
                <a:solidFill>
                  <a:srgbClr val="3C63AC"/>
                </a:solidFill>
              </a:rPr>
              <a:t>configuración</a:t>
            </a:r>
            <a:r>
              <a:rPr lang="es">
                <a:solidFill>
                  <a:srgbClr val="3C63AC"/>
                </a:solidFill>
              </a:rPr>
              <a:t> de “dependencies” en nuestro package.json, observaremos que se almacena un listado de los paquetes instalados con su respectiva </a:t>
            </a:r>
            <a:r>
              <a:rPr lang="es">
                <a:solidFill>
                  <a:srgbClr val="3C63AC"/>
                </a:solidFill>
              </a:rPr>
              <a:t>versión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En caso que clonemos un proyecto de node, necesitaremos instalar </a:t>
            </a:r>
            <a:endParaRPr>
              <a:solidFill>
                <a:srgbClr val="3C63AC"/>
              </a:solidFill>
            </a:endParaRPr>
          </a:p>
          <a:p>
            <a:pPr indent="0" lvl="0" marL="4500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rgbClr val="3C63AC"/>
                </a:solidFill>
              </a:rPr>
              <a:t>los paquetes con el comando 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npm install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Ecosistema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307" name="Google Shape;307;p39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308" name="Google Shape;308;p39"/>
          <p:cNvSpPr txBox="1"/>
          <p:nvPr/>
        </p:nvSpPr>
        <p:spPr>
          <a:xfrm>
            <a:off x="483300" y="1540200"/>
            <a:ext cx="80514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utilizar paquetes, instalaremos dos paquetes a modo de </a:t>
            </a:r>
            <a:r>
              <a:rPr lang="es">
                <a:solidFill>
                  <a:srgbClr val="3C63AC"/>
                </a:solidFill>
              </a:rPr>
              <a:t>demostración</a:t>
            </a:r>
            <a:r>
              <a:rPr lang="es">
                <a:solidFill>
                  <a:srgbClr val="3C63AC"/>
                </a:solidFill>
              </a:rPr>
              <a:t>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lodash.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esm.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Importamos</a:t>
            </a:r>
            <a:r>
              <a:rPr lang="es">
                <a:solidFill>
                  <a:srgbClr val="3C63AC"/>
                </a:solidFill>
              </a:rPr>
              <a:t> nuestros paquetes de la forma tradicional (CommonJS) y de la forma moderna (ModuleJS):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Tradicional: </a:t>
            </a: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const _ = require('lodash');</a:t>
            </a:r>
            <a:endParaRPr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Moderna: </a:t>
            </a: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import * as _ from 'lodash'</a:t>
            </a:r>
            <a:r>
              <a:rPr lang="es" sz="900">
                <a:solidFill>
                  <a:srgbClr val="375FA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375FA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Cabe resaltar que para usar la forma moderna hay que instalar el paquete esm o habilitar flags experimentales de Node.js o utilizar un </a:t>
            </a:r>
            <a:r>
              <a:rPr b="1" lang="es">
                <a:solidFill>
                  <a:srgbClr val="3C63AC"/>
                </a:solidFill>
              </a:rPr>
              <a:t>transpilador</a:t>
            </a:r>
            <a:r>
              <a:rPr lang="es">
                <a:solidFill>
                  <a:srgbClr val="3C63AC"/>
                </a:solidFill>
              </a:rPr>
              <a:t> como </a:t>
            </a:r>
            <a:r>
              <a:rPr lang="es" u="sng">
                <a:solidFill>
                  <a:schemeClr val="hlink"/>
                </a:solidFill>
                <a:hlinkClick r:id="rId4"/>
              </a:rPr>
              <a:t>Babel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Ver </a:t>
            </a:r>
            <a:r>
              <a:rPr lang="es" u="sng">
                <a:solidFill>
                  <a:schemeClr val="hlink"/>
                </a:solidFill>
                <a:hlinkClick r:id="rId5"/>
              </a:rPr>
              <a:t>require.js</a:t>
            </a:r>
            <a:r>
              <a:rPr lang="es">
                <a:solidFill>
                  <a:srgbClr val="3C63AC"/>
                </a:solidFill>
              </a:rPr>
              <a:t> e </a:t>
            </a:r>
            <a:r>
              <a:rPr lang="es" u="sng">
                <a:solidFill>
                  <a:schemeClr val="hlink"/>
                </a:solidFill>
                <a:hlinkClick r:id="rId6"/>
              </a:rPr>
              <a:t>import.js</a:t>
            </a:r>
            <a:r>
              <a:rPr lang="es">
                <a:solidFill>
                  <a:srgbClr val="3C63AC"/>
                </a:solidFill>
              </a:rPr>
              <a:t> en </a:t>
            </a:r>
            <a:r>
              <a:rPr lang="es" u="sng">
                <a:solidFill>
                  <a:schemeClr val="hlink"/>
                </a:solidFill>
                <a:hlinkClick r:id="rId7"/>
              </a:rPr>
              <a:t>Stackblitz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/>
        </p:nvSpPr>
        <p:spPr>
          <a:xfrm>
            <a:off x="1086000" y="2226150"/>
            <a:ext cx="69720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700">
                <a:solidFill>
                  <a:srgbClr val="E83464"/>
                </a:solidFill>
              </a:rPr>
              <a:t>Ejercicios de práctica</a:t>
            </a:r>
            <a:endParaRPr b="1" sz="47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/>
        </p:nvSpPr>
        <p:spPr>
          <a:xfrm>
            <a:off x="800110" y="42330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Referencias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319" name="Google Shape;319;p41"/>
          <p:cNvSpPr txBox="1"/>
          <p:nvPr/>
        </p:nvSpPr>
        <p:spPr>
          <a:xfrm>
            <a:off x="647700" y="1530300"/>
            <a:ext cx="73332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s" sz="1200" u="sng">
                <a:solidFill>
                  <a:schemeClr val="hlink"/>
                </a:solidFill>
                <a:hlinkClick r:id="rId4"/>
              </a:rPr>
              <a:t>https://nodejs.dev/learn/the-nodejs-event-emitter</a:t>
            </a:r>
            <a:r>
              <a:rPr lang="es" sz="1200">
                <a:solidFill>
                  <a:schemeClr val="accent5"/>
                </a:solidFill>
              </a:rPr>
              <a:t> 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s" sz="1200" u="sng">
                <a:solidFill>
                  <a:schemeClr val="hlink"/>
                </a:solidFill>
                <a:hlinkClick r:id="rId5"/>
              </a:rPr>
              <a:t>https://www.npmjs.com/</a:t>
            </a:r>
            <a:r>
              <a:rPr lang="es" sz="1200">
                <a:solidFill>
                  <a:schemeClr val="accent5"/>
                </a:solidFill>
              </a:rPr>
              <a:t> </a:t>
            </a:r>
            <a:endParaRPr sz="12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 b="1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89600" y="1714975"/>
            <a:ext cx="7543800" cy="180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Al finalizar esta sesión estarás en capacidad de: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C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3C63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 funcionalidades base de Node.js en una aplicación web.</a:t>
            </a:r>
            <a:endParaRPr sz="1200">
              <a:solidFill>
                <a:srgbClr val="3C63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C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3C63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Gestionar paquetes de Node.js.</a:t>
            </a:r>
            <a:endParaRPr sz="1200">
              <a:solidFill>
                <a:srgbClr val="3C63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Event Emitter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483300" y="1540200"/>
            <a:ext cx="80514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Así</a:t>
            </a:r>
            <a:r>
              <a:rPr lang="es">
                <a:solidFill>
                  <a:srgbClr val="3C63AC"/>
                </a:solidFill>
              </a:rPr>
              <a:t> como los navegadores web cuenta con un control de eventos como 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b="1" lang="es">
                <a:solidFill>
                  <a:srgbClr val="3C63AC"/>
                </a:solidFill>
              </a:rPr>
              <a:t>, 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onmouseentered</a:t>
            </a:r>
            <a:r>
              <a:rPr b="1" lang="es">
                <a:solidFill>
                  <a:srgbClr val="3C63AC"/>
                </a:solidFill>
              </a:rPr>
              <a:t>, 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onmouseleave</a:t>
            </a:r>
            <a:r>
              <a:rPr lang="es">
                <a:solidFill>
                  <a:srgbClr val="3C63AC"/>
                </a:solidFill>
              </a:rPr>
              <a:t>, entre otros. Node.js cuenta su propio sistema de eventos.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Este sistema de eventos se conoce como el </a:t>
            </a:r>
            <a:r>
              <a:rPr lang="es" u="sng">
                <a:solidFill>
                  <a:schemeClr val="hlink"/>
                </a:solidFill>
                <a:hlinkClick r:id="rId5"/>
              </a:rPr>
              <a:t>Event Emitter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escuchar a un evento solo debemos de agregar el siguiente código:</a:t>
            </a:r>
            <a:endParaRPr>
              <a:solidFill>
                <a:srgbClr val="3C63AC"/>
              </a:solidFill>
            </a:endParaRPr>
          </a:p>
          <a:p>
            <a:pPr indent="0" lvl="0" marL="899999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eventEmitter.on('start', number =&gt; { console.log(`started ${number}`) })</a:t>
            </a:r>
            <a:endParaRPr sz="9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Donde definimos un evento start, el cual recibe como </a:t>
            </a:r>
            <a:r>
              <a:rPr lang="es">
                <a:solidFill>
                  <a:srgbClr val="3C63AC"/>
                </a:solidFill>
              </a:rPr>
              <a:t>parámetro</a:t>
            </a:r>
            <a:r>
              <a:rPr lang="es">
                <a:solidFill>
                  <a:srgbClr val="3C63AC"/>
                </a:solidFill>
              </a:rPr>
              <a:t> una variable number.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Luego para disparar o ejecutar el evento lo hacemos de la siguiente forma:</a:t>
            </a:r>
            <a:endParaRPr>
              <a:solidFill>
                <a:srgbClr val="3C63AC"/>
              </a:solidFill>
            </a:endParaRPr>
          </a:p>
          <a:p>
            <a:pPr indent="0" lvl="0" marL="899999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eventEmitter.emit('start', 23)</a:t>
            </a:r>
            <a:endParaRPr sz="9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Event Emitter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483300" y="1540200"/>
            <a:ext cx="8051400" cy="21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Cabe resaltar que se puede definir un evento con variamos </a:t>
            </a:r>
            <a:r>
              <a:rPr lang="es">
                <a:solidFill>
                  <a:srgbClr val="3C63AC"/>
                </a:solidFill>
              </a:rPr>
              <a:t>parámetros</a:t>
            </a:r>
            <a:r>
              <a:rPr lang="es">
                <a:solidFill>
                  <a:srgbClr val="3C63AC"/>
                </a:solidFill>
              </a:rPr>
              <a:t> de la siguiente forma:</a:t>
            </a:r>
            <a:endParaRPr>
              <a:solidFill>
                <a:srgbClr val="3C63AC"/>
              </a:solidFill>
            </a:endParaRPr>
          </a:p>
          <a:p>
            <a:pPr indent="0" lvl="0" marL="899999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eventEmitter.on('start', (start, end) =&gt; {</a:t>
            </a:r>
            <a:endParaRPr sz="9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console.log(`started from ${start} to ${end}`)</a:t>
            </a:r>
            <a:endParaRPr sz="9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Luego para disparar o ejecutar el evento lo hacemos de la siguiente forma:</a:t>
            </a:r>
            <a:endParaRPr>
              <a:solidFill>
                <a:srgbClr val="3C63AC"/>
              </a:solidFill>
            </a:endParaRPr>
          </a:p>
          <a:p>
            <a:pPr indent="0" lvl="0" marL="899999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eventEmitter.emit('start', 1, 100)</a:t>
            </a:r>
            <a:endParaRPr sz="9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Ejemplo adaptado de </a:t>
            </a:r>
            <a:r>
              <a:rPr lang="es" u="sng">
                <a:solidFill>
                  <a:schemeClr val="hlink"/>
                </a:solidFill>
                <a:hlinkClick r:id="rId4"/>
              </a:rPr>
              <a:t>Node.js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Callback Hell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483300" y="1540200"/>
            <a:ext cx="8051400" cy="21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Inicialmente en JS no </a:t>
            </a:r>
            <a:r>
              <a:rPr lang="es">
                <a:solidFill>
                  <a:srgbClr val="3C63AC"/>
                </a:solidFill>
              </a:rPr>
              <a:t>existían</a:t>
            </a:r>
            <a:r>
              <a:rPr lang="es">
                <a:solidFill>
                  <a:srgbClr val="3C63AC"/>
                </a:solidFill>
              </a:rPr>
              <a:t> las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Promises</a:t>
            </a:r>
            <a:r>
              <a:rPr lang="es">
                <a:solidFill>
                  <a:srgbClr val="3C63AC"/>
                </a:solidFill>
              </a:rPr>
              <a:t> ni, las arrow functions.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Por lo que para manejar </a:t>
            </a:r>
            <a:r>
              <a:rPr lang="es">
                <a:solidFill>
                  <a:srgbClr val="3C63AC"/>
                </a:solidFill>
              </a:rPr>
              <a:t>código</a:t>
            </a:r>
            <a:r>
              <a:rPr lang="es">
                <a:solidFill>
                  <a:srgbClr val="3C63AC"/>
                </a:solidFill>
              </a:rPr>
              <a:t> que se ejecutara de forma </a:t>
            </a:r>
            <a:r>
              <a:rPr lang="es">
                <a:solidFill>
                  <a:srgbClr val="3C63AC"/>
                </a:solidFill>
              </a:rPr>
              <a:t>asíncrona</a:t>
            </a:r>
            <a:r>
              <a:rPr lang="es">
                <a:solidFill>
                  <a:srgbClr val="3C63AC"/>
                </a:solidFill>
              </a:rPr>
              <a:t> se utilizaban callbacks.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Estos callbacks constan </a:t>
            </a:r>
            <a:r>
              <a:rPr lang="es">
                <a:solidFill>
                  <a:srgbClr val="3C63AC"/>
                </a:solidFill>
              </a:rPr>
              <a:t>básicamente</a:t>
            </a:r>
            <a:r>
              <a:rPr lang="es">
                <a:solidFill>
                  <a:srgbClr val="3C63AC"/>
                </a:solidFill>
              </a:rPr>
              <a:t> de un </a:t>
            </a:r>
            <a:r>
              <a:rPr lang="es">
                <a:solidFill>
                  <a:srgbClr val="3C63AC"/>
                </a:solidFill>
              </a:rPr>
              <a:t>método</a:t>
            </a:r>
            <a:r>
              <a:rPr lang="es">
                <a:solidFill>
                  <a:srgbClr val="3C63AC"/>
                </a:solidFill>
              </a:rPr>
              <a:t> que es pasado como argumento a otro </a:t>
            </a:r>
            <a:r>
              <a:rPr lang="es">
                <a:solidFill>
                  <a:srgbClr val="3C63AC"/>
                </a:solidFill>
              </a:rPr>
              <a:t>método</a:t>
            </a:r>
            <a:r>
              <a:rPr lang="es">
                <a:solidFill>
                  <a:srgbClr val="3C63AC"/>
                </a:solidFill>
              </a:rPr>
              <a:t> que realiza una tarea </a:t>
            </a:r>
            <a:r>
              <a:rPr lang="es">
                <a:solidFill>
                  <a:srgbClr val="3C63AC"/>
                </a:solidFill>
              </a:rPr>
              <a:t>asíncrona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Esto con el fin de ejecutar el callback justo </a:t>
            </a:r>
            <a:r>
              <a:rPr lang="es">
                <a:solidFill>
                  <a:srgbClr val="3C63AC"/>
                </a:solidFill>
              </a:rPr>
              <a:t>después</a:t>
            </a:r>
            <a:r>
              <a:rPr lang="es">
                <a:solidFill>
                  <a:srgbClr val="3C63AC"/>
                </a:solidFill>
              </a:rPr>
              <a:t> de que el </a:t>
            </a:r>
            <a:r>
              <a:rPr lang="es">
                <a:solidFill>
                  <a:srgbClr val="3C63AC"/>
                </a:solidFill>
              </a:rPr>
              <a:t>método</a:t>
            </a:r>
            <a:r>
              <a:rPr lang="es">
                <a:solidFill>
                  <a:srgbClr val="3C63AC"/>
                </a:solidFill>
              </a:rPr>
              <a:t> </a:t>
            </a:r>
            <a:r>
              <a:rPr lang="es">
                <a:solidFill>
                  <a:srgbClr val="3C63AC"/>
                </a:solidFill>
              </a:rPr>
              <a:t>asíncrono</a:t>
            </a:r>
            <a:r>
              <a:rPr lang="es">
                <a:solidFill>
                  <a:srgbClr val="3C63AC"/>
                </a:solidFill>
              </a:rPr>
              <a:t> termine su </a:t>
            </a:r>
            <a:r>
              <a:rPr lang="es">
                <a:solidFill>
                  <a:srgbClr val="3C63AC"/>
                </a:solidFill>
              </a:rPr>
              <a:t>ejecución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Callback Hell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483300" y="1540200"/>
            <a:ext cx="8051400" cy="21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 modo de </a:t>
            </a:r>
            <a:r>
              <a:rPr lang="es">
                <a:solidFill>
                  <a:srgbClr val="3C63AC"/>
                </a:solidFill>
              </a:rPr>
              <a:t>demostración</a:t>
            </a:r>
            <a:r>
              <a:rPr lang="es">
                <a:solidFill>
                  <a:srgbClr val="3C63AC"/>
                </a:solidFill>
              </a:rPr>
              <a:t> consideremos el siguiente escenario: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Se dispara un evento de Node.js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Requerimos leer un archivo.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Requerimos enviar una solicitud HTTPs.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Requerimos modificar el archivo previamente existente.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Callback Hell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483300" y="1540200"/>
            <a:ext cx="8051400" cy="2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El escenario previamente descrito se puede implementar de la siguiente forma, primero hablemos de nuestros </a:t>
            </a:r>
            <a:r>
              <a:rPr lang="es">
                <a:solidFill>
                  <a:srgbClr val="3C63AC"/>
                </a:solidFill>
              </a:rPr>
              <a:t>métodos</a:t>
            </a:r>
            <a:r>
              <a:rPr lang="es">
                <a:solidFill>
                  <a:srgbClr val="3C63AC"/>
                </a:solidFill>
              </a:rPr>
              <a:t> “</a:t>
            </a:r>
            <a:r>
              <a:rPr lang="es">
                <a:solidFill>
                  <a:srgbClr val="3C63AC"/>
                </a:solidFill>
              </a:rPr>
              <a:t>asíncronos</a:t>
            </a:r>
            <a:r>
              <a:rPr lang="es">
                <a:solidFill>
                  <a:srgbClr val="3C63AC"/>
                </a:solidFill>
              </a:rPr>
              <a:t>”:</a:t>
            </a:r>
            <a:endParaRPr>
              <a:solidFill>
                <a:srgbClr val="3C63AC"/>
              </a:solidFill>
            </a:endParaRPr>
          </a:p>
          <a:p>
            <a:pPr indent="899999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function readFile(success, error) {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899999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const hasError = Math.random() &gt; 0.9;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899999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const errorData = {};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899999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if (hasError) error(errorData);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899999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899999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console.log('Leyendo archivo');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899999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const data = {};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899999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setTimeout(function(){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899999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success(data);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899999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}, 1000);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899999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Cabe resaltar que estos </a:t>
            </a:r>
            <a:r>
              <a:rPr lang="es">
                <a:solidFill>
                  <a:srgbClr val="3C63AC"/>
                </a:solidFill>
              </a:rPr>
              <a:t>métodos</a:t>
            </a:r>
            <a:r>
              <a:rPr lang="es">
                <a:solidFill>
                  <a:srgbClr val="3C63AC"/>
                </a:solidFill>
              </a:rPr>
              <a:t> son a modo de </a:t>
            </a:r>
            <a:r>
              <a:rPr lang="es">
                <a:solidFill>
                  <a:srgbClr val="3C63AC"/>
                </a:solidFill>
              </a:rPr>
              <a:t>demostración</a:t>
            </a:r>
            <a:r>
              <a:rPr lang="es">
                <a:solidFill>
                  <a:srgbClr val="3C63AC"/>
                </a:solidFill>
              </a:rPr>
              <a:t> y no </a:t>
            </a:r>
            <a:endParaRPr>
              <a:solidFill>
                <a:srgbClr val="3C63AC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rgbClr val="3C63AC"/>
                </a:solidFill>
              </a:rPr>
              <a:t>cumplen una funcionalidad real.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Callback Hell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483300" y="1540200"/>
            <a:ext cx="8051400" cy="26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Asi mismo para el envio de nuestra “solicitud HTTP”</a:t>
            </a:r>
            <a:r>
              <a:rPr lang="es">
                <a:solidFill>
                  <a:srgbClr val="3C63AC"/>
                </a:solidFill>
              </a:rPr>
              <a:t>:</a:t>
            </a:r>
            <a:endParaRPr>
              <a:solidFill>
                <a:srgbClr val="3C63AC"/>
              </a:solidFill>
            </a:endParaRPr>
          </a:p>
          <a:p>
            <a:pPr indent="0" lvl="0" marL="89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function sendHTTP(data, success, error) {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const hasError = Math.random() &gt; 0.95;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const errorData = {};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if (hasError) error(errorData);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console.log('Enviado solicitud HTTP');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const response = {};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setTimeout(function(){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  success(response);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  }, 2000);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75FA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375F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Cabe resaltar que estos métodos son a modo de demostración y no </a:t>
            </a:r>
            <a:endParaRPr>
              <a:solidFill>
                <a:srgbClr val="3C63AC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rgbClr val="3C63AC"/>
                </a:solidFill>
              </a:rPr>
              <a:t>cumplen una funcionalidad real.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