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Nuni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Miguel Angel Jimenez Barro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regular.fntdata"/><Relationship Id="rId20" Type="http://schemas.openxmlformats.org/officeDocument/2006/relationships/slide" Target="slides/slide15.xml"/><Relationship Id="rId42" Type="http://schemas.openxmlformats.org/officeDocument/2006/relationships/font" Target="fonts/Nunito-italic.fntdata"/><Relationship Id="rId41" Type="http://schemas.openxmlformats.org/officeDocument/2006/relationships/font" Target="fonts/Nuni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Nuni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10-22T21:34:07.764">
    <p:pos x="304" y="970"/>
    <p:text>Mantener en el mismo tipo y tamaño de letra. Pero como mencioné antes, ponerlas en negrilla.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1-10-22T21:35:01.708">
    <p:pos x="6000" y="0"/>
    <p:text>Convertir esta diapositiva y la siguiente en 3.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9cb23317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gf9cb233175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9cb23317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gf9cb233175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9cb23317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f9cb233175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9cb23317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gf9cb233175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9cb23317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gf9cb233175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9cb23317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gf9cb233175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9cb23317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gf9cb233175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9cb23317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gf9cb233175_0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9cb23317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gf9cb233175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9cb23317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gf9cb233175_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9cb23317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gf9cb233175_0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9cb23317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gf9cb233175_0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9cb23317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gf9cb233175_0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9cb23317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gf9cb233175_0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f9cb23317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8" name="Google Shape;288;gf9cb233175_0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9cb23317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gf9cb233175_0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9cb23317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0" name="Google Shape;300;gf9cb233175_0_1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9cb23317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" name="Google Shape;306;gf9cb233175_0_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f9cb23317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gf9cb233175_0_1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f9cb233175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8" name="Google Shape;318;gf9cb233175_0_1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9cb23317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4" name="Google Shape;324;gf9cb233175_0_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f52fcb6cd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0" name="Google Shape;330;gf52fcb6cde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6b17e55a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5" name="Google Shape;335;gf6b17e55a4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f9aa8d0e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1" name="Google Shape;341;gf9aa8d0e4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400e85af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d400e85af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5591ef27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f5591ef270_1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9cb2331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f9cb233175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9cb23317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f9cb233175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3481fb4a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f3481fb4aa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9cb23317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f9cb233175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9cb23317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gf9cb233175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2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4" name="Google Shape;114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8" name="Google Shape;118;p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2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26" name="Google Shape;126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3" name="Google Shape;133;p13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3" name="Google Shape;33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5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9" name="Google Shape;49;p5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4" name="Google Shape;54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8" name="Google Shape;58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6" name="Google Shape;66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70" name="Google Shape;70;p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2.xml"/><Relationship Id="rId4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jpg"/><Relationship Id="rId4" Type="http://schemas.openxmlformats.org/officeDocument/2006/relationships/hyperlink" Target="https://misiontic-4a-chat-app.herokuapp.com/client/" TargetMode="External"/><Relationship Id="rId5" Type="http://schemas.openxmlformats.org/officeDocument/2006/relationships/hyperlink" Target="https://github.com/demarchenac/Express-Socket.io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jpg"/><Relationship Id="rId4" Type="http://schemas.openxmlformats.org/officeDocument/2006/relationships/image" Target="../media/image11.png"/><Relationship Id="rId5" Type="http://schemas.openxmlformats.org/officeDocument/2006/relationships/hyperlink" Target="https://www.questionpro.com/t/ALw8TZlxOJ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hyperlink" Target="https://nodejs.org/en/knowledge/HTTP/servers/how-to-create-a-HTTP-server/" TargetMode="External"/><Relationship Id="rId5" Type="http://schemas.openxmlformats.org/officeDocument/2006/relationships/hyperlink" Target="https://devqa.io/nodejs-server-example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hyperlink" Target="https://expressjs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hyperlink" Target="https://developer.mozilla.org/en-US/docs/Web/API/WebSockets_API" TargetMode="External"/><Relationship Id="rId5" Type="http://schemas.openxmlformats.org/officeDocument/2006/relationships/hyperlink" Target="https://socket.io/docs/v4/" TargetMode="External"/><Relationship Id="rId6" Type="http://schemas.openxmlformats.org/officeDocument/2006/relationships/hyperlink" Target="https://github.com/websockets/ws" TargetMode="External"/><Relationship Id="rId7" Type="http://schemas.openxmlformats.org/officeDocument/2006/relationships/hyperlink" Target="https://github.com/uNetworking/uWebSockets.j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hyperlink" Target="https://xanderbakx.medium.com/what-are-websockets-socket-io-e327c797b8a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4294967295" type="ctrTitle"/>
          </p:nvPr>
        </p:nvSpPr>
        <p:spPr>
          <a:xfrm>
            <a:off x="3155325" y="1111950"/>
            <a:ext cx="49896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</a:t>
            </a:r>
            <a:r>
              <a:rPr b="1" lang="es" sz="3200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IV</a:t>
            </a: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2400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Desarrollo de Aplicaciones Web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</a:t>
            </a:r>
            <a:r>
              <a:rPr b="1" lang="es" sz="3000">
                <a:solidFill>
                  <a:srgbClr val="E63466"/>
                </a:solidFill>
              </a:rPr>
              <a:t>Chat App Servidor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483300" y="1540200"/>
            <a:ext cx="8051400" cy="30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Así</a:t>
            </a:r>
            <a:r>
              <a:rPr lang="es">
                <a:solidFill>
                  <a:srgbClr val="3C63AC"/>
                </a:solidFill>
              </a:rPr>
              <a:t> mismo agregaremos las siguientes dependencias de desarrollador: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Babel, para compilar nuestro javascript de una </a:t>
            </a:r>
            <a:r>
              <a:rPr lang="es">
                <a:solidFill>
                  <a:srgbClr val="3C63AC"/>
                </a:solidFill>
              </a:rPr>
              <a:t>versión</a:t>
            </a:r>
            <a:r>
              <a:rPr lang="es">
                <a:solidFill>
                  <a:srgbClr val="3C63AC"/>
                </a:solidFill>
              </a:rPr>
              <a:t> moderna a una </a:t>
            </a:r>
            <a:r>
              <a:rPr lang="es">
                <a:solidFill>
                  <a:srgbClr val="3C63AC"/>
                </a:solidFill>
              </a:rPr>
              <a:t>más</a:t>
            </a:r>
            <a:r>
              <a:rPr lang="es">
                <a:solidFill>
                  <a:srgbClr val="3C63AC"/>
                </a:solidFill>
              </a:rPr>
              <a:t> antigua.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Nodemon, es un proceso que nos </a:t>
            </a:r>
            <a:r>
              <a:rPr lang="es">
                <a:solidFill>
                  <a:srgbClr val="3C63AC"/>
                </a:solidFill>
              </a:rPr>
              <a:t>permitirá</a:t>
            </a:r>
            <a:r>
              <a:rPr lang="es">
                <a:solidFill>
                  <a:srgbClr val="3C63AC"/>
                </a:solidFill>
              </a:rPr>
              <a:t> reiniciar el servidor </a:t>
            </a:r>
            <a:r>
              <a:rPr lang="es">
                <a:solidFill>
                  <a:srgbClr val="3C63AC"/>
                </a:solidFill>
              </a:rPr>
              <a:t>automáticamente</a:t>
            </a:r>
            <a:r>
              <a:rPr lang="es">
                <a:solidFill>
                  <a:srgbClr val="3C63AC"/>
                </a:solidFill>
              </a:rPr>
              <a:t> al hacer cambios.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Con el comando </a:t>
            </a:r>
            <a:r>
              <a:rPr lang="es" sz="105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npm i --save-dev</a:t>
            </a:r>
            <a:r>
              <a:rPr lang="es">
                <a:solidFill>
                  <a:srgbClr val="3C63AC"/>
                </a:solidFill>
              </a:rPr>
              <a:t> 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@babel/cli @babel/core @babel/node @babel/preset-env nodemon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Luego procedemos a crear nuestro archivo de configuración para babel, </a:t>
            </a:r>
            <a:r>
              <a:rPr lang="es" sz="105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.babelrc</a:t>
            </a:r>
            <a:r>
              <a:rPr lang="es">
                <a:solidFill>
                  <a:srgbClr val="3C63AC"/>
                </a:solidFill>
              </a:rPr>
              <a:t>, de la siguiente forma:</a:t>
            </a:r>
            <a:endParaRPr>
              <a:solidFill>
                <a:srgbClr val="3C63AC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"presets": [["@babel/preset-env", { "targets": { "node": true } }]]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C63AB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</a:t>
            </a:r>
            <a:r>
              <a:rPr b="1" lang="es" sz="3000">
                <a:solidFill>
                  <a:srgbClr val="E63466"/>
                </a:solidFill>
              </a:rPr>
              <a:t>Chat App Servidor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483300" y="1540200"/>
            <a:ext cx="8051400" cy="30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Luego modificaremos nuestro package.json donde añadiremos los siguientes comandos: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"start": "npm run build &amp;&amp; node ./build/server.js",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"start:dev": "nodemon --exec babel-node src/server.js",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"build-server": "babel -d ./build ./src -s",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"build": "npm run build-server"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Los comandos funcionan de la siguiente forma: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s">
                <a:solidFill>
                  <a:srgbClr val="3C63AC"/>
                </a:solidFill>
              </a:rPr>
              <a:t>: Genera el compilado de nuestro servidor y lo ejecuta con node.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start:dev</a:t>
            </a:r>
            <a:r>
              <a:rPr lang="es">
                <a:solidFill>
                  <a:srgbClr val="3C63AC"/>
                </a:solidFill>
              </a:rPr>
              <a:t>: Ejecuta un servidor </a:t>
            </a:r>
            <a:r>
              <a:rPr lang="es">
                <a:solidFill>
                  <a:srgbClr val="3C63AC"/>
                </a:solidFill>
              </a:rPr>
              <a:t>con babel </a:t>
            </a:r>
            <a:r>
              <a:rPr lang="es">
                <a:solidFill>
                  <a:srgbClr val="3C63AC"/>
                </a:solidFill>
              </a:rPr>
              <a:t>que observa los cambios y se reinicia.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build-server</a:t>
            </a:r>
            <a:r>
              <a:rPr lang="es">
                <a:solidFill>
                  <a:srgbClr val="3C63AC"/>
                </a:solidFill>
              </a:rPr>
              <a:t>: Se encarga de compilar nuestro proyecto a la carpeta build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b="1"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build</a:t>
            </a:r>
            <a:r>
              <a:rPr lang="es">
                <a:solidFill>
                  <a:srgbClr val="3C63AC"/>
                </a:solidFill>
              </a:rPr>
              <a:t>: Se encarga de ejecutar el comando build-server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Luego procedemos a crear nuestro archivo de inicio </a:t>
            </a:r>
            <a:r>
              <a:rPr lang="es" sz="105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src/server.js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</a:t>
            </a:r>
            <a:r>
              <a:rPr b="1" lang="es" sz="3000">
                <a:solidFill>
                  <a:srgbClr val="E63466"/>
                </a:solidFill>
              </a:rPr>
              <a:t>Chat App Servidor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483300" y="1540200"/>
            <a:ext cx="8051400" cy="3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src/server.js</a:t>
            </a:r>
            <a:r>
              <a:rPr lang="es">
                <a:solidFill>
                  <a:srgbClr val="3C63AC"/>
                </a:solidFill>
              </a:rPr>
              <a:t>: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import express from 'express';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import compression from 'compression';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import { createServer } from 'http';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import { configureSocketSever, reset, users } from './socket-server';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PORT = process.env.PORT || 3000;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app = express();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httpServer = createServer(app);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configureSocketSever(httpServer);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app.use(compression());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app.use('/client', express.static('public'));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app.get('/status', (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) =&gt; { res.json(users); });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app.get('/reset', (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) =&gt; { reset(); res.json({ message: 'ok' }); });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httpServer.listen(PORT, () =&gt; 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console.log(`Sevidor esperando por peticiones en localhost:${PORT}`)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</a:t>
            </a:r>
            <a:r>
              <a:rPr b="1" lang="es" sz="3000">
                <a:solidFill>
                  <a:srgbClr val="E63466"/>
                </a:solidFill>
              </a:rPr>
              <a:t>Chat App Servidor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483300" y="1540200"/>
            <a:ext cx="80514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Creamos un servidor con </a:t>
            </a:r>
            <a:r>
              <a:rPr lang="es" sz="105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es">
                <a:solidFill>
                  <a:srgbClr val="3C63AC"/>
                </a:solidFill>
              </a:rPr>
              <a:t>, al cual le agregamos el middleware de </a:t>
            </a:r>
            <a:r>
              <a:rPr lang="es" sz="105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compression</a:t>
            </a:r>
            <a:r>
              <a:rPr lang="es">
                <a:solidFill>
                  <a:srgbClr val="3C63AC"/>
                </a:solidFill>
              </a:rPr>
              <a:t>, y </a:t>
            </a:r>
            <a:r>
              <a:rPr lang="es" sz="105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http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Adicionalmente importamos unos </a:t>
            </a:r>
            <a:r>
              <a:rPr lang="es">
                <a:solidFill>
                  <a:srgbClr val="3C63AC"/>
                </a:solidFill>
              </a:rPr>
              <a:t>métodos</a:t>
            </a:r>
            <a:r>
              <a:rPr lang="es">
                <a:solidFill>
                  <a:srgbClr val="3C63AC"/>
                </a:solidFill>
              </a:rPr>
              <a:t> de nuestro archivo </a:t>
            </a:r>
            <a:r>
              <a:rPr lang="es" sz="105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src/socket-server.js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Definimos nuestra ruta </a:t>
            </a:r>
            <a:r>
              <a:rPr lang="es" sz="105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/client</a:t>
            </a:r>
            <a:r>
              <a:rPr lang="es">
                <a:solidFill>
                  <a:srgbClr val="3C63AC"/>
                </a:solidFill>
              </a:rPr>
              <a:t> donde alojaremos nuestro cliente web el cual se encuentra en la carpeta </a:t>
            </a:r>
            <a:r>
              <a:rPr lang="es" sz="105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/public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Definimos nuestra ruta </a:t>
            </a:r>
            <a:r>
              <a:rPr lang="es" sz="105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/status</a:t>
            </a:r>
            <a:r>
              <a:rPr lang="es">
                <a:solidFill>
                  <a:srgbClr val="3C63AC"/>
                </a:solidFill>
              </a:rPr>
              <a:t> donde recibiremos un json de los usuarios que se encuentran activos o han usado el chat recientemente.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Definimos nuestra ruta </a:t>
            </a:r>
            <a:r>
              <a:rPr lang="es" sz="105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/reset</a:t>
            </a:r>
            <a:r>
              <a:rPr lang="es">
                <a:solidFill>
                  <a:srgbClr val="3C63AC"/>
                </a:solidFill>
              </a:rPr>
              <a:t> donde iniciaremos el listado de usuarios.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Finalmente agregamos un console.log para indicar que el servidor se encuentra </a:t>
            </a:r>
            <a:endParaRPr>
              <a:solidFill>
                <a:srgbClr val="3C63AC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activo.</a:t>
            </a:r>
            <a:endParaRPr>
              <a:solidFill>
                <a:srgbClr val="3C63AC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Chat App Servidor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483300" y="1540200"/>
            <a:ext cx="8051400" cy="3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Como podemos ver creamos un servidor con express al cual le agregamos el middleware de compression y http.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Adicionalmente importamos unos métodos de nuestro archivo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src/socket-server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Definimos nuestra ruta /client donde alojaremos nuestro cliente web el cual se encuentra en la carpeta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/public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Definimos nuestra ruta /status donde recibiremos un json de los usuarios que se encuentran activos o han usado el chat recientemente.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Definimos nuestra ruta /reset donde iniciaremos el listado de usuarios.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Finalmente agregamos un log para indicar que el servidor se encuentra </a:t>
            </a:r>
            <a:endParaRPr>
              <a:solidFill>
                <a:srgbClr val="3C63AC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activo.</a:t>
            </a:r>
            <a:endParaRPr>
              <a:solidFill>
                <a:srgbClr val="3C63AC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Chat App Servidor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483300" y="1540200"/>
            <a:ext cx="8051400" cy="3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En nuestro archivo src/socket-server.js: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Importamos la clase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Server</a:t>
            </a:r>
            <a:r>
              <a:rPr lang="es">
                <a:solidFill>
                  <a:srgbClr val="3C63AC"/>
                </a:solidFill>
              </a:rPr>
              <a:t> de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Socket.io</a:t>
            </a:r>
            <a:r>
              <a:rPr lang="es">
                <a:solidFill>
                  <a:srgbClr val="3C63AC"/>
                </a:solidFill>
              </a:rPr>
              <a:t>:</a:t>
            </a:r>
            <a:endParaRPr>
              <a:solidFill>
                <a:srgbClr val="3C63AC"/>
              </a:solidFill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import { Server } from 'socket.io';</a:t>
            </a:r>
            <a:endParaRPr>
              <a:solidFill>
                <a:srgbClr val="3C63AB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Definimos nuestro listado de usuario y sockets, </a:t>
            </a:r>
            <a:r>
              <a:rPr lang="es">
                <a:solidFill>
                  <a:srgbClr val="3C63AC"/>
                </a:solidFill>
              </a:rPr>
              <a:t>así</a:t>
            </a:r>
            <a:r>
              <a:rPr lang="es">
                <a:solidFill>
                  <a:srgbClr val="3C63AC"/>
                </a:solidFill>
              </a:rPr>
              <a:t> mismo como un </a:t>
            </a:r>
            <a:r>
              <a:rPr lang="es">
                <a:solidFill>
                  <a:srgbClr val="3C63AC"/>
                </a:solidFill>
              </a:rPr>
              <a:t>método</a:t>
            </a:r>
            <a:r>
              <a:rPr lang="es">
                <a:solidFill>
                  <a:srgbClr val="3C63AC"/>
                </a:solidFill>
              </a:rPr>
              <a:t> para reiniciarlos:</a:t>
            </a:r>
            <a:endParaRPr>
              <a:solidFill>
                <a:srgbClr val="3C63AC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users = {};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sockets = {};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export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reset = () =&gt; {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for (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user of Object.keys(sockets)) {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    sockets[user].disconnect();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users = {};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sockets = {};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solidFill>
                <a:srgbClr val="3C63AB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Chat App Servidor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483300" y="1540200"/>
            <a:ext cx="80514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En nuestro archivo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src/socket-server.js</a:t>
            </a:r>
            <a:r>
              <a:rPr lang="es">
                <a:solidFill>
                  <a:srgbClr val="3C63AC"/>
                </a:solidFill>
              </a:rPr>
              <a:t>: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Creamos nuestro socket server:</a:t>
            </a:r>
            <a:endParaRPr>
              <a:solidFill>
                <a:srgbClr val="3C63AC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export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configureSocketSever =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httpServer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=&gt; {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io = new Server(httpServer);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io.on('connection',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socket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=&gt; {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/**</a:t>
            </a:r>
            <a:endParaRPr i="1"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     * Aquí va la lógica de nuestro socket</a:t>
            </a:r>
            <a:endParaRPr i="1"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     */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5275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3AB"/>
              </a:buClr>
              <a:buSzPts val="1050"/>
              <a:buFont typeface="Consolas"/>
              <a:buChar char="●"/>
            </a:pPr>
            <a:r>
              <a:rPr lang="es">
                <a:solidFill>
                  <a:srgbClr val="3C63AC"/>
                </a:solidFill>
              </a:rPr>
              <a:t>Luego definimos nuestra lógica de conexión: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Chat App Servidor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49" name="Google Shape;249;p31"/>
          <p:cNvSpPr txBox="1"/>
          <p:nvPr/>
        </p:nvSpPr>
        <p:spPr>
          <a:xfrm>
            <a:off x="483300" y="1540200"/>
            <a:ext cx="8051400" cy="3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En nuestro archivo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src/socket-server.js</a:t>
            </a:r>
            <a:r>
              <a:rPr lang="es">
                <a:solidFill>
                  <a:srgbClr val="3C63AC"/>
                </a:solidFill>
              </a:rPr>
              <a:t>: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Luego definimos nuestra lógica de conexión:</a:t>
            </a:r>
            <a:endParaRPr>
              <a:solidFill>
                <a:srgbClr val="3C63AC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{ user } = socket.handshake.query;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session = { id: socket.id, user: user };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userExists = Boolean(users[session.user]);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    if (userExists &amp;&amp; users[session.user] !== session.id) {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        console.log(`[INFO] El ${session.user} ya tiene una sesión! Cerrando conexión`);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        socket.disconnect();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    } else {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        console.log(`[INFO] Se ha conectado el usuario ${session.user}!`);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        users[session.user] = session.id;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        sockets[session.id] = socket;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        socket.broadcast.emit('user-connect', { user: session.user });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63AB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Aceptaremos a un usuario y emitiremos el evento “user-connect” siempre y </a:t>
            </a:r>
            <a:endParaRPr>
              <a:solidFill>
                <a:srgbClr val="3C63AC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cuando no tengamos una conexión activa con dicho usuario.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Chat App Servidor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55" name="Google Shape;255;p32"/>
          <p:cNvSpPr txBox="1"/>
          <p:nvPr/>
        </p:nvSpPr>
        <p:spPr>
          <a:xfrm>
            <a:off x="483300" y="1540200"/>
            <a:ext cx="8051400" cy="20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En nuestro archivo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src/socket-server.js</a:t>
            </a:r>
            <a:r>
              <a:rPr lang="es">
                <a:solidFill>
                  <a:srgbClr val="3C63AC"/>
                </a:solidFill>
              </a:rPr>
              <a:t>: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Agregamos “ping” a nuestro socket, donde emitiremos “pong”:</a:t>
            </a:r>
            <a:endParaRPr>
              <a:solidFill>
                <a:srgbClr val="3C63AC"/>
              </a:solidFill>
            </a:endParaRPr>
          </a:p>
          <a:p>
            <a:pPr indent="0" lvl="0" marL="1349999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socket.on('ping', () =&gt; { socket.emit('pong'); });</a:t>
            </a:r>
            <a:endParaRPr>
              <a:solidFill>
                <a:srgbClr val="3C63AB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Agregamos “disconnect” a nuestro socket:</a:t>
            </a:r>
            <a:endParaRPr>
              <a:solidFill>
                <a:srgbClr val="3C63AC"/>
              </a:solidFill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socket.on('disconnect', () =&gt; {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    console.log(`[INFO] El usuario ${session.user} se ha desconectado.`);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>
              <a:solidFill>
                <a:srgbClr val="3C63AB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Chat App Servidor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483300" y="1540200"/>
            <a:ext cx="8051400" cy="3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En nuestro archivo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src/socket-server.js</a:t>
            </a:r>
            <a:r>
              <a:rPr lang="es">
                <a:solidFill>
                  <a:srgbClr val="3C63AC"/>
                </a:solidFill>
              </a:rPr>
              <a:t>: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Agregamos “close” a nuestro socket, donde emitiremos “user-disconnect”:</a:t>
            </a:r>
            <a:endParaRPr>
              <a:solidFill>
                <a:srgbClr val="3C63AC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socket.on('close', () =&gt; {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users[session.id] = null;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users[session.user] = null;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socket.broadcast.emit('user-disconnect', { user: session.user });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socket.disconnect();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Agregamos “client-message” a nuestro socket, donde emitiremos “server-message”:</a:t>
            </a:r>
            <a:endParaRPr>
              <a:solidFill>
                <a:srgbClr val="3C63AC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socket.on('client-message', ({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}) =&gt; {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console.log(`[INFO] ${session.user} enviado un mensaje!`);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socket.broadcast.emit('server-message', {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    user: session.user,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    message: message,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7F1F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1281950" y="1089142"/>
            <a:ext cx="66225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12: </a:t>
            </a:r>
            <a:endParaRPr b="1" sz="36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5600">
                <a:solidFill>
                  <a:srgbClr val="E72F61"/>
                </a:solidFill>
                <a:latin typeface="Arial"/>
                <a:ea typeface="Arial"/>
                <a:cs typeface="Arial"/>
                <a:sym typeface="Arial"/>
              </a:rPr>
              <a:t>Desarrollo de Aplicaciones Web</a:t>
            </a:r>
            <a:endParaRPr b="1" sz="5600">
              <a:solidFill>
                <a:srgbClr val="E72F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1101471" y="3053117"/>
            <a:ext cx="69834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C63AA"/>
                </a:solidFill>
                <a:latin typeface="Arial"/>
                <a:ea typeface="Arial"/>
                <a:cs typeface="Arial"/>
                <a:sym typeface="Arial"/>
              </a:rPr>
              <a:t>Desarrollo de Back-End web con Node.js</a:t>
            </a:r>
            <a:endParaRPr sz="1800">
              <a:solidFill>
                <a:srgbClr val="3C63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Chat App Servidor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67" name="Google Shape;267;p34"/>
          <p:cNvSpPr txBox="1"/>
          <p:nvPr/>
        </p:nvSpPr>
        <p:spPr>
          <a:xfrm>
            <a:off x="483300" y="1540200"/>
            <a:ext cx="8051400" cy="24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Como podemos ver se sigue manteniendo una </a:t>
            </a:r>
            <a:r>
              <a:rPr lang="es">
                <a:solidFill>
                  <a:srgbClr val="3C63AC"/>
                </a:solidFill>
              </a:rPr>
              <a:t>conexión</a:t>
            </a:r>
            <a:r>
              <a:rPr lang="es">
                <a:solidFill>
                  <a:srgbClr val="3C63AC"/>
                </a:solidFill>
              </a:rPr>
              <a:t> cliente servidor donde el cliente </a:t>
            </a:r>
            <a:r>
              <a:rPr lang="es">
                <a:solidFill>
                  <a:srgbClr val="3C63AC"/>
                </a:solidFill>
              </a:rPr>
              <a:t>envía</a:t>
            </a:r>
            <a:r>
              <a:rPr lang="es">
                <a:solidFill>
                  <a:srgbClr val="3C63AC"/>
                </a:solidFill>
              </a:rPr>
              <a:t> mensajes al servidor.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Y el servidor le </a:t>
            </a:r>
            <a:r>
              <a:rPr lang="es">
                <a:solidFill>
                  <a:srgbClr val="3C63AC"/>
                </a:solidFill>
              </a:rPr>
              <a:t>envía</a:t>
            </a:r>
            <a:r>
              <a:rPr lang="es">
                <a:solidFill>
                  <a:srgbClr val="3C63AC"/>
                </a:solidFill>
              </a:rPr>
              <a:t> mensajes al cliente como lo es en el caso de los eventos “user-connect”, “pong”, “user-disconnect”, “server-message”.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Esto ocurre sin que el cliente o el servidor se quede esperando por una respuesta del otro.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Y </a:t>
            </a:r>
            <a:r>
              <a:rPr lang="es">
                <a:solidFill>
                  <a:srgbClr val="3C63AC"/>
                </a:solidFill>
              </a:rPr>
              <a:t>así</a:t>
            </a:r>
            <a:r>
              <a:rPr lang="es">
                <a:solidFill>
                  <a:srgbClr val="3C63AC"/>
                </a:solidFill>
              </a:rPr>
              <a:t> puede llevar a cabo otras tareas y procesar los comandos que le lleguen a </a:t>
            </a:r>
            <a:r>
              <a:rPr lang="es">
                <a:solidFill>
                  <a:srgbClr val="3C63AC"/>
                </a:solidFill>
              </a:rPr>
              <a:t>través</a:t>
            </a:r>
            <a:r>
              <a:rPr lang="es">
                <a:solidFill>
                  <a:srgbClr val="3C63AC"/>
                </a:solidFill>
              </a:rPr>
              <a:t> socket en tiempo real.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Chat App Cliente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73" name="Google Shape;273;p35"/>
          <p:cNvSpPr txBox="1"/>
          <p:nvPr/>
        </p:nvSpPr>
        <p:spPr>
          <a:xfrm>
            <a:off x="483300" y="1540200"/>
            <a:ext cx="8051400" cy="30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Nuestro servidor se </a:t>
            </a:r>
            <a:r>
              <a:rPr lang="es">
                <a:solidFill>
                  <a:srgbClr val="3C63AC"/>
                </a:solidFill>
              </a:rPr>
              <a:t>encargará</a:t>
            </a:r>
            <a:r>
              <a:rPr lang="es">
                <a:solidFill>
                  <a:srgbClr val="3C63AC"/>
                </a:solidFill>
              </a:rPr>
              <a:t> de alojar nuestro cliente mediante archivos </a:t>
            </a:r>
            <a:r>
              <a:rPr lang="es">
                <a:solidFill>
                  <a:srgbClr val="3C63AC"/>
                </a:solidFill>
              </a:rPr>
              <a:t>estáticos que se encontraran en la carpeta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public/</a:t>
            </a:r>
            <a:r>
              <a:rPr lang="es">
                <a:solidFill>
                  <a:srgbClr val="3C63AC"/>
                </a:solidFill>
              </a:rPr>
              <a:t>:</a:t>
            </a:r>
            <a:endParaRPr>
              <a:solidFill>
                <a:srgbClr val="3C63AC"/>
              </a:solidFill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|-- public/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|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|-- css/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| | `-- styles.css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| |-- js/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| | |-- client.js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| | `-- script.js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| `-- index.html</a:t>
            </a:r>
            <a:endParaRPr>
              <a:solidFill>
                <a:srgbClr val="3C63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Donde en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index.html</a:t>
            </a:r>
            <a:r>
              <a:rPr lang="es">
                <a:solidFill>
                  <a:srgbClr val="3C63AC"/>
                </a:solidFill>
              </a:rPr>
              <a:t> solo definiremos la interfaz e importaremos nuestros estilos, estilos de bootstrap y de animate.css.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En nuestro archivo script.js y client.js es donde reside toda la lógica.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Chat App Cliente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79" name="Google Shape;279;p36"/>
          <p:cNvSpPr txBox="1"/>
          <p:nvPr/>
        </p:nvSpPr>
        <p:spPr>
          <a:xfrm>
            <a:off x="483300" y="1540200"/>
            <a:ext cx="8051400" cy="3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En</a:t>
            </a:r>
            <a:r>
              <a:rPr lang="es">
                <a:solidFill>
                  <a:srgbClr val="3C63AC"/>
                </a:solidFill>
              </a:rPr>
              <a:t>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public/js/script.js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Definiremos una clase Client donde en agregaremos el siguiente constructor:</a:t>
            </a:r>
            <a:endParaRPr>
              <a:solidFill>
                <a:srgbClr val="3C63AC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btn = document.getElementById('connect');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userNameInput = document.getElementById('user');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btn.onclick = () =&gt; {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.startChat(userNameInput.value); };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userNameInput.addEventListener('keypress',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=&gt; {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key = e.key || e.which || e.keyCode;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    if (key === 'Enter' || key === 13) {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.startChat(userNameInput.value);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Donde ejecutaremos el </a:t>
            </a:r>
            <a:r>
              <a:rPr lang="es">
                <a:solidFill>
                  <a:srgbClr val="3C63AC"/>
                </a:solidFill>
              </a:rPr>
              <a:t>método</a:t>
            </a:r>
            <a:r>
              <a:rPr lang="es">
                <a:solidFill>
                  <a:srgbClr val="3C63AC"/>
                </a:solidFill>
              </a:rPr>
              <a:t> startChat.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Chat App Cliente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85" name="Google Shape;285;p37"/>
          <p:cNvSpPr txBox="1"/>
          <p:nvPr/>
        </p:nvSpPr>
        <p:spPr>
          <a:xfrm>
            <a:off x="483300" y="1540200"/>
            <a:ext cx="8051400" cy="26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En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public/js/script.js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Definiremos una clase Client con el </a:t>
            </a:r>
            <a:r>
              <a:rPr lang="es">
                <a:solidFill>
                  <a:srgbClr val="3C63AC"/>
                </a:solidFill>
              </a:rPr>
              <a:t>método</a:t>
            </a:r>
            <a:r>
              <a:rPr lang="es">
                <a:solidFill>
                  <a:srgbClr val="3C63AC"/>
                </a:solidFill>
              </a:rPr>
              <a:t> startChat:</a:t>
            </a:r>
            <a:endParaRPr>
              <a:solidFill>
                <a:srgbClr val="3C63AC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startChat(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isValid =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.isInputValid(user);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if (!isValid) return;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btn = document.getElementById('connect');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btn.disabled = true;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client = new SocketClient(user);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client.initialize();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Donde ejecutaremos el método </a:t>
            </a:r>
            <a:r>
              <a:rPr b="1" lang="es">
                <a:solidFill>
                  <a:srgbClr val="3C63AC"/>
                </a:solidFill>
              </a:rPr>
              <a:t>isInputValid </a:t>
            </a:r>
            <a:r>
              <a:rPr lang="es">
                <a:solidFill>
                  <a:srgbClr val="3C63AC"/>
                </a:solidFill>
              </a:rPr>
              <a:t>solo para validar nuestro campo de usuario. Cabe resaltar que solo se valida que su longitud sea mayor a 3, sino retornamos false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Chat App Cliente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91" name="Google Shape;291;p38"/>
          <p:cNvSpPr txBox="1"/>
          <p:nvPr/>
        </p:nvSpPr>
        <p:spPr>
          <a:xfrm>
            <a:off x="483300" y="1540200"/>
            <a:ext cx="8051400" cy="18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En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public/js/script.js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Por </a:t>
            </a:r>
            <a:r>
              <a:rPr lang="es">
                <a:solidFill>
                  <a:srgbClr val="3C63AC"/>
                </a:solidFill>
              </a:rPr>
              <a:t>último</a:t>
            </a:r>
            <a:r>
              <a:rPr lang="es">
                <a:solidFill>
                  <a:srgbClr val="3C63AC"/>
                </a:solidFill>
              </a:rPr>
              <a:t> cuando nuestro documento termine de cargar ejecutaremos lo siguiente:</a:t>
            </a:r>
            <a:endParaRPr>
              <a:solidFill>
                <a:srgbClr val="3C63AC"/>
              </a:solidFill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window.onload = () =&gt; {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new Client();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Donde se creará un nuevo Client y dará inicio a todo el flujo de los sockets.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Chat App Cliente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97" name="Google Shape;297;p39"/>
          <p:cNvSpPr txBox="1"/>
          <p:nvPr/>
        </p:nvSpPr>
        <p:spPr>
          <a:xfrm>
            <a:off x="483300" y="1540200"/>
            <a:ext cx="8051400" cy="3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En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public/js/client.js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Aquí sólo nos detendremos a analizar los métodos initialize, setupEvents, emit, close y sendMessage.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En nuestro método initialize creamos un socket de la siguiente forma:</a:t>
            </a:r>
            <a:endParaRPr>
              <a:solidFill>
                <a:srgbClr val="3C63AC"/>
              </a:solidFill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.socket = io({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query: { user: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.user },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9144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Añadimos “connect_failed” al socket:</a:t>
            </a:r>
            <a:endParaRPr>
              <a:solidFill>
                <a:srgbClr val="3C63AC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.socket.on('connect_failed', () =&gt; {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.socket.close();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console.log('[INFO] No se pudo establecer conexión!');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050">
              <a:solidFill>
                <a:srgbClr val="8B888F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9144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B"/>
                </a:solidFill>
              </a:rPr>
              <a:t>Añadimos “disconnect” al socket, donde solo actualizaremos la interfaz </a:t>
            </a:r>
            <a:endParaRPr>
              <a:solidFill>
                <a:srgbClr val="3C63AB"/>
              </a:solidFill>
            </a:endParaRPr>
          </a:p>
          <a:p>
            <a:pPr indent="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>
                <a:solidFill>
                  <a:srgbClr val="3C63AB"/>
                </a:solidFill>
              </a:rPr>
              <a:t>gráfica.</a:t>
            </a:r>
            <a:endParaRPr>
              <a:solidFill>
                <a:srgbClr val="3C63AB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Chat App Cliente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303" name="Google Shape;303;p40"/>
          <p:cNvSpPr txBox="1"/>
          <p:nvPr/>
        </p:nvSpPr>
        <p:spPr>
          <a:xfrm>
            <a:off x="483300" y="1540200"/>
            <a:ext cx="8051400" cy="3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En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public/js/client.js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Añadimos “pong” a nuestro socket:</a:t>
            </a:r>
            <a:endParaRPr>
              <a:solidFill>
                <a:srgbClr val="3C63AC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.socket.on('pong', () =&gt; {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console.log('pong!');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.addSystemMessage(`&lt;span&gt;pong!&lt;/span&gt;`);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Añadimos “user-connect” al socket:</a:t>
            </a:r>
            <a:endParaRPr>
              <a:solidFill>
                <a:srgbClr val="3C63AC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.socket.on('user-connect', ({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}) =&gt; { 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.addSystemMessage(`&lt;span&gt;${user}&lt;/span&gt; se ha unido`);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i="1"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9144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Añadimos “user-disconnect” al socket:</a:t>
            </a:r>
            <a:endParaRPr>
              <a:solidFill>
                <a:srgbClr val="3C63AC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.socket.on('user-disconnect', ({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}) =&gt; {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.addSystemMessage(`&lt;span&gt;${user}&lt;/span&gt; se ha desconectado`);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Chat App Cliente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309" name="Google Shape;309;p41"/>
          <p:cNvSpPr txBox="1"/>
          <p:nvPr/>
        </p:nvSpPr>
        <p:spPr>
          <a:xfrm>
            <a:off x="483300" y="1540200"/>
            <a:ext cx="8051400" cy="4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En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public/js/client.js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Añadimos “server-message” a nuestro socket:</a:t>
            </a:r>
            <a:endParaRPr>
              <a:solidFill>
                <a:srgbClr val="3C63AC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.socket.on('server-message', ({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}) =&gt; { 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.addMessage(user, message);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Finalmente añadimos </a:t>
            </a:r>
            <a:r>
              <a:rPr lang="es">
                <a:solidFill>
                  <a:srgbClr val="3C63AC"/>
                </a:solidFill>
              </a:rPr>
              <a:t>“connect” al socket:</a:t>
            </a:r>
            <a:endParaRPr>
              <a:solidFill>
                <a:srgbClr val="3C63AC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.socket.on('connect', () =&gt; {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console.log('[INFO] Socket conectado');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/*</a:t>
            </a:r>
            <a:endParaRPr i="1"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 * Actualizar la interfaz gráfica </a:t>
            </a:r>
            <a:endParaRPr i="1"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 */  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.setUpEvents();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.registerCommands();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.addSystemMessage(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    'Use /ayuda para ver los comandos disponibles.'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BAB6C0"/>
              </a:solidFill>
              <a:highlight>
                <a:srgbClr val="22222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3C63AB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Chat App Cliente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315" name="Google Shape;315;p42"/>
          <p:cNvSpPr txBox="1"/>
          <p:nvPr/>
        </p:nvSpPr>
        <p:spPr>
          <a:xfrm>
            <a:off x="483300" y="1540200"/>
            <a:ext cx="8051400" cy="3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En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public/js/client.js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En nuestro metodo setupEvents:</a:t>
            </a:r>
            <a:endParaRPr>
              <a:solidFill>
                <a:srgbClr val="3C63AC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setUpEvents = () =&gt; {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.messageInput.addEventListener('keypress',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=&gt; {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key = e.key || e.which || e.keyCode;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    if (key === 'Enter' || key === 13)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.sendMessage(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.messageInput.value);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.sendBtn.addEventListener('click', () =&gt; {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message =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.messageInput.value;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.sendMessage(message);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3AB"/>
              </a:buClr>
              <a:buSzPts val="1400"/>
              <a:buChar char="●"/>
            </a:pPr>
            <a:r>
              <a:rPr lang="es">
                <a:solidFill>
                  <a:srgbClr val="3C63AB"/>
                </a:solidFill>
              </a:rPr>
              <a:t>Donde unicamente enviamos el mensaje del input siempre y cuando en el </a:t>
            </a:r>
            <a:endParaRPr>
              <a:solidFill>
                <a:srgbClr val="3C63AB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input hayamos presionado enter o hayamos hecho click en el botón </a:t>
            </a:r>
            <a:endParaRPr>
              <a:solidFill>
                <a:srgbClr val="3C63AB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B"/>
                </a:solidFill>
              </a:rPr>
              <a:t>de enviar.</a:t>
            </a:r>
            <a:endParaRPr>
              <a:solidFill>
                <a:srgbClr val="3C63AB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Chat App Cliente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321" name="Google Shape;321;p43"/>
          <p:cNvSpPr txBox="1"/>
          <p:nvPr/>
        </p:nvSpPr>
        <p:spPr>
          <a:xfrm>
            <a:off x="483300" y="1540200"/>
            <a:ext cx="8051400" cy="3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En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public/js/client.js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En nuestro </a:t>
            </a:r>
            <a:r>
              <a:rPr lang="es">
                <a:solidFill>
                  <a:srgbClr val="3C63AC"/>
                </a:solidFill>
              </a:rPr>
              <a:t>método</a:t>
            </a:r>
            <a:r>
              <a:rPr lang="es">
                <a:solidFill>
                  <a:srgbClr val="3C63AC"/>
                </a:solidFill>
              </a:rPr>
              <a:t> sendMessage:</a:t>
            </a:r>
            <a:endParaRPr>
              <a:solidFill>
                <a:srgbClr val="3C63AC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sendMessage =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=&gt; {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minified = message.toLowerCase().trim();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if (minified === '/ayuda' || minified === '/help')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.printCommands();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else if (minified === '/ping')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.emit('ping');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else if (minified === '/salir' || minified === '/exit') {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.isWaitingClose = true;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.emit('close');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} else if (minified.length &gt; 0) {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.emit('client-message', { message: message });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.addMessage(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.user, message, true);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.messageInput.value = '';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3AB"/>
              </a:buClr>
              <a:buSzPts val="1400"/>
              <a:buChar char="●"/>
            </a:pPr>
            <a:r>
              <a:rPr lang="es">
                <a:solidFill>
                  <a:srgbClr val="3C63AB"/>
                </a:solidFill>
              </a:rPr>
              <a:t>Donde filtramos comandos de nuestro mensaje y limpiamos el input.</a:t>
            </a:r>
            <a:endParaRPr>
              <a:solidFill>
                <a:srgbClr val="3C63A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 b="1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889600" y="1714975"/>
            <a:ext cx="7543800" cy="180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s" sz="16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Al finalizar esta sesión estarás en capacidad de: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C"/>
              </a:buClr>
              <a:buSzPts val="1200"/>
              <a:buFont typeface="Arial"/>
              <a:buAutoNum type="arabicPeriod"/>
            </a:pPr>
            <a:r>
              <a:rPr lang="es" sz="1200">
                <a:solidFill>
                  <a:srgbClr val="3C63A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Crear una aplicación de prueba con Express.js.</a:t>
            </a:r>
            <a:endParaRPr sz="1200">
              <a:solidFill>
                <a:srgbClr val="3C63A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C"/>
              </a:buClr>
              <a:buSzPts val="1200"/>
              <a:buFont typeface="Arial"/>
              <a:buAutoNum type="arabicPeriod"/>
            </a:pPr>
            <a:r>
              <a:rPr lang="es" sz="1200">
                <a:solidFill>
                  <a:srgbClr val="3C63A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 websockets en una aplicación web con Node.js.</a:t>
            </a:r>
            <a:endParaRPr sz="1200">
              <a:solidFill>
                <a:srgbClr val="3C63A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Chat App Cliente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327" name="Google Shape;327;p44"/>
          <p:cNvSpPr txBox="1"/>
          <p:nvPr/>
        </p:nvSpPr>
        <p:spPr>
          <a:xfrm>
            <a:off x="483300" y="1540200"/>
            <a:ext cx="8051400" cy="30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En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public/js/client.js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En nuestro método emit:</a:t>
            </a:r>
            <a:endParaRPr>
              <a:solidFill>
                <a:srgbClr val="3C63AC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emit = (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command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payload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= {}) =&gt; {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if (!Boolean(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.socket)) throw new Error('Socket not initialized');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.socket.emit(command, payload);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i="1"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9144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B"/>
              </a:buClr>
              <a:buSzPts val="1400"/>
              <a:buChar char="○"/>
            </a:pPr>
            <a:r>
              <a:rPr lang="es">
                <a:solidFill>
                  <a:srgbClr val="3C63AB"/>
                </a:solidFill>
              </a:rPr>
              <a:t>En nuestro método close:</a:t>
            </a:r>
            <a:endParaRPr>
              <a:solidFill>
                <a:srgbClr val="3C63AB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close = () =&gt; {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if (!Boolean(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.socket)) throw new Error('Socket not initialized');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.socket.emit('close');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05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B"/>
              </a:buClr>
              <a:buSzPts val="1400"/>
              <a:buChar char="●"/>
            </a:pPr>
            <a:r>
              <a:rPr lang="es">
                <a:solidFill>
                  <a:srgbClr val="3C63AB"/>
                </a:solidFill>
              </a:rPr>
              <a:t>Ver demostración en vivo en </a:t>
            </a:r>
            <a:r>
              <a:rPr lang="es" u="sng">
                <a:solidFill>
                  <a:schemeClr val="hlink"/>
                </a:solidFill>
                <a:hlinkClick r:id="rId4"/>
              </a:rPr>
              <a:t>Chat App</a:t>
            </a:r>
            <a:r>
              <a:rPr lang="es">
                <a:solidFill>
                  <a:srgbClr val="3C63AB"/>
                </a:solidFill>
              </a:rPr>
              <a:t>.</a:t>
            </a:r>
            <a:endParaRPr>
              <a:solidFill>
                <a:srgbClr val="3C63AB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C63AB"/>
              </a:buClr>
              <a:buSzPts val="1400"/>
              <a:buChar char="●"/>
            </a:pPr>
            <a:r>
              <a:rPr lang="es">
                <a:solidFill>
                  <a:srgbClr val="3C63AB"/>
                </a:solidFill>
              </a:rPr>
              <a:t>Ver </a:t>
            </a:r>
            <a:r>
              <a:rPr lang="es" u="sng">
                <a:solidFill>
                  <a:schemeClr val="hlink"/>
                </a:solidFill>
                <a:hlinkClick r:id="rId5"/>
              </a:rPr>
              <a:t>repositorio</a:t>
            </a:r>
            <a:r>
              <a:rPr lang="es">
                <a:solidFill>
                  <a:srgbClr val="3C63AB"/>
                </a:solidFill>
              </a:rPr>
              <a:t> para más detalles.</a:t>
            </a:r>
            <a:endParaRPr>
              <a:solidFill>
                <a:srgbClr val="3C63AB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 txBox="1"/>
          <p:nvPr/>
        </p:nvSpPr>
        <p:spPr>
          <a:xfrm>
            <a:off x="1086000" y="2226150"/>
            <a:ext cx="69720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700">
                <a:solidFill>
                  <a:srgbClr val="E83464"/>
                </a:solidFill>
              </a:rPr>
              <a:t>Ejercicios de práctica</a:t>
            </a:r>
            <a:endParaRPr b="1" sz="4700">
              <a:solidFill>
                <a:srgbClr val="E83464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 txBox="1"/>
          <p:nvPr/>
        </p:nvSpPr>
        <p:spPr>
          <a:xfrm>
            <a:off x="800110" y="42330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E73263"/>
                </a:solidFill>
              </a:rPr>
              <a:t>Referencias</a:t>
            </a:r>
            <a:endParaRPr b="1" sz="3200">
              <a:solidFill>
                <a:srgbClr val="E73263"/>
              </a:solidFill>
            </a:endParaRPr>
          </a:p>
        </p:txBody>
      </p:sp>
      <p:sp>
        <p:nvSpPr>
          <p:cNvPr id="338" name="Google Shape;338;p46"/>
          <p:cNvSpPr txBox="1"/>
          <p:nvPr/>
        </p:nvSpPr>
        <p:spPr>
          <a:xfrm>
            <a:off x="647700" y="1530300"/>
            <a:ext cx="7333200" cy="30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es" sz="1200">
                <a:solidFill>
                  <a:schemeClr val="accent5"/>
                </a:solidFill>
              </a:rPr>
              <a:t>https://nodejs.org/en/knowledge/HTTP/servers/how-to-create-a-HTTP-server/</a:t>
            </a:r>
            <a:endParaRPr sz="1200">
              <a:solidFill>
                <a:schemeClr val="accent5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es" sz="1200">
                <a:solidFill>
                  <a:schemeClr val="accent5"/>
                </a:solidFill>
              </a:rPr>
              <a:t>https://devqa.io/nodejs-server-example/</a:t>
            </a:r>
            <a:endParaRPr sz="1200">
              <a:solidFill>
                <a:schemeClr val="accent5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es" sz="1200">
                <a:solidFill>
                  <a:schemeClr val="accent5"/>
                </a:solidFill>
              </a:rPr>
              <a:t>https://expressjs.com/</a:t>
            </a:r>
            <a:endParaRPr sz="1200">
              <a:solidFill>
                <a:schemeClr val="accent5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es" sz="1200">
                <a:solidFill>
                  <a:schemeClr val="accent5"/>
                </a:solidFill>
              </a:rPr>
              <a:t>https://developer.mozilla.org/en-US/docs/Web/API/WebSockets_API</a:t>
            </a:r>
            <a:endParaRPr sz="1200">
              <a:solidFill>
                <a:schemeClr val="accent5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es" sz="1200">
                <a:solidFill>
                  <a:schemeClr val="accent5"/>
                </a:solidFill>
              </a:rPr>
              <a:t>https://xanderbakx.medium.com/what-are-websockets-socket-io-e327c797b8a</a:t>
            </a:r>
            <a:endParaRPr sz="12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/>
          <p:nvPr>
            <p:ph type="title"/>
          </p:nvPr>
        </p:nvSpPr>
        <p:spPr>
          <a:xfrm>
            <a:off x="1724025" y="1363565"/>
            <a:ext cx="83250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b="1" lang="es">
                <a:solidFill>
                  <a:srgbClr val="E72E5F"/>
                </a:solidFill>
                <a:latin typeface="Arial"/>
                <a:ea typeface="Arial"/>
                <a:cs typeface="Arial"/>
                <a:sym typeface="Arial"/>
              </a:rPr>
              <a:t>Seguimiento</a:t>
            </a:r>
            <a:r>
              <a:rPr b="1" lang="es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 Habilidades </a:t>
            </a:r>
            <a:br>
              <a:rPr b="1" lang="es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Digitales en Programación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47"/>
          <p:cNvPicPr preferRelativeResize="0"/>
          <p:nvPr/>
        </p:nvPicPr>
        <p:blipFill rotWithShape="1">
          <a:blip r:embed="rId4">
            <a:alphaModFix/>
          </a:blip>
          <a:srcRect b="36534" l="12040" r="15944" t="22894"/>
          <a:stretch/>
        </p:blipFill>
        <p:spPr>
          <a:xfrm>
            <a:off x="1783550" y="2009660"/>
            <a:ext cx="4487918" cy="1421562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7"/>
          <p:cNvSpPr txBox="1"/>
          <p:nvPr/>
        </p:nvSpPr>
        <p:spPr>
          <a:xfrm>
            <a:off x="2650200" y="3936531"/>
            <a:ext cx="83250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Nunito"/>
              <a:buNone/>
            </a:pPr>
            <a:r>
              <a:rPr b="1" i="0" lang="es" sz="1500" u="sng" cap="none" strike="noStrike">
                <a:solidFill>
                  <a:srgbClr val="E63464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https://www.questionpro.com/t/ALw8TZlxOJ</a:t>
            </a:r>
            <a:endParaRPr b="0" i="0" sz="1500" u="sng" cap="none" strike="noStrike">
              <a:solidFill>
                <a:srgbClr val="E6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7"/>
          <p:cNvSpPr txBox="1"/>
          <p:nvPr/>
        </p:nvSpPr>
        <p:spPr>
          <a:xfrm>
            <a:off x="1783550" y="3531462"/>
            <a:ext cx="43731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Nunito"/>
              <a:buNone/>
            </a:pPr>
            <a:r>
              <a:rPr b="1" i="0" lang="es" sz="14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Completa la siguiente encuesta para darnos retroalimentación sobre esta semana </a:t>
            </a:r>
            <a:r>
              <a:rPr b="1" i="0" lang="es" sz="1400" u="none" cap="none" strike="noStrike">
                <a:solidFill>
                  <a:srgbClr val="375FA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▼▼▼</a:t>
            </a:r>
            <a:endParaRPr b="0" i="0" sz="1400" u="none" cap="none" strike="noStrike">
              <a:solidFill>
                <a:srgbClr val="375F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Express.js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483300" y="1540200"/>
            <a:ext cx="8051400" cy="3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Por lo general uno puede </a:t>
            </a:r>
            <a:r>
              <a:rPr lang="es">
                <a:solidFill>
                  <a:srgbClr val="3C63AC"/>
                </a:solidFill>
              </a:rPr>
              <a:t>construir</a:t>
            </a:r>
            <a:r>
              <a:rPr lang="es">
                <a:solidFill>
                  <a:srgbClr val="3C63AC"/>
                </a:solidFill>
              </a:rPr>
              <a:t> un servidor web sin necesidad de </a:t>
            </a:r>
            <a:r>
              <a:rPr lang="es">
                <a:solidFill>
                  <a:srgbClr val="3C63AC"/>
                </a:solidFill>
              </a:rPr>
              <a:t>librerías</a:t>
            </a:r>
            <a:r>
              <a:rPr lang="es">
                <a:solidFill>
                  <a:srgbClr val="3C63AC"/>
                </a:solidFill>
              </a:rPr>
              <a:t> utilizando </a:t>
            </a:r>
            <a:r>
              <a:rPr lang="es">
                <a:solidFill>
                  <a:srgbClr val="3C63AC"/>
                </a:solidFill>
              </a:rPr>
              <a:t>únicamente</a:t>
            </a:r>
            <a:r>
              <a:rPr lang="es">
                <a:solidFill>
                  <a:srgbClr val="3C63AC"/>
                </a:solidFill>
              </a:rPr>
              <a:t> las utilidades de Node.js.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Esto se puede lograr mediante el paquete </a:t>
            </a:r>
            <a:r>
              <a:rPr lang="es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</a:t>
            </a:r>
            <a:r>
              <a:rPr lang="es">
                <a:solidFill>
                  <a:srgbClr val="3C63AC"/>
                </a:solidFill>
              </a:rPr>
              <a:t> de Node.js.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Como podemos ver en el siguiente ejemplo. </a:t>
            </a:r>
            <a:r>
              <a:rPr i="1" lang="es">
                <a:solidFill>
                  <a:srgbClr val="3C63AC"/>
                </a:solidFill>
              </a:rPr>
              <a:t>Adaptado de este </a:t>
            </a:r>
            <a:r>
              <a:rPr i="1" lang="es" u="sng">
                <a:solidFill>
                  <a:schemeClr val="hlink"/>
                </a:solidFill>
                <a:hlinkClick r:id="rId5"/>
              </a:rPr>
              <a:t>enlace</a:t>
            </a:r>
            <a:r>
              <a:rPr lang="es">
                <a:solidFill>
                  <a:srgbClr val="3C63AC"/>
                </a:solidFill>
              </a:rPr>
              <a:t>:</a:t>
            </a:r>
            <a:endParaRPr>
              <a:solidFill>
                <a:srgbClr val="3C63AC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const http = require('http'); </a:t>
            </a:r>
            <a:endParaRPr sz="90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http.createServer((request, response) =&gt; {  </a:t>
            </a:r>
            <a:endParaRPr sz="90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response.writeHead(200, { 'Content-Type': 'text/plain' });</a:t>
            </a:r>
            <a:endParaRPr sz="90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response.write('Hola mundo!');</a:t>
            </a:r>
            <a:endParaRPr sz="90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    response.end();</a:t>
            </a:r>
            <a:endParaRPr sz="90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}).listen(3000);</a:t>
            </a:r>
            <a:endParaRPr>
              <a:solidFill>
                <a:srgbClr val="3C63AB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Se puede crear un servidor web en un puerto deseado, y para enviar una</a:t>
            </a:r>
            <a:endParaRPr>
              <a:solidFill>
                <a:srgbClr val="3C63AC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respuesta tenemos que manualmente escribir los encabezados, el cuerpo</a:t>
            </a:r>
            <a:endParaRPr>
              <a:solidFill>
                <a:srgbClr val="3C63AC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C63AC"/>
                </a:solidFill>
              </a:rPr>
              <a:t>y cerrar el buffer de escritura.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Express.js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483300" y="1540200"/>
            <a:ext cx="8051400" cy="3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Esto puede llegar a ser engorroso ya que nos </a:t>
            </a:r>
            <a:r>
              <a:rPr lang="es">
                <a:solidFill>
                  <a:srgbClr val="3C63AC"/>
                </a:solidFill>
              </a:rPr>
              <a:t>tocaría</a:t>
            </a:r>
            <a:r>
              <a:rPr lang="es">
                <a:solidFill>
                  <a:srgbClr val="3C63AC"/>
                </a:solidFill>
              </a:rPr>
              <a:t> configurar cada solicitud de forma manual.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Para esto existen </a:t>
            </a:r>
            <a:r>
              <a:rPr lang="es">
                <a:solidFill>
                  <a:srgbClr val="3C63AC"/>
                </a:solidFill>
              </a:rPr>
              <a:t>librerías</a:t>
            </a:r>
            <a:r>
              <a:rPr lang="es">
                <a:solidFill>
                  <a:srgbClr val="3C63AC"/>
                </a:solidFill>
              </a:rPr>
              <a:t> como </a:t>
            </a:r>
            <a:r>
              <a:rPr lang="es" u="sng">
                <a:solidFill>
                  <a:schemeClr val="hlink"/>
                </a:solidFill>
                <a:hlinkClick r:id="rId4"/>
              </a:rPr>
              <a:t>express</a:t>
            </a:r>
            <a:r>
              <a:rPr lang="es">
                <a:solidFill>
                  <a:srgbClr val="3C63AC"/>
                </a:solidFill>
              </a:rPr>
              <a:t> que en </a:t>
            </a:r>
            <a:r>
              <a:rPr lang="es">
                <a:solidFill>
                  <a:srgbClr val="3C63AC"/>
                </a:solidFill>
              </a:rPr>
              <a:t>últimas</a:t>
            </a:r>
            <a:r>
              <a:rPr lang="es">
                <a:solidFill>
                  <a:srgbClr val="3C63AC"/>
                </a:solidFill>
              </a:rPr>
              <a:t> trabaja por encima de un servidor creado con http, pero añadiendo más funcionalidades como alojamiento de archivos </a:t>
            </a:r>
            <a:r>
              <a:rPr lang="es">
                <a:solidFill>
                  <a:srgbClr val="3C63AC"/>
                </a:solidFill>
              </a:rPr>
              <a:t>estáticos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A modo de </a:t>
            </a:r>
            <a:r>
              <a:rPr lang="es">
                <a:solidFill>
                  <a:srgbClr val="3C63AC"/>
                </a:solidFill>
              </a:rPr>
              <a:t>comparación</a:t>
            </a:r>
            <a:r>
              <a:rPr lang="es">
                <a:solidFill>
                  <a:srgbClr val="3C63AC"/>
                </a:solidFill>
              </a:rPr>
              <a:t> haremos el mismo ejemplo anterior pero en express:</a:t>
            </a:r>
            <a:endParaRPr>
              <a:solidFill>
                <a:srgbClr val="3C63AC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const express = require('express')</a:t>
            </a:r>
            <a:endParaRPr sz="90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const app = express()</a:t>
            </a:r>
            <a:endParaRPr sz="90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app.get('/', (req, res) =&gt; { res.send('Hola mundo!'); </a:t>
            </a:r>
            <a:r>
              <a:rPr lang="es" sz="90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900">
              <a:solidFill>
                <a:srgbClr val="3C63A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C63AB"/>
                </a:solidFill>
                <a:latin typeface="Consolas"/>
                <a:ea typeface="Consolas"/>
                <a:cs typeface="Consolas"/>
                <a:sym typeface="Consolas"/>
              </a:rPr>
              <a:t>app.listen(3000)</a:t>
            </a:r>
            <a:endParaRPr>
              <a:solidFill>
                <a:srgbClr val="3C63AB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Como podemos ver esto simplifica la </a:t>
            </a:r>
            <a:r>
              <a:rPr lang="es">
                <a:solidFill>
                  <a:srgbClr val="3C63AC"/>
                </a:solidFill>
              </a:rPr>
              <a:t>lógica</a:t>
            </a:r>
            <a:r>
              <a:rPr lang="es">
                <a:solidFill>
                  <a:srgbClr val="3C63AC"/>
                </a:solidFill>
              </a:rPr>
              <a:t> de lado del servidor.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Express.js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483300" y="1540200"/>
            <a:ext cx="8051400" cy="15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Ahora si analizamos detalladamente el ejemplo anterior notaremos que con el uso de app.get definimos una ruta ‘/’, donde nuestro servidor </a:t>
            </a:r>
            <a:r>
              <a:rPr lang="es">
                <a:solidFill>
                  <a:srgbClr val="3C63AC"/>
                </a:solidFill>
              </a:rPr>
              <a:t>aceptará</a:t>
            </a:r>
            <a:r>
              <a:rPr lang="es">
                <a:solidFill>
                  <a:srgbClr val="3C63AC"/>
                </a:solidFill>
              </a:rPr>
              <a:t> solicitudes http con el </a:t>
            </a:r>
            <a:r>
              <a:rPr lang="es">
                <a:solidFill>
                  <a:srgbClr val="3C63AC"/>
                </a:solidFill>
              </a:rPr>
              <a:t>método</a:t>
            </a:r>
            <a:r>
              <a:rPr lang="es">
                <a:solidFill>
                  <a:srgbClr val="3C63AC"/>
                </a:solidFill>
              </a:rPr>
              <a:t> GET.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Asi mismo tambien usamos un callback para definir el funcionamiento de nuestro recurso.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Por </a:t>
            </a:r>
            <a:r>
              <a:rPr lang="es">
                <a:solidFill>
                  <a:srgbClr val="3C63AC"/>
                </a:solidFill>
              </a:rPr>
              <a:t>último</a:t>
            </a:r>
            <a:r>
              <a:rPr lang="es">
                <a:solidFill>
                  <a:srgbClr val="3C63AC"/>
                </a:solidFill>
              </a:rPr>
              <a:t> </a:t>
            </a:r>
            <a:r>
              <a:rPr lang="es">
                <a:solidFill>
                  <a:srgbClr val="3C63AC"/>
                </a:solidFill>
              </a:rPr>
              <a:t>podremos</a:t>
            </a:r>
            <a:r>
              <a:rPr lang="es">
                <a:solidFill>
                  <a:srgbClr val="3C63AC"/>
                </a:solidFill>
              </a:rPr>
              <a:t> revisar nuestro recurso en localhost:3000/.</a:t>
            </a:r>
            <a:endParaRPr>
              <a:solidFill>
                <a:srgbClr val="3C63AC"/>
              </a:solidFill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2325" y="3195300"/>
            <a:ext cx="2728320" cy="9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Websockets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483300" y="1540200"/>
            <a:ext cx="8051400" cy="3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Es posible que un servidor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lang="es">
                <a:solidFill>
                  <a:srgbClr val="3C63AC"/>
                </a:solidFill>
              </a:rPr>
              <a:t> no sea suficiente para los requerimientos de nuestra app.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Ya que si </a:t>
            </a:r>
            <a:r>
              <a:rPr lang="es">
                <a:solidFill>
                  <a:srgbClr val="3C63AC"/>
                </a:solidFill>
              </a:rPr>
              <a:t>quisiéramos</a:t>
            </a:r>
            <a:r>
              <a:rPr lang="es">
                <a:solidFill>
                  <a:srgbClr val="3C63AC"/>
                </a:solidFill>
              </a:rPr>
              <a:t> tener una </a:t>
            </a:r>
            <a:r>
              <a:rPr lang="es">
                <a:solidFill>
                  <a:srgbClr val="3C63AC"/>
                </a:solidFill>
              </a:rPr>
              <a:t>aplicación</a:t>
            </a:r>
            <a:r>
              <a:rPr lang="es">
                <a:solidFill>
                  <a:srgbClr val="3C63AC"/>
                </a:solidFill>
              </a:rPr>
              <a:t> que funcione con eventos en tiempo real, como un chat, no </a:t>
            </a:r>
            <a:r>
              <a:rPr lang="es">
                <a:solidFill>
                  <a:srgbClr val="3C63AC"/>
                </a:solidFill>
              </a:rPr>
              <a:t>podríamos</a:t>
            </a:r>
            <a:r>
              <a:rPr lang="es">
                <a:solidFill>
                  <a:srgbClr val="3C63AC"/>
                </a:solidFill>
              </a:rPr>
              <a:t> trabajar con recursos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HTTP</a:t>
            </a:r>
            <a:r>
              <a:rPr lang="es">
                <a:solidFill>
                  <a:srgbClr val="3C63AC"/>
                </a:solidFill>
              </a:rPr>
              <a:t>. 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Esto se debe a que de esta forma el servidor no </a:t>
            </a:r>
            <a:r>
              <a:rPr lang="es">
                <a:solidFill>
                  <a:srgbClr val="3C63AC"/>
                </a:solidFill>
              </a:rPr>
              <a:t>podría</a:t>
            </a:r>
            <a:r>
              <a:rPr lang="es">
                <a:solidFill>
                  <a:srgbClr val="3C63AC"/>
                </a:solidFill>
              </a:rPr>
              <a:t> comunicarse con el cliente sin haber recibido una solicitud </a:t>
            </a:r>
            <a:r>
              <a:rPr lang="es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HTTP</a:t>
            </a:r>
            <a:r>
              <a:rPr lang="es">
                <a:solidFill>
                  <a:srgbClr val="3C63AC"/>
                </a:solidFill>
              </a:rPr>
              <a:t> del cliente primero.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Para esto se introducen los </a:t>
            </a:r>
            <a:r>
              <a:rPr lang="es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WebSockets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Entre las implementaciones más populares de sockets encontramos a: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5"/>
              </a:rPr>
              <a:t>Socket.io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6"/>
              </a:rPr>
              <a:t>ws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7"/>
              </a:rPr>
              <a:t>uWebSocket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Websockets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483300" y="1540200"/>
            <a:ext cx="80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Esto nos permite modificar la forma en la que nuestro servidor </a:t>
            </a:r>
            <a:r>
              <a:rPr lang="es">
                <a:solidFill>
                  <a:srgbClr val="3C63AC"/>
                </a:solidFill>
              </a:rPr>
              <a:t>interactúa</a:t>
            </a:r>
            <a:r>
              <a:rPr lang="es">
                <a:solidFill>
                  <a:srgbClr val="3C63AC"/>
                </a:solidFill>
              </a:rPr>
              <a:t> con los clientes:</a:t>
            </a:r>
            <a:endParaRPr>
              <a:solidFill>
                <a:srgbClr val="3C63AC"/>
              </a:solidFill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9550" y="1940400"/>
            <a:ext cx="4642650" cy="238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/>
        </p:nvSpPr>
        <p:spPr>
          <a:xfrm>
            <a:off x="1969550" y="4330300"/>
            <a:ext cx="464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rPr i="1" lang="es" sz="1000">
                <a:solidFill>
                  <a:srgbClr val="3C63AC"/>
                </a:solidFill>
              </a:rPr>
              <a:t>Imagen tomada de </a:t>
            </a:r>
            <a:r>
              <a:rPr i="1" lang="es" sz="1000" u="sng">
                <a:solidFill>
                  <a:schemeClr val="hlink"/>
                </a:solidFill>
                <a:hlinkClick r:id="rId5"/>
              </a:rPr>
              <a:t>Medium/@xanderbakx</a:t>
            </a:r>
            <a:endParaRPr i="1" sz="1000"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/>
        </p:nvSpPr>
        <p:spPr>
          <a:xfrm>
            <a:off x="819150" y="878402"/>
            <a:ext cx="7505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63466"/>
                </a:solidFill>
              </a:rPr>
              <a:t>Node.js - Chat App</a:t>
            </a:r>
            <a:r>
              <a:rPr b="1" lang="es" sz="3000">
                <a:solidFill>
                  <a:srgbClr val="E63466"/>
                </a:solidFill>
              </a:rPr>
              <a:t> Servidor</a:t>
            </a:r>
            <a:endParaRPr b="1" sz="3000">
              <a:solidFill>
                <a:srgbClr val="E63466"/>
              </a:solidFill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819150" y="1709313"/>
            <a:ext cx="500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63AC"/>
              </a:solidFill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483300" y="1540200"/>
            <a:ext cx="8051400" cy="25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Asumamos que queremos </a:t>
            </a:r>
            <a:r>
              <a:rPr lang="es">
                <a:solidFill>
                  <a:srgbClr val="3C63AC"/>
                </a:solidFill>
              </a:rPr>
              <a:t>construir</a:t>
            </a:r>
            <a:r>
              <a:rPr lang="es">
                <a:solidFill>
                  <a:srgbClr val="3C63AC"/>
                </a:solidFill>
              </a:rPr>
              <a:t> un servidor web para un chat con Express y Socket.io.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Para lo siguiente crearemos un nuevo proyecto con node mediante </a:t>
            </a:r>
            <a:r>
              <a:rPr lang="es" sz="105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npm init -y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Luego instalamos las siguientes dependencias: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Express, nuestro servidor web.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Compression, un middleware o intermediario para express.</a:t>
            </a:r>
            <a:endParaRPr>
              <a:solidFill>
                <a:srgbClr val="3C63AC"/>
              </a:solidFill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C"/>
              </a:buClr>
              <a:buSzPts val="1400"/>
              <a:buChar char="○"/>
            </a:pPr>
            <a:r>
              <a:rPr lang="es">
                <a:solidFill>
                  <a:srgbClr val="3C63AC"/>
                </a:solidFill>
              </a:rPr>
              <a:t>Socket.io, nuestro servidor de sockets.</a:t>
            </a:r>
            <a:endParaRPr>
              <a:solidFill>
                <a:srgbClr val="3C63AC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rgbClr val="3C63AC"/>
              </a:buClr>
              <a:buSzPts val="1400"/>
              <a:buChar char="●"/>
            </a:pPr>
            <a:r>
              <a:rPr lang="es">
                <a:solidFill>
                  <a:srgbClr val="3C63AC"/>
                </a:solidFill>
              </a:rPr>
              <a:t>Con el comando </a:t>
            </a:r>
            <a:r>
              <a:rPr lang="es" sz="1050">
                <a:solidFill>
                  <a:srgbClr val="3C63AC"/>
                </a:solidFill>
                <a:latin typeface="Consolas"/>
                <a:ea typeface="Consolas"/>
                <a:cs typeface="Consolas"/>
                <a:sym typeface="Consolas"/>
              </a:rPr>
              <a:t>npm i --save express compression socket.io</a:t>
            </a:r>
            <a:r>
              <a:rPr lang="es">
                <a:solidFill>
                  <a:srgbClr val="3C63AC"/>
                </a:solidFill>
              </a:rPr>
              <a:t>.</a:t>
            </a:r>
            <a:endParaRPr>
              <a:solidFill>
                <a:srgbClr val="3C63A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