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Nunit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Nunito-italic.fntdata"/><Relationship Id="rId23" Type="http://schemas.openxmlformats.org/officeDocument/2006/relationships/slide" Target="slides/slide19.xml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Nuni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212bb38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f212bb38ab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212bb38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f212bb38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212bb38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f212bb38a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12bb38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f212bb38ab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cc75cbf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fcc75cbf4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c75cbf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fcc75cbf4e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cc75cbf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fcc75cbf4e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cc75cbf4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fcc75cbf4e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c75cbf4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fcc75cbf4e_1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cc75cbf4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fcc75cbf4e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c75cbf4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fcc75cbf4e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cc75cbf4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fcc75cbf4e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cc75cbf4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fcc75cbf4e_1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cc75cbf4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fcc75cbf4e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cc75cbf4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fcc75cbf4e_1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cc75cbf4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fcc75cbf4e_1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c75cbf4e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fcc75cbf4e_1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cc75cbf4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fcc75cbf4e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cc75cbf4e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fcc75cbf4e_1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cc75cbf4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gfcc75cbf4e_1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cc75cbf4e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fcc75cbf4e_1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cc75cbf4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fcc75cbf4e_1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cc75cbf4e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fcc75cbf4e_1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cc75cbf4e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fcc75cbf4e_1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cc75cbf4e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fcc75cbf4e_1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cc75cbf4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fcc75cbf4e_1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cc75cbf4e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gfcc75cbf4e_1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52fcb6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6" name="Google Shape;416;gf52fcb6cd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6b17e5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gf6b17e55a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8dd511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f8dd5117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8dd5117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f8dd51175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dd5117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f8dd51175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8dd5117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f8dd511752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8dd5117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f8dd511752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8dd511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f8dd511752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https://aws.amazon.com/es/dynamodb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Relationship Id="rId4" Type="http://schemas.openxmlformats.org/officeDocument/2006/relationships/hyperlink" Target="https://github.com/MISIONTIC-UN-2022/Express-CRUD-MongoDB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Relationship Id="rId4" Type="http://schemas.openxmlformats.org/officeDocument/2006/relationships/hyperlink" Target="https://www.mongodb.com/scale/types-of-nosql-databases#document-databases" TargetMode="External"/><Relationship Id="rId5" Type="http://schemas.openxmlformats.org/officeDocument/2006/relationships/hyperlink" Target="https://www.mongodb.com/scale/types-of-nosql-databases#key-value-stores" TargetMode="External"/><Relationship Id="rId6" Type="http://schemas.openxmlformats.org/officeDocument/2006/relationships/hyperlink" Target="https://www.mongodb.com/scale/types-of-nosql-databases#column-orientated-databases" TargetMode="External"/><Relationship Id="rId7" Type="http://schemas.openxmlformats.org/officeDocument/2006/relationships/hyperlink" Target="https://www.mongodb.com/scale/types-of-nosql-databases#graph-databases" TargetMode="External"/><Relationship Id="rId8" Type="http://schemas.openxmlformats.org/officeDocument/2006/relationships/hyperlink" Target="https://aws.amazon.com/es/dynamodb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www.mongodb.com/scale/types-of-nosql-databases#document-databases" TargetMode="External"/><Relationship Id="rId5" Type="http://schemas.openxmlformats.org/officeDocument/2006/relationships/hyperlink" Target="https://www.mongodb.com/scale/types-of-nosql-databases#key-value-stores" TargetMode="External"/><Relationship Id="rId6" Type="http://schemas.openxmlformats.org/officeDocument/2006/relationships/hyperlink" Target="https://www.mongodb.com/scale/types-of-nosql-databases#column-orientated-databases" TargetMode="External"/><Relationship Id="rId7" Type="http://schemas.openxmlformats.org/officeDocument/2006/relationships/hyperlink" Target="https://www.mongodb.com/scale/types-of-nosql-databases#graph-databas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JSON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83300" y="1540200"/>
            <a:ext cx="80514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estas sesiones estaremos trabajando con bases de datos NoSQL orientadas a documentos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Estos documentos por lo general almacenan su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en formato JSON donde el motor de bases de datos posee tipos especiales de datos.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que estos JSON son definidos con un schema para estructurar su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posible definir un schema </a:t>
            </a:r>
            <a:r>
              <a:rPr lang="es">
                <a:solidFill>
                  <a:srgbClr val="3C63AC"/>
                </a:solidFill>
              </a:rPr>
              <a:t>dinámico</a:t>
            </a:r>
            <a:r>
              <a:rPr lang="es">
                <a:solidFill>
                  <a:srgbClr val="3C63AC"/>
                </a:solidFill>
              </a:rPr>
              <a:t> donde la </a:t>
            </a:r>
            <a:r>
              <a:rPr lang="es">
                <a:solidFill>
                  <a:srgbClr val="3C63AC"/>
                </a:solidFill>
              </a:rPr>
              <a:t>estructura</a:t>
            </a:r>
            <a:r>
              <a:rPr lang="es">
                <a:solidFill>
                  <a:srgbClr val="3C63AC"/>
                </a:solidFill>
              </a:rPr>
              <a:t> del JSON sea variable.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Firebase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483300" y="1540200"/>
            <a:ext cx="8051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Firebase es un gestor de proyectos en la nube donde se pueden agregar varios servicios a un mismo proyecto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Dentro de estos servicios nos encontramos con Firestore.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Firestore nos permite crear JSON que </a:t>
            </a:r>
            <a:r>
              <a:rPr lang="es">
                <a:solidFill>
                  <a:srgbClr val="3C63AC"/>
                </a:solidFill>
              </a:rPr>
              <a:t>serán</a:t>
            </a:r>
            <a:r>
              <a:rPr lang="es">
                <a:solidFill>
                  <a:srgbClr val="3C63AC"/>
                </a:solidFill>
              </a:rPr>
              <a:t> alojados a modo de base de datos.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Firebase es una plataforma desarrollada y sostenida por Google.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Firestore es un servicio que cuenta con una modalidad tanto paga como gratuita.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DynamoDB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83300" y="1540200"/>
            <a:ext cx="80514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DynamoDB es el servicio de bases de datos no relacional propio de AWS.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Principalmente DynamoDB suele ser usada como un key-value store de rápido acceso y fácil uso.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DynamoDB así mismo como MongoDB Atlas y Firestore cuenta con la característica de auto escalado a medida que se vayan requiriendo más recursos para su funcionamiento.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más información sobre DynamoDB observar el siguiente </a:t>
            </a:r>
            <a:r>
              <a:rPr lang="es" u="sng">
                <a:solidFill>
                  <a:schemeClr val="hlink"/>
                </a:solidFill>
                <a:hlinkClick r:id="rId4"/>
              </a:rPr>
              <a:t>enlace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MongoDB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83300" y="1540200"/>
            <a:ext cx="80514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MongoDB es un motor de bases de datos NoSQL basado en documentos.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MongoDB tiene una suite en la nube llamada Atlas, esta nube se conforma por alianzas con los siguientes proveedores: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AWS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Google Cloud Platform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Azure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MongoDB Atlas tiene una capa donde se nos deja crear una base de datos NoSQL gratuita sin hacer ninguna clase de pago ni registrar ninguna clase de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de pago.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83300" y="1540200"/>
            <a:ext cx="80514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Normalmente las aplicaciones web se dividen en 3 capas por </a:t>
            </a: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decirlo: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Interfaz (Front-End).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Lógica</a:t>
            </a:r>
            <a:r>
              <a:rPr lang="es">
                <a:solidFill>
                  <a:srgbClr val="3C63AC"/>
                </a:solidFill>
              </a:rPr>
              <a:t> de negocio (Back-End).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Capa de datos (Base de datos).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temas de seguridad la interfaz nunca se conecta directamente con la base de datos, por lo que se tiene que comunicar con esta a </a:t>
            </a:r>
            <a:r>
              <a:rPr lang="es">
                <a:solidFill>
                  <a:srgbClr val="3C63AC"/>
                </a:solidFill>
              </a:rPr>
              <a:t>través</a:t>
            </a:r>
            <a:r>
              <a:rPr lang="es">
                <a:solidFill>
                  <a:srgbClr val="3C63AC"/>
                </a:solidFill>
              </a:rPr>
              <a:t> del Back-End.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que </a:t>
            </a:r>
            <a:r>
              <a:rPr lang="es">
                <a:solidFill>
                  <a:srgbClr val="3C63AC"/>
                </a:solidFill>
              </a:rPr>
              <a:t>explicaremos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cómo</a:t>
            </a:r>
            <a:r>
              <a:rPr lang="es">
                <a:solidFill>
                  <a:srgbClr val="3C63AC"/>
                </a:solidFill>
              </a:rPr>
              <a:t> se realiza una </a:t>
            </a:r>
            <a:r>
              <a:rPr lang="es">
                <a:solidFill>
                  <a:srgbClr val="3C63AC"/>
                </a:solidFill>
              </a:rPr>
              <a:t>conexión</a:t>
            </a:r>
            <a:r>
              <a:rPr lang="es">
                <a:solidFill>
                  <a:srgbClr val="3C63AC"/>
                </a:solidFill>
              </a:rPr>
              <a:t> con MongoDB, utilizando la nube atlas de forma gratuita.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483300" y="1540200"/>
            <a:ext cx="8051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eso crearemos una API en express para un to-do list, o tareas pendientes a modo de </a:t>
            </a:r>
            <a:r>
              <a:rPr lang="es">
                <a:solidFill>
                  <a:srgbClr val="3C63AC"/>
                </a:solidFill>
              </a:rPr>
              <a:t>demostración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Tomaremos como base la plantilla que incluye la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de eslint, prettier y babel.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Definiremos un archivo de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para la </a:t>
            </a:r>
            <a:r>
              <a:rPr lang="es">
                <a:solidFill>
                  <a:srgbClr val="3C63AC"/>
                </a:solidFill>
              </a:rPr>
              <a:t>conexión</a:t>
            </a:r>
            <a:r>
              <a:rPr lang="es">
                <a:solidFill>
                  <a:srgbClr val="3C63AC"/>
                </a:solidFill>
              </a:rPr>
              <a:t> a base de datos.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Un archivo que se encargue de conectarse a la base de datos.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Un controlador donde </a:t>
            </a:r>
            <a:r>
              <a:rPr lang="es">
                <a:solidFill>
                  <a:srgbClr val="3C63AC"/>
                </a:solidFill>
              </a:rPr>
              <a:t>agrupamos</a:t>
            </a:r>
            <a:r>
              <a:rPr lang="es">
                <a:solidFill>
                  <a:srgbClr val="3C63AC"/>
                </a:solidFill>
              </a:rPr>
              <a:t> toda la </a:t>
            </a:r>
            <a:r>
              <a:rPr lang="es">
                <a:solidFill>
                  <a:srgbClr val="3C63AC"/>
                </a:solidFill>
              </a:rPr>
              <a:t>lógica</a:t>
            </a:r>
            <a:r>
              <a:rPr lang="es">
                <a:solidFill>
                  <a:srgbClr val="3C63AC"/>
                </a:solidFill>
              </a:rPr>
              <a:t> de nuestros recursos REST.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483300" y="1540200"/>
            <a:ext cx="80514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T</a:t>
            </a:r>
            <a:r>
              <a:rPr lang="es">
                <a:solidFill>
                  <a:srgbClr val="3C63AC"/>
                </a:solidFill>
              </a:rPr>
              <a:t>endremos la siguiente estructura: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src/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config/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db.json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controllers/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to-do/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|	guards.js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|	methods.js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|	index.js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index.js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db/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client.js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watchers.js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index.js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3982350" y="1540200"/>
            <a:ext cx="5161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db.js: Archivo de </a:t>
            </a:r>
            <a:r>
              <a:rPr lang="es"/>
              <a:t>configuración</a:t>
            </a:r>
            <a:r>
              <a:rPr lang="es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guards.js: Archivo para validaciones de nuestros endpoints.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methods.js: Archivo donde definiremos la </a:t>
            </a:r>
            <a:r>
              <a:rPr lang="es"/>
              <a:t>lógica</a:t>
            </a:r>
            <a:r>
              <a:rPr lang="es"/>
              <a:t> de </a:t>
            </a:r>
            <a:r>
              <a:rPr lang="es"/>
              <a:t>negocio</a:t>
            </a:r>
            <a:r>
              <a:rPr lang="es"/>
              <a:t> de nuestro controlador.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/>
              <a:t>to-do/index.js: Archivo donde definiremos los endpoints del controlador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483300" y="1540200"/>
            <a:ext cx="80514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Tendremos la siguiente estructura: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src/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config/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db.json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controllers/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to-do/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|	guards.js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|	methods.js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|	index.js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index.js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db/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client.js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|	watchers.js</a:t>
            </a:r>
            <a:endParaRPr>
              <a:solidFill>
                <a:srgbClr val="3C63AC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|	index.js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3982350" y="1540200"/>
            <a:ext cx="51615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client.js: Conexión con la base de datos.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watchers.js: Interrupción de la conexión con la base de datos.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/>
              <a:t>src/index.js: Definición del servidor WEB.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483300" y="1540200"/>
            <a:ext cx="80514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Lo primero </a:t>
            </a:r>
            <a:r>
              <a:rPr lang="es">
                <a:solidFill>
                  <a:srgbClr val="3C63AC"/>
                </a:solidFill>
              </a:rPr>
              <a:t>será</a:t>
            </a:r>
            <a:r>
              <a:rPr lang="es">
                <a:solidFill>
                  <a:srgbClr val="3C63AC"/>
                </a:solidFill>
              </a:rPr>
              <a:t> definir nuestro servidor web, para esto observaremos el archivo src/index.js: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Primero veremos nuestros imports: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express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compression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compression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urlencoded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body-parser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connectToMongoDB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./db/client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setUpControllers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./controllers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Importamos express para definir el servidor Web.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Importamos compression para reducir nuestras peticiones.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Importamos json y urlencoded de body-parser para que express ajuste el formato de nuestras solicitudes.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importamos utilidades que veremos más adelante.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483300" y="1540200"/>
            <a:ext cx="8051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Lo primero será definir nuestro servidor web, para esto observaremos el archivo src/index.js: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Ahora veremos la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de nuestro servidor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connectToMongoDB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compression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urlencoded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extended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message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setUpControllers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  console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Sevidor esperando por peticiones en localhost: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}`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13: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Bases de datos no relacionales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483300" y="1540200"/>
            <a:ext cx="8051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se observamos en nuestro servidor web usamos el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connectToMongoDB, el cual se encuentra en el archivo src/db/client.js.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Observemos nuestro archivo client.js: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DB_CONFIG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../config/db.json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MongoClient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setUpMongoDBProcessWatchers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./watchers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listDatabases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69676C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// Consulta de la base de datos en nuestro cluster.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connectToMongoDB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69676C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// Conexion a la Base de datos.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B888F"/>
              </a:buClr>
              <a:buSzPts val="1400"/>
              <a:buChar char="●"/>
            </a:pPr>
            <a:r>
              <a:rPr lang="es">
                <a:solidFill>
                  <a:srgbClr val="8B888F"/>
                </a:solidFill>
                <a:highlight>
                  <a:srgbClr val="222222"/>
                </a:highlight>
              </a:rPr>
              <a:t>Como podemos observar exportamos nuestro cliente y </a:t>
            </a:r>
            <a:endParaRPr>
              <a:solidFill>
                <a:srgbClr val="8B888F"/>
              </a:solidFill>
              <a:highlight>
                <a:srgbClr val="222222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B888F"/>
                </a:solidFill>
                <a:highlight>
                  <a:srgbClr val="222222"/>
                </a:highlight>
              </a:rPr>
              <a:t>el metodo de conexion.</a:t>
            </a:r>
            <a:endParaRPr>
              <a:solidFill>
                <a:srgbClr val="8B888F"/>
              </a:solidFill>
              <a:highlight>
                <a:srgbClr val="222222"/>
              </a:highlight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483300" y="1540200"/>
            <a:ext cx="80514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Observemos la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que importamos de db.json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CONNECTION_URL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":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mongodb+srv://&lt;user&gt;:&lt;password&gt;@demos.kxdoe.mongodb.net/myFirstDatabase?retryWrites=true&amp;w=majority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la consola de MongoDB Atlas, accedemos a nuestro cluster para ver esta configuración.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Siguiendo el formulario nos encontraremos con:</a:t>
            </a:r>
            <a:endParaRPr>
              <a:solidFill>
                <a:srgbClr val="3C63AC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hay que reemplazar &lt;user&gt; y &lt;password&gt;.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900" y="3575700"/>
            <a:ext cx="4822575" cy="8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83300" y="1540200"/>
            <a:ext cx="80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 igual forma es importante resaltar que se debe de dar acceso a la </a:t>
            </a:r>
            <a:r>
              <a:rPr lang="es">
                <a:solidFill>
                  <a:srgbClr val="3C63AC"/>
                </a:solidFill>
              </a:rPr>
              <a:t>máquina</a:t>
            </a:r>
            <a:r>
              <a:rPr lang="es">
                <a:solidFill>
                  <a:srgbClr val="3C63AC"/>
                </a:solidFill>
              </a:rPr>
              <a:t> o </a:t>
            </a:r>
            <a:r>
              <a:rPr lang="es">
                <a:solidFill>
                  <a:srgbClr val="3C63AC"/>
                </a:solidFill>
              </a:rPr>
              <a:t>dirección</a:t>
            </a:r>
            <a:r>
              <a:rPr lang="es">
                <a:solidFill>
                  <a:srgbClr val="3C63AC"/>
                </a:solidFill>
              </a:rPr>
              <a:t> IP que quiere acceder al cluster, esto se puede hacer desde la pestaña de acceso de red:</a:t>
            </a:r>
            <a:endParaRPr>
              <a:solidFill>
                <a:srgbClr val="8B888F"/>
              </a:solidFill>
              <a:highlight>
                <a:srgbClr val="222222"/>
              </a:highlight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095" y="2188195"/>
            <a:ext cx="3906825" cy="2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483300" y="1540200"/>
            <a:ext cx="8051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Observemos el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de </a:t>
            </a:r>
            <a:r>
              <a:rPr lang="es">
                <a:solidFill>
                  <a:srgbClr val="3C63AC"/>
                </a:solidFill>
              </a:rPr>
              <a:t>conexión</a:t>
            </a:r>
            <a:r>
              <a:rPr lang="es">
                <a:solidFill>
                  <a:srgbClr val="3C63AC"/>
                </a:solidFill>
              </a:rPr>
              <a:t> connectToMongoDB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connectToMongoDB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connectionString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DB_CONFIG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CONNECTION_URL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mongoDBClient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connectionString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Conectandose a MongoDB...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Conexion con MongoDB establecida.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listDatabases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Error conectandose a MongoDB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setUpMongoDBProcessWatchers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B888F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Solo inicializamos nuestro cliente, listamos nuestras bases de datos y </a:t>
            </a:r>
            <a:endParaRPr>
              <a:solidFill>
                <a:srgbClr val="3C63A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configuramos los eventos de interrupción de nuestro programa.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83300" y="1540200"/>
            <a:ext cx="8051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finalizar la configuracion de nuestro cliente observaremos src/db/watchers.js: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gracefulShutdown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Conexión con MongoDB cerrada.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setUpMongoDBProcessWatchers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69676C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// cerrar conexion en process.exit()</a:t>
            </a:r>
            <a:endParaRPr i="1" sz="1050">
              <a:solidFill>
                <a:srgbClr val="69676C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69676C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// cerrar conexion en comandos del CLI.</a:t>
            </a:r>
            <a:endParaRPr i="1" sz="1050">
              <a:solidFill>
                <a:srgbClr val="69676C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SIGINT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SIGTERM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SIGKILL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69676C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// cerrar conexion en excepciones no controladas.</a:t>
            </a:r>
            <a:endParaRPr i="1" sz="1050">
              <a:solidFill>
                <a:srgbClr val="69676C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uncaughtException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i="1" sz="1050">
              <a:solidFill>
                <a:srgbClr val="5AD4E6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B888F"/>
              </a:buClr>
              <a:buSzPts val="1400"/>
              <a:buChar char="●"/>
            </a:pPr>
            <a:r>
              <a:rPr lang="es">
                <a:solidFill>
                  <a:srgbClr val="8B888F"/>
                </a:solidFill>
                <a:highlight>
                  <a:srgbClr val="222222"/>
                </a:highlight>
              </a:rPr>
              <a:t>Definimos un metodo para cerrar la conexion y lo pasamos como callback en </a:t>
            </a:r>
            <a:endParaRPr>
              <a:solidFill>
                <a:srgbClr val="8B888F"/>
              </a:solidFill>
              <a:highlight>
                <a:srgbClr val="222222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B888F"/>
                </a:solidFill>
                <a:highlight>
                  <a:srgbClr val="222222"/>
                </a:highlight>
              </a:rPr>
              <a:t>los diferentes eventos de node.</a:t>
            </a:r>
            <a:endParaRPr>
              <a:solidFill>
                <a:srgbClr val="8B888F"/>
              </a:solidFill>
              <a:highlight>
                <a:srgbClr val="222222"/>
              </a:highlight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483300" y="1540200"/>
            <a:ext cx="8051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finalizar la configuracion de nuestro cliente observaremos src/db/watchers.js: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gracefulShutdown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Conexión con MongoDB cerrada.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setUpMongoDBProcessWatchers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69676C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// cerrar conexion en process.exit()</a:t>
            </a:r>
            <a:endParaRPr i="1" sz="1050">
              <a:solidFill>
                <a:srgbClr val="69676C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69676C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// cerrar conexion en comandos del CLI.</a:t>
            </a:r>
            <a:endParaRPr i="1" sz="1050">
              <a:solidFill>
                <a:srgbClr val="69676C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SIGINT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SIGTERM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SIGKILL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69676C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// cerrar conexion en excepciones no controladas.</a:t>
            </a:r>
            <a:endParaRPr i="1" sz="1050">
              <a:solidFill>
                <a:srgbClr val="69676C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process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uncaughtException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gracefulShutdown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i="1" sz="1050">
              <a:solidFill>
                <a:srgbClr val="5AD4E6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B888F"/>
              </a:buClr>
              <a:buSzPts val="1400"/>
              <a:buChar char="●"/>
            </a:pPr>
            <a:r>
              <a:rPr lang="es">
                <a:solidFill>
                  <a:srgbClr val="8B888F"/>
                </a:solidFill>
                <a:highlight>
                  <a:srgbClr val="222222"/>
                </a:highlight>
              </a:rPr>
              <a:t>Definimos un metodo para cerrar la conexion y lo pasamos como callback en </a:t>
            </a:r>
            <a:endParaRPr>
              <a:solidFill>
                <a:srgbClr val="8B888F"/>
              </a:solidFill>
              <a:highlight>
                <a:srgbClr val="222222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B888F"/>
                </a:solidFill>
                <a:highlight>
                  <a:srgbClr val="222222"/>
                </a:highlight>
              </a:rPr>
              <a:t>los diferentes eventos de node.</a:t>
            </a:r>
            <a:endParaRPr>
              <a:solidFill>
                <a:srgbClr val="8B888F"/>
              </a:solidFill>
              <a:highlight>
                <a:srgbClr val="222222"/>
              </a:highlight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483300" y="1540200"/>
            <a:ext cx="80514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observamos como se definen las rutas de nuestros controladores en src/controller/index.js: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TodoRouter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./to-do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setUpControllers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/to-do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TodoRouter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Este archivo se encarga de definir todos nuestros controladores.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observar creamos el controlador ‘to-do’ con el TodoRouter que es importado de la carpeta ‘./to-do’.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decir que para acceder a todos los endpoints del controlador ‘to-do’, </a:t>
            </a:r>
            <a:endParaRPr>
              <a:solidFill>
                <a:srgbClr val="3C63AC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debemos de utilizar como prefijo el texto ‘to-do/’.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483300" y="1540200"/>
            <a:ext cx="80514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observamos como se definen las rutas de nuestros controladores en src/controller/index.js: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TodoRouter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./to-do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setUpControllers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app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/to-do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TodoRouter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Este archivo se encarga de definir todos nuestros controladores.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observar creamos el controlador ‘to-do’ con el TodoRouter que es importado de la carpeta ‘./to-do’.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decir que para acceder a todos los endpoints del controlador ‘to-do’, </a:t>
            </a:r>
            <a:endParaRPr>
              <a:solidFill>
                <a:srgbClr val="3C63AC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debemos de utilizar como prefijo el texto ‘to-do/’.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483300" y="1540200"/>
            <a:ext cx="8051400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mismo, en el archivo src/controllers/to-do/index.js podemos observar la </a:t>
            </a:r>
            <a:r>
              <a:rPr lang="es">
                <a:solidFill>
                  <a:srgbClr val="3C63AC"/>
                </a:solidFill>
              </a:rPr>
              <a:t>definición</a:t>
            </a:r>
            <a:r>
              <a:rPr lang="es">
                <a:solidFill>
                  <a:srgbClr val="3C63AC"/>
                </a:solidFill>
              </a:rPr>
              <a:t> de nuestros endpoints: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Inicialmente observaremos nuestros imports: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Router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verifyTodoPayload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./guards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completeTodo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createTodo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deleteTodo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getAllTodos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getAllTodosByState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getTodoById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updateTodo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./methods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B888F"/>
              </a:buClr>
              <a:buSzPts val="105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Adicionalmente definimos un router el cual será el que exportamos como </a:t>
            </a:r>
            <a:endParaRPr>
              <a:solidFill>
                <a:srgbClr val="3C63A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controlador, intermediario o middleware de express.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55" name="Google Shape;355;p43"/>
          <p:cNvSpPr txBox="1"/>
          <p:nvPr/>
        </p:nvSpPr>
        <p:spPr>
          <a:xfrm>
            <a:off x="483300" y="1540200"/>
            <a:ext cx="80514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Observaremos la </a:t>
            </a:r>
            <a:r>
              <a:rPr lang="es">
                <a:solidFill>
                  <a:srgbClr val="3C63AC"/>
                </a:solidFill>
              </a:rPr>
              <a:t>definición</a:t>
            </a:r>
            <a:r>
              <a:rPr lang="es">
                <a:solidFill>
                  <a:srgbClr val="3C63AC"/>
                </a:solidFill>
              </a:rPr>
              <a:t> de los </a:t>
            </a:r>
            <a:r>
              <a:rPr lang="es">
                <a:solidFill>
                  <a:srgbClr val="3C63AC"/>
                </a:solidFill>
              </a:rPr>
              <a:t>métodos</a:t>
            </a:r>
            <a:r>
              <a:rPr lang="es">
                <a:solidFill>
                  <a:srgbClr val="3C63AC"/>
                </a:solidFill>
              </a:rPr>
              <a:t> GET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/list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_req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getAllTodos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/list-pending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_req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getAllTodosByState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/list-completed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_req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getAllTodosByState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/:todoId/detail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detail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getTodoById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detail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5702300" y="1540200"/>
            <a:ext cx="34416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en el </a:t>
            </a:r>
            <a:r>
              <a:rPr lang="es">
                <a:solidFill>
                  <a:srgbClr val="3C63AC"/>
                </a:solidFill>
              </a:rPr>
              <a:t>último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definimos un </a:t>
            </a:r>
            <a:r>
              <a:rPr lang="es">
                <a:solidFill>
                  <a:srgbClr val="3C63AC"/>
                </a:solidFill>
              </a:rPr>
              <a:t>parámetro</a:t>
            </a:r>
            <a:r>
              <a:rPr lang="es">
                <a:solidFill>
                  <a:srgbClr val="3C63AC"/>
                </a:solidFill>
              </a:rPr>
              <a:t> url con el uso de ‘/:todoId’, para </a:t>
            </a:r>
            <a:r>
              <a:rPr lang="es">
                <a:solidFill>
                  <a:srgbClr val="3C63AC"/>
                </a:solidFill>
              </a:rPr>
              <a:t>más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ver este enlace.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Estos </a:t>
            </a:r>
            <a:r>
              <a:rPr lang="es">
                <a:solidFill>
                  <a:srgbClr val="3C63AC"/>
                </a:solidFill>
              </a:rPr>
              <a:t>métodos</a:t>
            </a:r>
            <a:r>
              <a:rPr lang="es">
                <a:solidFill>
                  <a:srgbClr val="3C63AC"/>
                </a:solidFill>
              </a:rPr>
              <a:t> son para consultar contenido.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Comprender el concepto de base de datos no relacionales.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Diseñar una base de datos no relacional.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una base de datos no relacional.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Gestionar los datos de una base de datos no relacional a través de una aplicación de Node.js.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63" name="Google Shape;363;p4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64" name="Google Shape;364;p44"/>
          <p:cNvSpPr txBox="1"/>
          <p:nvPr/>
        </p:nvSpPr>
        <p:spPr>
          <a:xfrm>
            <a:off x="483300" y="1540200"/>
            <a:ext cx="86607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Observaremos la definición de los métodos usados en los endpoint GET:</a:t>
            </a:r>
            <a:endParaRPr>
              <a:solidFill>
                <a:srgbClr val="3C63AC"/>
              </a:solidFill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getAllTodos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cursor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getAllTodosByState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isCompleted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isCompleted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cursor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getTodoById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queryId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_id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queryId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44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71" name="Google Shape;371;p4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483300" y="1540200"/>
            <a:ext cx="8051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Observaremos la definición de los métodos POST: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/create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verifyTodoPayload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newTodo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createTodo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message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 ha creado un nuevo 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newTodoId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newTodo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insertedId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observar a este método /create, le pasamos de parámetro 2 funciones, esto lo que logra es que definimos por así decirlo un pipeline de funciones.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otras palabras la función verifyTodoPayload es la que se encargará de decidir si la siguiente función proporcionada como parámetro se ejecuta o no.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Estos métodos son para agregar contenido.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73" name="Google Shape;373;p45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79" name="Google Shape;379;p4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80" name="Google Shape;380;p46"/>
          <p:cNvSpPr txBox="1"/>
          <p:nvPr/>
        </p:nvSpPr>
        <p:spPr>
          <a:xfrm>
            <a:off x="483300" y="1540200"/>
            <a:ext cx="86607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Observaremos la definición de los métodos usados en los endpoint POST: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createTodo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createdBy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newTodo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isCompleted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createdBy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title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task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createdAt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completedAt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483300" y="1540200"/>
            <a:ext cx="80514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Observaremos la definición de los métodos PUT: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/:todoId/update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verifyTodoPayload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updateTodo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message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 ha actualizado el todo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}`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/:todoId/complete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completeTodo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message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 ha completado el todo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}`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Estos métodos son para modificar contenido ya existente.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95" name="Google Shape;395;p4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483300" y="1540200"/>
            <a:ext cx="86607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Observaremos la definición de los métodos usados en los endpoint PUT: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updateTodo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updatedTodo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queryId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updatedTodo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_id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queryId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$set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title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completeTodo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queryId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_id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queryId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$set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isCompleted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completedAt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483300" y="1540200"/>
            <a:ext cx="80514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Observaremos la definición de los métodos DELETE: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/:todoId/delete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deleteTodo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message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050">
                <a:solidFill>
                  <a:srgbClr val="FCE56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 ha eliminado el todo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}`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Estos métodos son para eliminar contenido.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Node &amp; Mongo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411" name="Google Shape;411;p5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483300" y="1540200"/>
            <a:ext cx="8660700" cy="2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Observaremos la definición de los métodos usados en los endpoint DELETE: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deleteTodo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050">
                <a:solidFill>
                  <a:srgbClr val="FD935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queryId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todoId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050">
                <a:solidFill>
                  <a:srgbClr val="5AD4E6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mongoDBClient</a:t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48AE3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7BD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_id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queryId 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F7F1F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B888F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8D"/>
              </a:buClr>
              <a:buSzPts val="1050"/>
              <a:buFont typeface="Consolas"/>
              <a:buChar char="●"/>
            </a:pP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Se puede ver el repositorio en este </a:t>
            </a:r>
            <a:r>
              <a:rPr lang="es" sz="1050" u="sng">
                <a:solidFill>
                  <a:schemeClr val="hlink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enlace</a:t>
            </a:r>
            <a:r>
              <a:rPr lang="es" sz="1050">
                <a:solidFill>
                  <a:srgbClr val="FC618D"/>
                </a:solidFill>
                <a:highlight>
                  <a:srgbClr val="22222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FC618D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50"/>
          <p:cNvSpPr txBox="1"/>
          <p:nvPr/>
        </p:nvSpPr>
        <p:spPr>
          <a:xfrm>
            <a:off x="4417775" y="2413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424" name="Google Shape;424;p52"/>
          <p:cNvSpPr txBox="1"/>
          <p:nvPr/>
        </p:nvSpPr>
        <p:spPr>
          <a:xfrm>
            <a:off x="647700" y="1530300"/>
            <a:ext cx="73332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https://www.mongodb.com/scale/types-of-nosql-databases#document-databases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5"/>
              </a:rPr>
              <a:t>https://www.mongodb.com/scale/types-of-nosql-databases#key-value-stores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6"/>
              </a:rPr>
              <a:t>https://www.mongodb.com/scale/types-of-nosql-databases#column-orientated-databases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7"/>
              </a:rPr>
              <a:t>https://www.mongodb.com/scale/types-of-nosql-databases#graph-databases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8"/>
              </a:rPr>
              <a:t>https://aws.amazon.com/es/dynamodb/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Conceptos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83300" y="1540200"/>
            <a:ext cx="80514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general las bases de datos NoSQL se utilizan en contraste con respecto a las bases de datos SQL.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general dentro las principales razones para adoptar una base de datos NoSQL encontramos:</a:t>
            </a:r>
            <a:endParaRPr>
              <a:solidFill>
                <a:srgbClr val="3C63AC"/>
              </a:solidFill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94F"/>
              </a:buClr>
              <a:buSzPts val="1000"/>
              <a:buChar char="○"/>
            </a:pPr>
            <a:r>
              <a:rPr lang="es" sz="1200">
                <a:solidFill>
                  <a:srgbClr val="3C63AC"/>
                </a:solidFill>
              </a:rPr>
              <a:t>El ritmo de desarrollo con bases de datos NoSQL puede ser mejor respecto a bases de datos SQL.</a:t>
            </a:r>
            <a:endParaRPr sz="1200">
              <a:solidFill>
                <a:srgbClr val="3C63AC"/>
              </a:solidFill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000"/>
              <a:buChar char="○"/>
            </a:pPr>
            <a:r>
              <a:rPr lang="es" sz="1200">
                <a:solidFill>
                  <a:srgbClr val="3C63AC"/>
                </a:solidFill>
              </a:rPr>
              <a:t>Hay una mayor versatilidad en las bases de datos NoSQL, puesto que permite manejar datos con diversas estructuras con más facilidad.</a:t>
            </a:r>
            <a:endParaRPr sz="1200">
              <a:solidFill>
                <a:srgbClr val="3C63AC"/>
              </a:solidFill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000"/>
              <a:buChar char="○"/>
            </a:pPr>
            <a:r>
              <a:rPr lang="es" sz="1200">
                <a:solidFill>
                  <a:srgbClr val="3C63AC"/>
                </a:solidFill>
              </a:rPr>
              <a:t>La cantidad de datos en muchas aplicaciones no puede ser consumida de una forma asequible usando bases de datos SQL.</a:t>
            </a:r>
            <a:endParaRPr sz="1200">
              <a:solidFill>
                <a:srgbClr val="3C63AC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000"/>
              <a:buChar char="○"/>
            </a:pPr>
            <a:r>
              <a:rPr lang="es" sz="1200">
                <a:solidFill>
                  <a:srgbClr val="3C63AC"/>
                </a:solidFill>
              </a:rPr>
              <a:t>La escala, tráfico y necesidad de disponibilidad 24/7 no puede ser manejada por bases de datos </a:t>
            </a:r>
            <a:endParaRPr sz="1200"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C"/>
                </a:solidFill>
              </a:rPr>
              <a:t>SQL.</a:t>
            </a:r>
            <a:endParaRPr sz="1200">
              <a:solidFill>
                <a:srgbClr val="3C63AC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000"/>
              <a:buChar char="○"/>
            </a:pPr>
            <a:r>
              <a:rPr lang="es" sz="1200">
                <a:solidFill>
                  <a:srgbClr val="3C63AC"/>
                </a:solidFill>
              </a:rPr>
              <a:t>Nuevos paradigmas pueden ser soportados de una forma más sencilla.</a:t>
            </a:r>
            <a:endParaRPr sz="1000">
              <a:solidFill>
                <a:srgbClr val="4249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819150" y="9546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Tipos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83300" y="1540200"/>
            <a:ext cx="80514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Dentro de los tipos de base de datos NoSQL encontramos las siguientes:</a:t>
            </a:r>
            <a:endParaRPr>
              <a:solidFill>
                <a:srgbClr val="3C63AC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94F"/>
              </a:buClr>
              <a:buSzPts val="1200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Basadas en documentos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200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Almacenamiento de tuplas de valor</a:t>
            </a:r>
            <a:r>
              <a:rPr lang="es" sz="1200">
                <a:solidFill>
                  <a:srgbClr val="3C63AC"/>
                </a:solidFill>
              </a:rPr>
              <a:t>.</a:t>
            </a:r>
            <a:endParaRPr sz="1200">
              <a:solidFill>
                <a:srgbClr val="3C63AC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200"/>
              <a:buChar char="○"/>
            </a:pPr>
            <a:r>
              <a:rPr lang="es" u="sng">
                <a:solidFill>
                  <a:schemeClr val="hlink"/>
                </a:solidFill>
                <a:hlinkClick r:id="rId6"/>
              </a:rPr>
              <a:t>Basadas en columnas</a:t>
            </a:r>
            <a:r>
              <a:rPr lang="es" sz="1200">
                <a:solidFill>
                  <a:srgbClr val="3C63AC"/>
                </a:solidFill>
              </a:rPr>
              <a:t>.</a:t>
            </a:r>
            <a:endParaRPr sz="1200">
              <a:solidFill>
                <a:srgbClr val="3C63AC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200"/>
              <a:buChar char="○"/>
            </a:pPr>
            <a:r>
              <a:rPr lang="es" u="sng">
                <a:solidFill>
                  <a:schemeClr val="hlink"/>
                </a:solidFill>
                <a:hlinkClick r:id="rId7"/>
              </a:rPr>
              <a:t>Basadas en grafos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Tipos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83300" y="1540200"/>
            <a:ext cx="8051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Basadas en documentos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Se basa en schemas o esquemas.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Dichos schemas se representan como documents o documentos.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Los documentos se agrupan bajo una colección o colecciones.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Se conforma por un conjunto de collections.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ejemplo de estas bases de datos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MongoDB.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DynamoDB.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CosmosDB.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Firestore.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Entre otras.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Tipos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83300" y="1540200"/>
            <a:ext cx="80514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Almacenamiento de tuplas llave-valor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Son la base de datos </a:t>
            </a:r>
            <a:r>
              <a:rPr lang="es">
                <a:solidFill>
                  <a:srgbClr val="3C63AC"/>
                </a:solidFill>
              </a:rPr>
              <a:t>más</a:t>
            </a:r>
            <a:r>
              <a:rPr lang="es">
                <a:solidFill>
                  <a:srgbClr val="3C63AC"/>
                </a:solidFill>
              </a:rPr>
              <a:t> sencilla debido a que solo almacenan objetos en formato de tupla (llave-valor).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Suelen ser usadas como almacenamiento local o </a:t>
            </a:r>
            <a:r>
              <a:rPr lang="es">
                <a:solidFill>
                  <a:srgbClr val="3C63AC"/>
                </a:solidFill>
              </a:rPr>
              <a:t>caché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Suelen ser usadas para el manejo de sesiones de usuario.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ejemplo de estas bases de datos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Redis.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KeyDB.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Entre otras.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Tipos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83300" y="1540200"/>
            <a:ext cx="8051400" cy="3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Basadas en columnas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Similar a las bases de datos relacionales estas almacenan su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por columnas.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Esto las hace excepcionales para trabajar con </a:t>
            </a:r>
            <a:r>
              <a:rPr lang="es">
                <a:solidFill>
                  <a:srgbClr val="3C63AC"/>
                </a:solidFill>
              </a:rPr>
              <a:t>análisis</a:t>
            </a:r>
            <a:r>
              <a:rPr lang="es">
                <a:solidFill>
                  <a:srgbClr val="3C63AC"/>
                </a:solidFill>
              </a:rPr>
              <a:t> de datos ya que estas bases de datos se encuentran optimizadas para ello.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Son de uso complejo ya que no son </a:t>
            </a:r>
            <a:r>
              <a:rPr lang="es">
                <a:solidFill>
                  <a:srgbClr val="3C63AC"/>
                </a:solidFill>
              </a:rPr>
              <a:t>fáciles</a:t>
            </a:r>
            <a:r>
              <a:rPr lang="es">
                <a:solidFill>
                  <a:srgbClr val="3C63AC"/>
                </a:solidFill>
              </a:rPr>
              <a:t> de escalar debido a que toda su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se basa en columnas.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ejemplo de estas bases de datos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Redshift.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BigQuery.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Snowflake.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Entre otras.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Bases de Datos NoSQL - Tipos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83300" y="1540200"/>
            <a:ext cx="8051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Basadas en grafos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Se encargan de relacionar nodos de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entre </a:t>
            </a:r>
            <a:r>
              <a:rPr lang="es">
                <a:solidFill>
                  <a:srgbClr val="3C63AC"/>
                </a:solidFill>
              </a:rPr>
              <a:t>sí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Usualmente se usan para construir redes sociales dado que un nodo (usuario) se relaciona con otros nodos mediante un grafo.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Así se facilita el relacionar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de uno o </a:t>
            </a:r>
            <a:r>
              <a:rPr lang="es">
                <a:solidFill>
                  <a:srgbClr val="3C63AC"/>
                </a:solidFill>
              </a:rPr>
              <a:t>más</a:t>
            </a:r>
            <a:r>
              <a:rPr lang="es">
                <a:solidFill>
                  <a:srgbClr val="3C63AC"/>
                </a:solidFill>
              </a:rPr>
              <a:t> nodos y hacer </a:t>
            </a:r>
            <a:r>
              <a:rPr lang="es">
                <a:solidFill>
                  <a:srgbClr val="3C63AC"/>
                </a:solidFill>
              </a:rPr>
              <a:t>análisis</a:t>
            </a:r>
            <a:r>
              <a:rPr lang="es">
                <a:solidFill>
                  <a:srgbClr val="3C63AC"/>
                </a:solidFill>
              </a:rPr>
              <a:t> de por ejemplo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en </a:t>
            </a:r>
            <a:r>
              <a:rPr lang="es">
                <a:solidFill>
                  <a:srgbClr val="3C63AC"/>
                </a:solidFill>
              </a:rPr>
              <a:t>común</a:t>
            </a:r>
            <a:r>
              <a:rPr lang="es">
                <a:solidFill>
                  <a:srgbClr val="3C63AC"/>
                </a:solidFill>
              </a:rPr>
              <a:t> como lo </a:t>
            </a:r>
            <a:r>
              <a:rPr lang="es">
                <a:solidFill>
                  <a:srgbClr val="3C63AC"/>
                </a:solidFill>
              </a:rPr>
              <a:t>sería</a:t>
            </a:r>
            <a:r>
              <a:rPr lang="es">
                <a:solidFill>
                  <a:srgbClr val="3C63AC"/>
                </a:solidFill>
              </a:rPr>
              <a:t> los amigos en </a:t>
            </a:r>
            <a:r>
              <a:rPr lang="es">
                <a:solidFill>
                  <a:srgbClr val="3C63AC"/>
                </a:solidFill>
              </a:rPr>
              <a:t>común</a:t>
            </a:r>
            <a:r>
              <a:rPr lang="es">
                <a:solidFill>
                  <a:srgbClr val="3C63AC"/>
                </a:solidFill>
              </a:rPr>
              <a:t> de un usuario.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ejemplo de estas bases de datos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Neo4j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Amazon Neptune.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Apache Cassandra.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Entre otras.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