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07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Bicitools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Retrospectiva de la Estrella de Mar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8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9529" y="725710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Comenzar a Hacer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73894" y="2070538"/>
            <a:ext cx="8915400" cy="3777622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Cumplir con los compromisos</a:t>
            </a:r>
          </a:p>
          <a:p>
            <a:r>
              <a:rPr lang="es-CO" sz="2400" dirty="0" smtClean="0"/>
              <a:t>Seguimiento y control</a:t>
            </a:r>
          </a:p>
          <a:p>
            <a:r>
              <a:rPr lang="es-CO" sz="2400" dirty="0" smtClean="0"/>
              <a:t>Involucrarnos en las actividades los demás.</a:t>
            </a:r>
          </a:p>
          <a:p>
            <a:pPr marL="0" indent="0">
              <a:buNone/>
            </a:pPr>
            <a:endParaRPr lang="es-CO" sz="2400" dirty="0" smtClean="0"/>
          </a:p>
        </p:txBody>
      </p:sp>
      <p:grpSp>
        <p:nvGrpSpPr>
          <p:cNvPr id="14" name="13 Grupo"/>
          <p:cNvGrpSpPr/>
          <p:nvPr/>
        </p:nvGrpSpPr>
        <p:grpSpPr>
          <a:xfrm>
            <a:off x="8403455" y="0"/>
            <a:ext cx="3718863" cy="3515231"/>
            <a:chOff x="8403455" y="0"/>
            <a:chExt cx="3718863" cy="3515231"/>
          </a:xfrm>
        </p:grpSpPr>
        <p:sp>
          <p:nvSpPr>
            <p:cNvPr id="4" name="3 Estrella de 5 puntas"/>
            <p:cNvSpPr/>
            <p:nvPr/>
          </p:nvSpPr>
          <p:spPr>
            <a:xfrm>
              <a:off x="8604162" y="47299"/>
              <a:ext cx="3436883" cy="3247696"/>
            </a:xfrm>
            <a:prstGeom prst="star5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Triángulo isósceles"/>
            <p:cNvSpPr/>
            <p:nvPr/>
          </p:nvSpPr>
          <p:spPr>
            <a:xfrm>
              <a:off x="9825992" y="0"/>
              <a:ext cx="1001111" cy="1466193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Triángulo isósceles"/>
            <p:cNvSpPr/>
            <p:nvPr/>
          </p:nvSpPr>
          <p:spPr>
            <a:xfrm rot="17335491">
              <a:off x="8678265" y="646530"/>
              <a:ext cx="1046437" cy="1596058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Triángulo isósceles"/>
            <p:cNvSpPr/>
            <p:nvPr/>
          </p:nvSpPr>
          <p:spPr>
            <a:xfrm rot="4348337">
              <a:off x="10854734" y="763373"/>
              <a:ext cx="1050301" cy="1484867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7 Triángulo isósceles"/>
            <p:cNvSpPr/>
            <p:nvPr/>
          </p:nvSpPr>
          <p:spPr>
            <a:xfrm rot="8626753">
              <a:off x="10454479" y="1960281"/>
              <a:ext cx="1090654" cy="155495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8 Triángulo isósceles"/>
            <p:cNvSpPr/>
            <p:nvPr/>
          </p:nvSpPr>
          <p:spPr>
            <a:xfrm rot="13114289">
              <a:off x="9147208" y="2037159"/>
              <a:ext cx="1004148" cy="1462385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11 Triángulo isósceles"/>
            <p:cNvSpPr/>
            <p:nvPr/>
          </p:nvSpPr>
          <p:spPr>
            <a:xfrm rot="17335491">
              <a:off x="8634750" y="727474"/>
              <a:ext cx="982090" cy="13726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9334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4709" y="624110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Más de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6594" y="1975940"/>
            <a:ext cx="8915400" cy="3777622"/>
          </a:xfrm>
        </p:spPr>
        <p:txBody>
          <a:bodyPr>
            <a:normAutofit/>
          </a:bodyPr>
          <a:lstStyle/>
          <a:p>
            <a:r>
              <a:rPr lang="es-CO" sz="2400" dirty="0" smtClean="0"/>
              <a:t>Mejorar la comunicación.</a:t>
            </a:r>
          </a:p>
          <a:p>
            <a:r>
              <a:rPr lang="es-CO" sz="2400" dirty="0" smtClean="0"/>
              <a:t>Incrementar el uso del repositorio (</a:t>
            </a:r>
            <a:r>
              <a:rPr lang="es-CO" sz="2400" dirty="0" err="1" smtClean="0"/>
              <a:t>github</a:t>
            </a:r>
            <a:r>
              <a:rPr lang="es-CO" sz="2400" dirty="0" smtClean="0"/>
              <a:t>).</a:t>
            </a:r>
          </a:p>
          <a:p>
            <a:r>
              <a:rPr lang="es-CO" sz="2400" dirty="0" smtClean="0"/>
              <a:t>Reuniones presenciales de acuerdo </a:t>
            </a:r>
          </a:p>
          <a:p>
            <a:pPr marL="0" indent="0">
              <a:buNone/>
            </a:pPr>
            <a:r>
              <a:rPr lang="es-CO" sz="2400" dirty="0"/>
              <a:t>	</a:t>
            </a:r>
            <a:r>
              <a:rPr lang="es-CO" sz="2400" dirty="0" smtClean="0"/>
              <a:t>a la división del trabajo.</a:t>
            </a:r>
          </a:p>
          <a:p>
            <a:endParaRPr lang="es-MX" sz="2400" dirty="0"/>
          </a:p>
        </p:txBody>
      </p:sp>
      <p:grpSp>
        <p:nvGrpSpPr>
          <p:cNvPr id="24" name="23 Grupo"/>
          <p:cNvGrpSpPr/>
          <p:nvPr/>
        </p:nvGrpSpPr>
        <p:grpSpPr>
          <a:xfrm>
            <a:off x="8403455" y="0"/>
            <a:ext cx="3718863" cy="3515231"/>
            <a:chOff x="8403455" y="0"/>
            <a:chExt cx="3718863" cy="3515231"/>
          </a:xfrm>
        </p:grpSpPr>
        <p:sp>
          <p:nvSpPr>
            <p:cNvPr id="15" name="14 Estrella de 5 puntas"/>
            <p:cNvSpPr/>
            <p:nvPr/>
          </p:nvSpPr>
          <p:spPr>
            <a:xfrm>
              <a:off x="8604162" y="47299"/>
              <a:ext cx="3436883" cy="3247696"/>
            </a:xfrm>
            <a:prstGeom prst="star5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9825992" y="0"/>
              <a:ext cx="1001111" cy="1466193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Triángulo isósceles"/>
            <p:cNvSpPr/>
            <p:nvPr/>
          </p:nvSpPr>
          <p:spPr>
            <a:xfrm rot="17335491">
              <a:off x="8678265" y="646530"/>
              <a:ext cx="1046437" cy="1596058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17 Triángulo isósceles"/>
            <p:cNvSpPr/>
            <p:nvPr/>
          </p:nvSpPr>
          <p:spPr>
            <a:xfrm rot="4348337">
              <a:off x="10854734" y="763373"/>
              <a:ext cx="1050301" cy="1484867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18 Triángulo isósceles"/>
            <p:cNvSpPr/>
            <p:nvPr/>
          </p:nvSpPr>
          <p:spPr>
            <a:xfrm rot="8626753">
              <a:off x="10454479" y="1960281"/>
              <a:ext cx="1090654" cy="155495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19 Triángulo isósceles"/>
            <p:cNvSpPr/>
            <p:nvPr/>
          </p:nvSpPr>
          <p:spPr>
            <a:xfrm rot="13114289">
              <a:off x="9147208" y="2037159"/>
              <a:ext cx="1004148" cy="1462385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21 Triángulo isósceles"/>
            <p:cNvSpPr/>
            <p:nvPr/>
          </p:nvSpPr>
          <p:spPr>
            <a:xfrm>
              <a:off x="9825992" y="0"/>
              <a:ext cx="1001111" cy="12477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5997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539" y="624110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Seguir haciendo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Bitácoras de reuniones</a:t>
            </a:r>
            <a:endParaRPr lang="es-MX" sz="2400" dirty="0"/>
          </a:p>
          <a:p>
            <a:r>
              <a:rPr lang="es-CO" sz="2400" dirty="0" smtClean="0"/>
              <a:t>División en grupos pequeños.</a:t>
            </a:r>
          </a:p>
          <a:p>
            <a:endParaRPr lang="es-MX" sz="2400" dirty="0"/>
          </a:p>
        </p:txBody>
      </p:sp>
      <p:grpSp>
        <p:nvGrpSpPr>
          <p:cNvPr id="18" name="17 Grupo"/>
          <p:cNvGrpSpPr/>
          <p:nvPr/>
        </p:nvGrpSpPr>
        <p:grpSpPr>
          <a:xfrm>
            <a:off x="8403455" y="0"/>
            <a:ext cx="3749015" cy="3515231"/>
            <a:chOff x="8403455" y="0"/>
            <a:chExt cx="3749015" cy="3515231"/>
          </a:xfrm>
        </p:grpSpPr>
        <p:sp>
          <p:nvSpPr>
            <p:cNvPr id="10" name="9 Estrella de 5 puntas"/>
            <p:cNvSpPr/>
            <p:nvPr/>
          </p:nvSpPr>
          <p:spPr>
            <a:xfrm>
              <a:off x="8604162" y="47299"/>
              <a:ext cx="3436883" cy="3247696"/>
            </a:xfrm>
            <a:prstGeom prst="star5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Triángulo isósceles"/>
            <p:cNvSpPr/>
            <p:nvPr/>
          </p:nvSpPr>
          <p:spPr>
            <a:xfrm>
              <a:off x="9825992" y="0"/>
              <a:ext cx="1001111" cy="1466193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11 Triángulo isósceles"/>
            <p:cNvSpPr/>
            <p:nvPr/>
          </p:nvSpPr>
          <p:spPr>
            <a:xfrm rot="17335491">
              <a:off x="8678265" y="646530"/>
              <a:ext cx="1046437" cy="1596058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12 Triángulo isósceles"/>
            <p:cNvSpPr/>
            <p:nvPr/>
          </p:nvSpPr>
          <p:spPr>
            <a:xfrm rot="4348337">
              <a:off x="10854734" y="763373"/>
              <a:ext cx="1050301" cy="1484867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13 Triángulo isósceles"/>
            <p:cNvSpPr/>
            <p:nvPr/>
          </p:nvSpPr>
          <p:spPr>
            <a:xfrm rot="8626753">
              <a:off x="10454479" y="1960281"/>
              <a:ext cx="1090654" cy="155495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14 Triángulo isósceles"/>
            <p:cNvSpPr/>
            <p:nvPr/>
          </p:nvSpPr>
          <p:spPr>
            <a:xfrm rot="13114289">
              <a:off x="9147208" y="2037159"/>
              <a:ext cx="1004148" cy="1462385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Triángulo isósceles"/>
            <p:cNvSpPr/>
            <p:nvPr/>
          </p:nvSpPr>
          <p:spPr>
            <a:xfrm rot="4348337">
              <a:off x="11013413" y="839672"/>
              <a:ext cx="1006876" cy="127123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1329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199" y="624110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Menos 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91706"/>
            <a:ext cx="8915400" cy="3777622"/>
          </a:xfrm>
        </p:spPr>
        <p:txBody>
          <a:bodyPr>
            <a:noAutofit/>
          </a:bodyPr>
          <a:lstStyle/>
          <a:p>
            <a:r>
              <a:rPr lang="es-CO" sz="2400" dirty="0" smtClean="0"/>
              <a:t>Utilizar tecnologías poco </a:t>
            </a:r>
          </a:p>
          <a:p>
            <a:pPr marL="0" indent="0">
              <a:buNone/>
            </a:pPr>
            <a:r>
              <a:rPr lang="es-CO" sz="2400" dirty="0"/>
              <a:t>	</a:t>
            </a:r>
            <a:r>
              <a:rPr lang="es-CO" sz="2400" dirty="0" smtClean="0"/>
              <a:t>conocidas o con poca experiencia.</a:t>
            </a:r>
          </a:p>
          <a:p>
            <a:r>
              <a:rPr lang="es-CO" sz="2400" dirty="0" smtClean="0"/>
              <a:t>Tareas gigantes.</a:t>
            </a:r>
          </a:p>
          <a:p>
            <a:r>
              <a:rPr lang="es-CO" sz="2400" dirty="0" smtClean="0"/>
              <a:t>Divagar en las reuniones.</a:t>
            </a:r>
          </a:p>
          <a:p>
            <a:endParaRPr lang="es-MX" sz="2400" dirty="0"/>
          </a:p>
        </p:txBody>
      </p:sp>
      <p:sp>
        <p:nvSpPr>
          <p:cNvPr id="10" name="9 Estrella de 5 puntas"/>
          <p:cNvSpPr/>
          <p:nvPr/>
        </p:nvSpPr>
        <p:spPr>
          <a:xfrm>
            <a:off x="8604162" y="47299"/>
            <a:ext cx="3436883" cy="3247696"/>
          </a:xfrm>
          <a:prstGeom prst="star5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Triángulo isósceles"/>
          <p:cNvSpPr/>
          <p:nvPr/>
        </p:nvSpPr>
        <p:spPr>
          <a:xfrm>
            <a:off x="9825992" y="0"/>
            <a:ext cx="1001111" cy="1466193"/>
          </a:xfrm>
          <a:prstGeom prst="triangl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Triángulo isósceles"/>
          <p:cNvSpPr/>
          <p:nvPr/>
        </p:nvSpPr>
        <p:spPr>
          <a:xfrm rot="17335491">
            <a:off x="8678265" y="646530"/>
            <a:ext cx="1046437" cy="1596058"/>
          </a:xfrm>
          <a:prstGeom prst="triangl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Triángulo isósceles"/>
          <p:cNvSpPr/>
          <p:nvPr/>
        </p:nvSpPr>
        <p:spPr>
          <a:xfrm rot="4348337">
            <a:off x="10854734" y="763373"/>
            <a:ext cx="1050301" cy="1484867"/>
          </a:xfrm>
          <a:prstGeom prst="triangl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Triángulo isósceles"/>
          <p:cNvSpPr/>
          <p:nvPr/>
        </p:nvSpPr>
        <p:spPr>
          <a:xfrm rot="8626753">
            <a:off x="10454479" y="1960281"/>
            <a:ext cx="1090654" cy="1554950"/>
          </a:xfrm>
          <a:prstGeom prst="triangl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Triángulo isósceles"/>
          <p:cNvSpPr/>
          <p:nvPr/>
        </p:nvSpPr>
        <p:spPr>
          <a:xfrm rot="13114289">
            <a:off x="9147208" y="2037159"/>
            <a:ext cx="1004148" cy="1462385"/>
          </a:xfrm>
          <a:prstGeom prst="triangl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Triángulo isósceles"/>
          <p:cNvSpPr/>
          <p:nvPr/>
        </p:nvSpPr>
        <p:spPr>
          <a:xfrm rot="8626753">
            <a:off x="10624229" y="2165731"/>
            <a:ext cx="1090654" cy="14962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1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4347" y="624110"/>
            <a:ext cx="8911687" cy="1280890"/>
          </a:xfrm>
        </p:spPr>
        <p:txBody>
          <a:bodyPr/>
          <a:lstStyle/>
          <a:p>
            <a:pPr algn="ctr"/>
            <a:r>
              <a:rPr lang="es-CO" dirty="0" smtClean="0"/>
              <a:t>Dejar de hacer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4484" y="2017999"/>
            <a:ext cx="8915400" cy="3777622"/>
          </a:xfrm>
        </p:spPr>
        <p:txBody>
          <a:bodyPr>
            <a:normAutofit/>
          </a:bodyPr>
          <a:lstStyle/>
          <a:p>
            <a:r>
              <a:rPr lang="es-CO" sz="2400" dirty="0" smtClean="0"/>
              <a:t>Dependencias de miembros del </a:t>
            </a:r>
          </a:p>
          <a:p>
            <a:pPr marL="0" indent="0">
              <a:buNone/>
            </a:pPr>
            <a:r>
              <a:rPr lang="es-CO" sz="2400" dirty="0"/>
              <a:t>	</a:t>
            </a:r>
            <a:r>
              <a:rPr lang="es-CO" sz="2400" dirty="0" smtClean="0"/>
              <a:t>equipo que manejan una tecnología</a:t>
            </a:r>
          </a:p>
          <a:p>
            <a:r>
              <a:rPr lang="es-CO" sz="2400" dirty="0" smtClean="0"/>
              <a:t>Desenfocar las reuniones</a:t>
            </a:r>
          </a:p>
          <a:p>
            <a:r>
              <a:rPr lang="es-CO" sz="2400" dirty="0" smtClean="0"/>
              <a:t>Completar los compromisos adquiridos </a:t>
            </a:r>
          </a:p>
          <a:p>
            <a:pPr marL="0" indent="0">
              <a:buNone/>
            </a:pPr>
            <a:r>
              <a:rPr lang="es-CO" sz="2400" dirty="0"/>
              <a:t>	</a:t>
            </a:r>
            <a:r>
              <a:rPr lang="es-CO" sz="2400" dirty="0" smtClean="0"/>
              <a:t>durante las reuniones.</a:t>
            </a:r>
          </a:p>
          <a:p>
            <a:endParaRPr lang="es-MX" sz="2400" dirty="0"/>
          </a:p>
        </p:txBody>
      </p:sp>
      <p:grpSp>
        <p:nvGrpSpPr>
          <p:cNvPr id="18" name="17 Grupo"/>
          <p:cNvGrpSpPr/>
          <p:nvPr/>
        </p:nvGrpSpPr>
        <p:grpSpPr>
          <a:xfrm>
            <a:off x="8403455" y="0"/>
            <a:ext cx="3718863" cy="3515231"/>
            <a:chOff x="8403455" y="0"/>
            <a:chExt cx="3718863" cy="3515231"/>
          </a:xfrm>
        </p:grpSpPr>
        <p:sp>
          <p:nvSpPr>
            <p:cNvPr id="10" name="9 Estrella de 5 puntas"/>
            <p:cNvSpPr/>
            <p:nvPr/>
          </p:nvSpPr>
          <p:spPr>
            <a:xfrm>
              <a:off x="8604162" y="47299"/>
              <a:ext cx="3436883" cy="3247696"/>
            </a:xfrm>
            <a:prstGeom prst="star5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Triángulo isósceles"/>
            <p:cNvSpPr/>
            <p:nvPr/>
          </p:nvSpPr>
          <p:spPr>
            <a:xfrm>
              <a:off x="9825992" y="0"/>
              <a:ext cx="1001111" cy="1466193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11 Triángulo isósceles"/>
            <p:cNvSpPr/>
            <p:nvPr/>
          </p:nvSpPr>
          <p:spPr>
            <a:xfrm rot="17335491">
              <a:off x="8678265" y="646530"/>
              <a:ext cx="1046437" cy="1596058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12 Triángulo isósceles"/>
            <p:cNvSpPr/>
            <p:nvPr/>
          </p:nvSpPr>
          <p:spPr>
            <a:xfrm rot="4348337">
              <a:off x="10854734" y="763373"/>
              <a:ext cx="1050301" cy="1484867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13 Triángulo isósceles"/>
            <p:cNvSpPr/>
            <p:nvPr/>
          </p:nvSpPr>
          <p:spPr>
            <a:xfrm rot="8626753">
              <a:off x="10454479" y="1960281"/>
              <a:ext cx="1090654" cy="155495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14 Triángulo isósceles"/>
            <p:cNvSpPr/>
            <p:nvPr/>
          </p:nvSpPr>
          <p:spPr>
            <a:xfrm rot="13114289">
              <a:off x="9147208" y="2037159"/>
              <a:ext cx="1004148" cy="1462385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Triángulo isósceles"/>
            <p:cNvSpPr/>
            <p:nvPr/>
          </p:nvSpPr>
          <p:spPr>
            <a:xfrm rot="13114289">
              <a:off x="9119584" y="2152848"/>
              <a:ext cx="1004148" cy="134322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7251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9212" y="1676386"/>
            <a:ext cx="8915400" cy="3777622"/>
          </a:xfrm>
        </p:spPr>
        <p:txBody>
          <a:bodyPr>
            <a:normAutofit/>
          </a:bodyPr>
          <a:lstStyle/>
          <a:p>
            <a:r>
              <a:rPr lang="es-CO" sz="2200" dirty="0" smtClean="0"/>
              <a:t>Definición de los activos desde el inicio del proyecto, para evitar divagar sobre funcionalidades</a:t>
            </a:r>
          </a:p>
          <a:p>
            <a:r>
              <a:rPr lang="es-CO" sz="2200" dirty="0" smtClean="0"/>
              <a:t>En caso de utilizar tecnologías nuevas o poco conocidas, estimar una curva de aprendizaje realista acorde con los tiempos y </a:t>
            </a:r>
            <a:r>
              <a:rPr lang="es-CO" sz="2200" smtClean="0"/>
              <a:t>entregables.</a:t>
            </a:r>
            <a:endParaRPr lang="es-CO" sz="2200" dirty="0" smtClean="0"/>
          </a:p>
          <a:p>
            <a:endParaRPr lang="es-CO" sz="2200" dirty="0" smtClean="0"/>
          </a:p>
          <a:p>
            <a:endParaRPr lang="es-CO" sz="2200" dirty="0" smtClean="0"/>
          </a:p>
        </p:txBody>
      </p:sp>
    </p:spTree>
    <p:extLst>
      <p:ext uri="{BB962C8B-B14F-4D97-AF65-F5344CB8AC3E}">
        <p14:creationId xmlns:p14="http://schemas.microsoft.com/office/powerpoint/2010/main" val="36805796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103</Words>
  <Application>Microsoft Office PowerPoint</Application>
  <PresentationFormat>Personalizado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Espiral</vt:lpstr>
      <vt:lpstr>Bicitools</vt:lpstr>
      <vt:lpstr>Comenzar a Hacer</vt:lpstr>
      <vt:lpstr>Más de </vt:lpstr>
      <vt:lpstr>Seguir haciendo</vt:lpstr>
      <vt:lpstr>Menos de</vt:lpstr>
      <vt:lpstr>Dejar de hacer</vt:lpstr>
      <vt:lpstr>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Bicitools</dc:title>
  <dc:creator>Ludwing Badillo Dominguez</dc:creator>
  <cp:lastModifiedBy>Taidy</cp:lastModifiedBy>
  <cp:revision>25</cp:revision>
  <dcterms:created xsi:type="dcterms:W3CDTF">2015-11-04T00:39:40Z</dcterms:created>
  <dcterms:modified xsi:type="dcterms:W3CDTF">2015-11-25T00:55:03Z</dcterms:modified>
</cp:coreProperties>
</file>