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handoutMasterIdLst>
    <p:handoutMasterId r:id="rId17"/>
  </p:handoutMasterIdLst>
  <p:sldIdLst>
    <p:sldId id="256" r:id="rId2"/>
    <p:sldId id="257" r:id="rId3"/>
    <p:sldId id="269" r:id="rId4"/>
    <p:sldId id="268" r:id="rId5"/>
    <p:sldId id="260" r:id="rId6"/>
    <p:sldId id="261" r:id="rId7"/>
    <p:sldId id="275" r:id="rId8"/>
    <p:sldId id="262" r:id="rId9"/>
    <p:sldId id="270" r:id="rId10"/>
    <p:sldId id="271" r:id="rId11"/>
    <p:sldId id="272" r:id="rId12"/>
    <p:sldId id="273" r:id="rId13"/>
    <p:sldId id="274" r:id="rId14"/>
    <p:sldId id="27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p:cViewPr varScale="1">
        <p:scale>
          <a:sx n="85" d="100"/>
          <a:sy n="85" d="100"/>
        </p:scale>
        <p:origin x="102" y="486"/>
      </p:cViewPr>
      <p:guideLst>
        <p:guide orient="horz" pos="2160"/>
        <p:guide pos="3840"/>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5" csCatId="accent1" phldr="1"/>
      <dgm:spPr/>
      <dgm:t>
        <a:bodyPr/>
        <a:lstStyle/>
        <a:p>
          <a:endParaRPr lang="es-ES"/>
        </a:p>
      </dgm:t>
    </dgm:pt>
    <dgm:pt modelId="{11888A7B-1E89-45E6-84F4-EF92B26189CD}">
      <dgm:prSet phldrT="[Texto]"/>
      <dgm:spPr/>
      <dgm:t>
        <a:bodyPr/>
        <a:lstStyle/>
        <a:p>
          <a:r>
            <a:rPr lang="es-ES" dirty="0"/>
            <a:t>ARTEFACTOS DE DISEÑO</a:t>
          </a:r>
        </a:p>
      </dgm:t>
    </dgm:pt>
    <dgm:pt modelId="{6043087E-917B-44BC-97F8-41385FD50DC3}" type="parTrans" cxnId="{5376348D-4465-4E2E-9DB8-EA1F5276717B}">
      <dgm:prSet/>
      <dgm:spPr/>
      <dgm:t>
        <a:bodyPr/>
        <a:lstStyle/>
        <a:p>
          <a:endParaRPr lang="es-ES"/>
        </a:p>
      </dgm:t>
    </dgm:pt>
    <dgm:pt modelId="{438F37F5-E676-4BB5-A241-95D895E1B43F}" type="sibTrans" cxnId="{5376348D-4465-4E2E-9DB8-EA1F5276717B}">
      <dgm:prSet/>
      <dgm:spPr/>
      <dgm:t>
        <a:bodyPr/>
        <a:lstStyle/>
        <a:p>
          <a:endParaRPr lang="es-ES"/>
        </a:p>
      </dgm:t>
    </dgm:pt>
    <dgm:pt modelId="{712EDDD5-F1C9-457B-A81D-F94868058B44}">
      <dgm:prSet phldrT="[Texto]"/>
      <dgm:spPr/>
      <dgm:t>
        <a:bodyPr/>
        <a:lstStyle/>
        <a:p>
          <a:r>
            <a:rPr lang="es-ES" dirty="0"/>
            <a:t>CÓDIGO</a:t>
          </a:r>
        </a:p>
      </dgm:t>
    </dgm:pt>
    <dgm:pt modelId="{5E2CC1CB-7E12-4298-9BE5-B8F6683E4161}" type="parTrans" cxnId="{392AE56A-6939-469F-BFEC-2DEEC6ABC100}">
      <dgm:prSet/>
      <dgm:spPr/>
      <dgm:t>
        <a:bodyPr/>
        <a:lstStyle/>
        <a:p>
          <a:endParaRPr lang="es-ES"/>
        </a:p>
      </dgm:t>
    </dgm:pt>
    <dgm:pt modelId="{630DB5C2-135D-425B-B7D5-1F5FFE12BF3B}" type="sibTrans" cxnId="{392AE56A-6939-469F-BFEC-2DEEC6ABC100}">
      <dgm:prSet/>
      <dgm:spPr/>
      <dgm:t>
        <a:bodyPr/>
        <a:lstStyle/>
        <a:p>
          <a:endParaRPr lang="es-ES"/>
        </a:p>
      </dgm:t>
    </dgm:pt>
    <dgm:pt modelId="{356F6FEF-38C8-437A-8562-86A5ED3F5885}">
      <dgm:prSet phldrT="[Texto]"/>
      <dgm:spPr/>
      <dgm:t>
        <a:bodyPr/>
        <a:lstStyle/>
        <a:p>
          <a:r>
            <a:rPr lang="es-ES" dirty="0"/>
            <a:t>DEMO</a:t>
          </a:r>
        </a:p>
      </dgm:t>
    </dgm:pt>
    <dgm:pt modelId="{BD9B34C9-939F-47F5-A040-1B30C9EEA310}" type="parTrans" cxnId="{8247D1A2-555D-4B39-B44D-5F2B5AE64242}">
      <dgm:prSet/>
      <dgm:spPr/>
      <dgm:t>
        <a:bodyPr/>
        <a:lstStyle/>
        <a:p>
          <a:endParaRPr lang="es-ES"/>
        </a:p>
      </dgm:t>
    </dgm:pt>
    <dgm:pt modelId="{665399A3-A410-4656-8F7E-3FAB641DE891}" type="sibTrans" cxnId="{8247D1A2-555D-4B39-B44D-5F2B5AE64242}">
      <dgm:prSet/>
      <dgm:spPr/>
      <dgm:t>
        <a:bodyPr/>
        <a:lstStyle/>
        <a:p>
          <a:endParaRPr lang="es-ES"/>
        </a:p>
      </dgm:t>
    </dgm:pt>
    <dgm:pt modelId="{640CA9BD-09C1-4472-8DAC-0F150EC5E678}">
      <dgm:prSet phldrT="[Texto]"/>
      <dgm:spPr/>
      <dgm:t>
        <a:bodyPr/>
        <a:lstStyle/>
        <a:p>
          <a:r>
            <a:rPr lang="es-ES" dirty="0"/>
            <a:t>CONCLUSIONES</a:t>
          </a:r>
        </a:p>
      </dgm:t>
    </dgm:pt>
    <dgm:pt modelId="{90609DF7-843B-4BEF-A3B5-89270E6B0951}" type="parTrans" cxnId="{957C551D-31A8-4286-A3AE-C5928DB663CE}">
      <dgm:prSet/>
      <dgm:spPr/>
      <dgm:t>
        <a:bodyPr/>
        <a:lstStyle/>
        <a:p>
          <a:endParaRPr lang="es-ES"/>
        </a:p>
      </dgm:t>
    </dgm:pt>
    <dgm:pt modelId="{67B503AA-82FD-4AA4-8357-3D8B59D6160B}" type="sibTrans" cxnId="{957C551D-31A8-4286-A3AE-C5928DB663CE}">
      <dgm:prSet/>
      <dgm:spPr/>
      <dgm:t>
        <a:bodyPr/>
        <a:lstStyle/>
        <a:p>
          <a:endParaRPr lang="es-ES"/>
        </a:p>
      </dgm:t>
    </dgm:pt>
    <dgm:pt modelId="{812F39FC-2D1E-4DD1-A1A6-C7F9287A4AAB}" type="pres">
      <dgm:prSet presAssocID="{2EFB202A-8611-4DDC-831D-D12EB67B6CF7}" presName="Name0" presStyleCnt="0">
        <dgm:presLayoutVars>
          <dgm:dir/>
          <dgm:animLvl val="lvl"/>
          <dgm:resizeHandles val="exact"/>
        </dgm:presLayoutVars>
      </dgm:prSet>
      <dgm:spPr/>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s-ES" sz="2700" kern="1200" dirty="0"/>
            <a:t>CONCLUSIONES</a:t>
          </a:r>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s-ES" sz="2700" kern="1200" dirty="0"/>
            <a:t>DEMO</a:t>
          </a:r>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s-ES" sz="2700" kern="1200" dirty="0"/>
            <a:t>CÓDIGO</a:t>
          </a:r>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lvl="0" algn="ctr" defTabSz="1200150">
            <a:lnSpc>
              <a:spcPct val="90000"/>
            </a:lnSpc>
            <a:spcBef>
              <a:spcPct val="0"/>
            </a:spcBef>
            <a:spcAft>
              <a:spcPct val="35000"/>
            </a:spcAft>
          </a:pPr>
          <a:r>
            <a:rPr lang="es-ES" sz="2700" kern="1200" dirty="0"/>
            <a:t>ARTEFACTOS DE DISEÑO</a:t>
          </a:r>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061C5132-FFA3-4B02-9F09-22FCF40EFA74}" type="datetimeFigureOut">
              <a:rPr lang="es-ES" smtClean="0"/>
              <a:t>29/03/2016</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DB3C20D7-F8F1-4196-9585-26F31AFC85C9}" type="slidenum">
              <a:rPr lang="es-ES" smtClean="0"/>
              <a:t>0</a:t>
            </a:fld>
            <a:endParaRPr lang="es-E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latinLnBrk="0">
              <a:defRPr lang="es-ES"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latinLnBrk="0">
              <a:defRPr lang="es-ES" sz="1200"/>
            </a:lvl1pPr>
          </a:lstStyle>
          <a:p>
            <a:fld id="{0B6E42C9-243F-4DC5-AFF6-9D56B5FA9D63}" type="datetimeFigureOut">
              <a:t>29/03/2016</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latinLnBrk="0">
              <a:defRPr lang="es-ES"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latinLnBrk="0">
              <a:defRPr lang="es-ES" sz="1200"/>
            </a:lvl1pPr>
          </a:lstStyle>
          <a:p>
            <a:fld id="{8DAEC444-603B-4F09-9A06-5917518DD901}" type="slidenum">
              <a:t>‹Nº›</a:t>
            </a:fld>
            <a:endParaRPr lang="es-E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smtClean="0"/>
              <a:t>1</a:t>
            </a:fld>
            <a:endParaRPr lang="es-ES"/>
          </a:p>
        </p:txBody>
      </p:sp>
    </p:spTree>
    <p:extLst>
      <p:ext uri="{BB962C8B-B14F-4D97-AF65-F5344CB8AC3E}">
        <p14:creationId xmlns:p14="http://schemas.microsoft.com/office/powerpoint/2010/main" val="4039154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10</a:t>
            </a:fld>
            <a:endParaRPr lang="es-ES"/>
          </a:p>
        </p:txBody>
      </p:sp>
    </p:spTree>
    <p:extLst>
      <p:ext uri="{BB962C8B-B14F-4D97-AF65-F5344CB8AC3E}">
        <p14:creationId xmlns:p14="http://schemas.microsoft.com/office/powerpoint/2010/main" val="3316451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11</a:t>
            </a:fld>
            <a:endParaRPr lang="es-ES"/>
          </a:p>
        </p:txBody>
      </p:sp>
    </p:spTree>
    <p:extLst>
      <p:ext uri="{BB962C8B-B14F-4D97-AF65-F5344CB8AC3E}">
        <p14:creationId xmlns:p14="http://schemas.microsoft.com/office/powerpoint/2010/main" val="1853217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12</a:t>
            </a:fld>
            <a:endParaRPr lang="es-ES"/>
          </a:p>
        </p:txBody>
      </p:sp>
    </p:spTree>
    <p:extLst>
      <p:ext uri="{BB962C8B-B14F-4D97-AF65-F5344CB8AC3E}">
        <p14:creationId xmlns:p14="http://schemas.microsoft.com/office/powerpoint/2010/main" val="82911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13</a:t>
            </a:fld>
            <a:endParaRPr lang="es-ES"/>
          </a:p>
        </p:txBody>
      </p:sp>
    </p:spTree>
    <p:extLst>
      <p:ext uri="{BB962C8B-B14F-4D97-AF65-F5344CB8AC3E}">
        <p14:creationId xmlns:p14="http://schemas.microsoft.com/office/powerpoint/2010/main" val="811903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14</a:t>
            </a:fld>
            <a:endParaRPr lang="es-ES"/>
          </a:p>
        </p:txBody>
      </p:sp>
    </p:spTree>
    <p:extLst>
      <p:ext uri="{BB962C8B-B14F-4D97-AF65-F5344CB8AC3E}">
        <p14:creationId xmlns:p14="http://schemas.microsoft.com/office/powerpoint/2010/main" val="3991481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2</a:t>
            </a:fld>
            <a:endParaRPr lang="es-ES"/>
          </a:p>
        </p:txBody>
      </p:sp>
    </p:spTree>
    <p:extLst>
      <p:ext uri="{BB962C8B-B14F-4D97-AF65-F5344CB8AC3E}">
        <p14:creationId xmlns:p14="http://schemas.microsoft.com/office/powerpoint/2010/main" val="1524221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3</a:t>
            </a:fld>
            <a:endParaRPr lang="es-ES"/>
          </a:p>
        </p:txBody>
      </p:sp>
    </p:spTree>
    <p:extLst>
      <p:ext uri="{BB962C8B-B14F-4D97-AF65-F5344CB8AC3E}">
        <p14:creationId xmlns:p14="http://schemas.microsoft.com/office/powerpoint/2010/main" val="3471734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4</a:t>
            </a:fld>
            <a:endParaRPr lang="es-ES"/>
          </a:p>
        </p:txBody>
      </p:sp>
    </p:spTree>
    <p:extLst>
      <p:ext uri="{BB962C8B-B14F-4D97-AF65-F5344CB8AC3E}">
        <p14:creationId xmlns:p14="http://schemas.microsoft.com/office/powerpoint/2010/main" val="1582044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5</a:t>
            </a:fld>
            <a:endParaRPr lang="es-ES"/>
          </a:p>
        </p:txBody>
      </p:sp>
    </p:spTree>
    <p:extLst>
      <p:ext uri="{BB962C8B-B14F-4D97-AF65-F5344CB8AC3E}">
        <p14:creationId xmlns:p14="http://schemas.microsoft.com/office/powerpoint/2010/main" val="4247828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6</a:t>
            </a:fld>
            <a:endParaRPr lang="es-ES"/>
          </a:p>
        </p:txBody>
      </p:sp>
    </p:spTree>
    <p:extLst>
      <p:ext uri="{BB962C8B-B14F-4D97-AF65-F5344CB8AC3E}">
        <p14:creationId xmlns:p14="http://schemas.microsoft.com/office/powerpoint/2010/main" val="147634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7</a:t>
            </a:fld>
            <a:endParaRPr lang="es-ES"/>
          </a:p>
        </p:txBody>
      </p:sp>
    </p:spTree>
    <p:extLst>
      <p:ext uri="{BB962C8B-B14F-4D97-AF65-F5344CB8AC3E}">
        <p14:creationId xmlns:p14="http://schemas.microsoft.com/office/powerpoint/2010/main" val="286159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8</a:t>
            </a:fld>
            <a:endParaRPr lang="es-ES"/>
          </a:p>
        </p:txBody>
      </p:sp>
    </p:spTree>
    <p:extLst>
      <p:ext uri="{BB962C8B-B14F-4D97-AF65-F5344CB8AC3E}">
        <p14:creationId xmlns:p14="http://schemas.microsoft.com/office/powerpoint/2010/main" val="3629124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8DAEC444-603B-4F09-9A06-5917518DD901}" type="slidenum">
              <a:rPr lang="es-ES"/>
              <a:t>9</a:t>
            </a:fld>
            <a:endParaRPr lang="es-ES"/>
          </a:p>
        </p:txBody>
      </p:sp>
    </p:spTree>
    <p:extLst>
      <p:ext uri="{BB962C8B-B14F-4D97-AF65-F5344CB8AC3E}">
        <p14:creationId xmlns:p14="http://schemas.microsoft.com/office/powerpoint/2010/main" val="15067594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ctrTitle"/>
          </p:nvPr>
        </p:nvSpPr>
        <p:spPr>
          <a:xfrm>
            <a:off x="838201" y="4114800"/>
            <a:ext cx="10515598" cy="1158446"/>
          </a:xfrm>
        </p:spPr>
        <p:txBody>
          <a:bodyPr anchor="b">
            <a:normAutofit/>
          </a:bodyPr>
          <a:lstStyle>
            <a:lvl1pPr algn="l" latinLnBrk="0">
              <a:defRPr lang="es-ES" sz="5200">
                <a:solidFill>
                  <a:schemeClr val="tx1"/>
                </a:solidFill>
              </a:defRPr>
            </a:lvl1pPr>
          </a:lstStyle>
          <a:p>
            <a:r>
              <a:rPr lang="es-ES"/>
              <a:t>Haga clic para modificar el estilo de título del patrón</a:t>
            </a:r>
          </a:p>
        </p:txBody>
      </p:sp>
      <p:sp>
        <p:nvSpPr>
          <p:cNvPr id="3" name="Subtítulo 2"/>
          <p:cNvSpPr>
            <a:spLocks noGrp="1"/>
          </p:cNvSpPr>
          <p:nvPr>
            <p:ph type="subTitle" idx="1"/>
          </p:nvPr>
        </p:nvSpPr>
        <p:spPr>
          <a:xfrm>
            <a:off x="838201" y="5338170"/>
            <a:ext cx="10515598" cy="474836"/>
          </a:xfrm>
        </p:spPr>
        <p:txBody>
          <a:bodyPr/>
          <a:lstStyle>
            <a:lvl1pPr marL="0" indent="0" algn="l" latinLnBrk="0">
              <a:spcBef>
                <a:spcPts val="0"/>
              </a:spcBef>
              <a:buNone/>
              <a:defRPr lang="es-ES" sz="2400">
                <a:solidFill>
                  <a:schemeClr val="accent1"/>
                </a:solidFill>
              </a:defRPr>
            </a:lvl1pPr>
            <a:lvl2pPr marL="457200" indent="0" algn="ctr" latinLnBrk="0">
              <a:buNone/>
              <a:defRPr lang="es-ES" sz="2000"/>
            </a:lvl2pPr>
            <a:lvl3pPr marL="914400" indent="0" algn="ctr" latinLnBrk="0">
              <a:buNone/>
              <a:defRPr lang="es-ES" sz="1800"/>
            </a:lvl3pPr>
            <a:lvl4pPr marL="1371600" indent="0" algn="ctr" latinLnBrk="0">
              <a:buNone/>
              <a:defRPr lang="es-ES" sz="1600"/>
            </a:lvl4pPr>
            <a:lvl5pPr marL="1828800" indent="0" algn="ctr" latinLnBrk="0">
              <a:buNone/>
              <a:defRPr lang="es-ES" sz="1600"/>
            </a:lvl5pPr>
            <a:lvl6pPr marL="2286000" indent="0" algn="ctr" latinLnBrk="0">
              <a:buNone/>
              <a:defRPr lang="es-ES" sz="1600"/>
            </a:lvl6pPr>
            <a:lvl7pPr marL="2743200" indent="0" algn="ctr" latinLnBrk="0">
              <a:buNone/>
              <a:defRPr lang="es-ES" sz="1600"/>
            </a:lvl7pPr>
            <a:lvl8pPr marL="3200400" indent="0" algn="ctr" latinLnBrk="0">
              <a:buNone/>
              <a:defRPr lang="es-ES" sz="1600"/>
            </a:lvl8pPr>
            <a:lvl9pPr marL="3657600" indent="0" algn="ctr" latinLnBrk="0">
              <a:buNone/>
              <a:defRPr lang="es-ES" sz="1600"/>
            </a:lvl9pPr>
          </a:lstStyle>
          <a:p>
            <a:r>
              <a:rPr lang="es-ES"/>
              <a:t>Haga clic para modificar el estilo de subtítulo del patrón</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B0FE2824-C2A0-4931-BB32-60B24BDBB3CC}" type="datetimeFigureOut">
              <a:t>29/03/2016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741693" y="365125"/>
            <a:ext cx="1600200" cy="5811838"/>
          </a:xfrm>
        </p:spPr>
        <p:txBody>
          <a:bodyPr vert="eaVert"/>
          <a:lstStyle>
            <a:lvl1pPr latinLnBrk="0">
              <a:defRPr lang="es-ES"/>
            </a:lvl1pPr>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85344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B0FE2824-C2A0-4931-BB32-60B24BDBB3CC}" type="datetimeFigureOut">
              <a:t>29/03/2016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B0FE2824-C2A0-4931-BB32-60B24BDBB3CC}" type="datetimeFigureOut">
              <a:t>29/03/2016</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Encabezado de secció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ángulo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p:cNvSpPr>
            <a:spLocks noGrp="1"/>
          </p:cNvSpPr>
          <p:nvPr>
            <p:ph type="title"/>
          </p:nvPr>
        </p:nvSpPr>
        <p:spPr>
          <a:xfrm>
            <a:off x="841248" y="3429000"/>
            <a:ext cx="9601200" cy="1838519"/>
          </a:xfrm>
        </p:spPr>
        <p:txBody>
          <a:bodyPr anchor="b">
            <a:normAutofit/>
          </a:bodyPr>
          <a:lstStyle>
            <a:lvl1pPr latinLnBrk="0">
              <a:defRPr lang="es-ES" sz="5200">
                <a:solidFill>
                  <a:schemeClr val="bg1"/>
                </a:solidFill>
              </a:defRPr>
            </a:lvl1pPr>
          </a:lstStyle>
          <a:p>
            <a:r>
              <a:rPr lang="es-ES"/>
              <a:t>Haga clic para modificar el estilo de título del patrón</a:t>
            </a:r>
          </a:p>
        </p:txBody>
      </p:sp>
      <p:sp>
        <p:nvSpPr>
          <p:cNvPr id="3" name="Marcador de texto 2"/>
          <p:cNvSpPr>
            <a:spLocks noGrp="1"/>
          </p:cNvSpPr>
          <p:nvPr>
            <p:ph type="body" idx="1"/>
          </p:nvPr>
        </p:nvSpPr>
        <p:spPr>
          <a:xfrm>
            <a:off x="841248" y="5340096"/>
            <a:ext cx="9601200" cy="475488"/>
          </a:xfrm>
        </p:spPr>
        <p:txBody>
          <a:bodyPr/>
          <a:lstStyle>
            <a:lvl1pPr marL="0" indent="0" latinLnBrk="0">
              <a:spcBef>
                <a:spcPts val="0"/>
              </a:spcBef>
              <a:buNone/>
              <a:defRPr lang="es-ES" sz="2400">
                <a:solidFill>
                  <a:schemeClr val="bg1"/>
                </a:solidFill>
              </a:defRPr>
            </a:lvl1pPr>
            <a:lvl2pPr marL="457200" indent="0" latinLnBrk="0">
              <a:buNone/>
              <a:defRPr lang="es-ES" sz="2000"/>
            </a:lvl2pPr>
            <a:lvl3pPr marL="914400" indent="0" latinLnBrk="0">
              <a:buNone/>
              <a:defRPr lang="es-ES" sz="1800"/>
            </a:lvl3pPr>
            <a:lvl4pPr marL="1371600" indent="0" latinLnBrk="0">
              <a:buNone/>
              <a:defRPr lang="es-ES" sz="1600"/>
            </a:lvl4pPr>
            <a:lvl5pPr marL="1828800" indent="0" latinLnBrk="0">
              <a:buNone/>
              <a:defRPr lang="es-ES" sz="1600"/>
            </a:lvl5pPr>
            <a:lvl6pPr marL="2286000" indent="0" latinLnBrk="0">
              <a:buNone/>
              <a:defRPr lang="es-ES" sz="1600"/>
            </a:lvl6pPr>
            <a:lvl7pPr marL="2743200" indent="0" latinLnBrk="0">
              <a:buNone/>
              <a:defRPr lang="es-ES" sz="1600"/>
            </a:lvl7pPr>
            <a:lvl8pPr marL="3200400" indent="0" latinLnBrk="0">
              <a:buNone/>
              <a:defRPr lang="es-ES" sz="1600"/>
            </a:lvl8pPr>
            <a:lvl9pPr marL="3657600" indent="0" latinLnBrk="0">
              <a:buNone/>
              <a:defRPr lang="es-ES" sz="1600"/>
            </a:lvl9pPr>
          </a:lstStyle>
          <a:p>
            <a:pPr lvl="0"/>
            <a:r>
              <a:rPr lang="es-ES"/>
              <a:t>Haga clic para modificar los estilos de texto del patrón</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145224"/>
          </a:xfrm>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029200" cy="4351338"/>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324600" y="1825625"/>
            <a:ext cx="5029200" cy="4351338"/>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800"/>
            </a:lvl6pPr>
            <a:lvl7pPr latinLnBrk="0">
              <a:defRPr lang="es-ES" sz="1800"/>
            </a:lvl7pPr>
            <a:lvl8pPr latinLnBrk="0">
              <a:defRPr lang="es-ES" sz="1800"/>
            </a:lvl8pPr>
            <a:lvl9pPr latinLnBrk="0">
              <a:defRPr lang="es-ES"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B0FE2824-C2A0-4931-BB32-60B24BDBB3CC}" type="datetimeFigureOut">
              <a:t>29/03/2016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2"/>
          <p:cNvSpPr>
            <a:spLocks noGrp="1"/>
          </p:cNvSpPr>
          <p:nvPr>
            <p:ph type="body" idx="1"/>
          </p:nvPr>
        </p:nvSpPr>
        <p:spPr>
          <a:xfrm>
            <a:off x="839788" y="1828800"/>
            <a:ext cx="5029200" cy="685800"/>
          </a:xfrm>
        </p:spPr>
        <p:txBody>
          <a:bodyPr anchor="ctr">
            <a:normAutofit/>
          </a:bodyPr>
          <a:lstStyle>
            <a:lvl1pPr marL="0" indent="0" latinLnBrk="0">
              <a:spcBef>
                <a:spcPts val="1000"/>
              </a:spcBef>
              <a:buNone/>
              <a:defRPr lang="es-ES" sz="20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contenido 3"/>
          <p:cNvSpPr>
            <a:spLocks noGrp="1"/>
          </p:cNvSpPr>
          <p:nvPr>
            <p:ph sz="half" idx="2"/>
          </p:nvPr>
        </p:nvSpPr>
        <p:spPr>
          <a:xfrm>
            <a:off x="839788" y="2514600"/>
            <a:ext cx="5029200" cy="3675063"/>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326188" y="1828800"/>
            <a:ext cx="5029200" cy="685800"/>
          </a:xfrm>
        </p:spPr>
        <p:txBody>
          <a:bodyPr anchor="ctr">
            <a:normAutofit/>
          </a:bodyPr>
          <a:lstStyle>
            <a:lvl1pPr marL="0" indent="0" latinLnBrk="0">
              <a:spcBef>
                <a:spcPts val="1000"/>
              </a:spcBef>
              <a:buNone/>
              <a:defRPr lang="es-ES" sz="2000" b="1"/>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6326188" y="2514600"/>
            <a:ext cx="5029200" cy="3675063"/>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600"/>
            </a:lvl6pPr>
            <a:lvl7pPr latinLnBrk="0">
              <a:defRPr lang="es-ES" sz="1600"/>
            </a:lvl7pPr>
            <a:lvl8pPr latinLnBrk="0">
              <a:defRPr lang="es-ES" sz="1600"/>
            </a:lvl8pPr>
            <a:lvl9pPr latinLnBrk="0">
              <a:defRPr lang="es-ES"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B0FE2824-C2A0-4931-BB32-60B24BDBB3CC}" type="datetimeFigureOut">
              <a:t>29/03/2016</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B0FE2824-C2A0-4931-BB32-60B24BDBB3CC}" type="datetimeFigureOut">
              <a:t>29/03/2016</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0FE2824-C2A0-4931-BB32-60B24BDBB3CC}" type="datetimeFigureOut">
              <a:t>29/03/2016</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4000"/>
            <a:ext cx="3429000" cy="1905000"/>
          </a:xfrm>
        </p:spPr>
        <p:txBody>
          <a:bodyPr anchor="b">
            <a:normAutofit/>
          </a:bodyPr>
          <a:lstStyle>
            <a:lvl1pPr latinLnBrk="0">
              <a:defRPr lang="es-ES" sz="3400"/>
            </a:lvl1pPr>
          </a:lstStyle>
          <a:p>
            <a:r>
              <a:rPr lang="es-ES"/>
              <a:t>Haga clic para modificar el estilo de título del patrón</a:t>
            </a:r>
          </a:p>
        </p:txBody>
      </p:sp>
      <p:sp>
        <p:nvSpPr>
          <p:cNvPr id="3" name="Marcador de contenido 2"/>
          <p:cNvSpPr>
            <a:spLocks noGrp="1"/>
          </p:cNvSpPr>
          <p:nvPr>
            <p:ph idx="1"/>
          </p:nvPr>
        </p:nvSpPr>
        <p:spPr>
          <a:xfrm>
            <a:off x="838200" y="685800"/>
            <a:ext cx="6400800" cy="5257800"/>
          </a:xfrm>
        </p:spPr>
        <p:txBody>
          <a:bodyP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2000"/>
            </a:lvl6pPr>
            <a:lvl7pPr latinLnBrk="0">
              <a:defRPr lang="es-ES" sz="2000"/>
            </a:lvl7pPr>
            <a:lvl8pPr latinLnBrk="0">
              <a:defRPr lang="es-ES" sz="2000"/>
            </a:lvl8pPr>
            <a:lvl9pPr latinLnBrk="0">
              <a:defRPr lang="es-ES"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7924800" y="3581400"/>
            <a:ext cx="3429000" cy="1828800"/>
          </a:xfrm>
        </p:spPr>
        <p:txBody>
          <a:bodyPr/>
          <a:lstStyle>
            <a:lvl1pPr marL="0" indent="0" latinLnBrk="0">
              <a:spcBef>
                <a:spcPts val="1000"/>
              </a:spcBef>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B0FE2824-C2A0-4931-BB32-60B24BDBB3CC}" type="datetimeFigureOut">
              <a:t>29/03/2016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7924800" y="1527048"/>
            <a:ext cx="3429000" cy="1901952"/>
          </a:xfrm>
        </p:spPr>
        <p:txBody>
          <a:bodyPr anchor="b">
            <a:normAutofit/>
          </a:bodyPr>
          <a:lstStyle>
            <a:lvl1pPr latinLnBrk="0">
              <a:defRPr lang="es-ES" sz="3400"/>
            </a:lvl1pPr>
          </a:lstStyle>
          <a:p>
            <a:r>
              <a:rPr lang="es-ES"/>
              <a:t>Haga clic para modificar el estilo de título del patrón</a:t>
            </a:r>
          </a:p>
        </p:txBody>
      </p:sp>
      <p:sp>
        <p:nvSpPr>
          <p:cNvPr id="3" name="Marcador de imagen 2"/>
          <p:cNvSpPr>
            <a:spLocks noGrp="1"/>
          </p:cNvSpPr>
          <p:nvPr>
            <p:ph type="pic" idx="1"/>
          </p:nvPr>
        </p:nvSpPr>
        <p:spPr>
          <a:xfrm>
            <a:off x="838198" y="685800"/>
            <a:ext cx="6400800" cy="5257800"/>
          </a:xfrm>
        </p:spPr>
        <p:txBody>
          <a:bodyPr/>
          <a:lstStyle>
            <a:lvl1pPr marL="0" indent="0" algn="ctr" latinLnBrk="0">
              <a:buNone/>
              <a:defRPr lang="es-ES" sz="32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endParaRPr lang="es-ES"/>
          </a:p>
        </p:txBody>
      </p:sp>
      <p:sp>
        <p:nvSpPr>
          <p:cNvPr id="4" name="Marcador de texto 3"/>
          <p:cNvSpPr>
            <a:spLocks noGrp="1"/>
          </p:cNvSpPr>
          <p:nvPr>
            <p:ph type="body" sz="half" idx="2"/>
          </p:nvPr>
        </p:nvSpPr>
        <p:spPr>
          <a:xfrm>
            <a:off x="7924800" y="3581400"/>
            <a:ext cx="3428999" cy="1828800"/>
          </a:xfrm>
        </p:spPr>
        <p:txBody>
          <a:bodyPr/>
          <a:lstStyle>
            <a:lvl1pPr marL="0" indent="0" latinLnBrk="0">
              <a:spcBef>
                <a:spcPts val="1000"/>
              </a:spcBef>
              <a:buNone/>
              <a:defRPr lang="es-ES" sz="1600"/>
            </a:lvl1pPr>
            <a:lvl2pPr marL="457200" indent="0" latinLnBrk="0">
              <a:buNone/>
              <a:defRPr lang="es-ES" sz="1400"/>
            </a:lvl2pPr>
            <a:lvl3pPr marL="914400" indent="0" latinLnBrk="0">
              <a:buNone/>
              <a:defRPr lang="es-ES" sz="1200"/>
            </a:lvl3pPr>
            <a:lvl4pPr marL="1371600" indent="0" latinLnBrk="0">
              <a:buNone/>
              <a:defRPr lang="es-ES" sz="1000"/>
            </a:lvl4pPr>
            <a:lvl5pPr marL="1828800" indent="0" latinLnBrk="0">
              <a:buNone/>
              <a:defRPr lang="es-ES" sz="1000"/>
            </a:lvl5pPr>
            <a:lvl6pPr marL="2286000" indent="0" latinLnBrk="0">
              <a:buNone/>
              <a:defRPr lang="es-ES" sz="1000"/>
            </a:lvl6pPr>
            <a:lvl7pPr marL="2743200" indent="0" latinLnBrk="0">
              <a:buNone/>
              <a:defRPr lang="es-ES" sz="1000"/>
            </a:lvl7pPr>
            <a:lvl8pPr marL="3200400" indent="0" latinLnBrk="0">
              <a:buNone/>
              <a:defRPr lang="es-ES" sz="1000"/>
            </a:lvl8pPr>
            <a:lvl9pPr marL="3657600" indent="0" latinLnBrk="0">
              <a:buNone/>
              <a:defRPr lang="es-ES" sz="10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B0FE2824-C2A0-4931-BB32-60B24BDBB3CC}" type="datetimeFigureOut">
              <a:t>29/03/2016</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B13333A4-2EF1-4B79-B68C-AB20E66B4822}" type="slidenum">
              <a:t>‹Nº›</a:t>
            </a:fld>
            <a:endParaRPr lang="es-E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Marcador de título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latinLnBrk="0">
              <a:defRPr lang="es-ES" sz="800">
                <a:solidFill>
                  <a:schemeClr val="bg1">
                    <a:lumMod val="40000"/>
                    <a:lumOff val="60000"/>
                  </a:schemeClr>
                </a:solidFill>
              </a:defRPr>
            </a:lvl1pPr>
          </a:lstStyle>
          <a:p>
            <a:fld id="{B0FE2824-C2A0-4931-BB32-60B24BDBB3CC}" type="datetimeFigureOut">
              <a:pPr/>
              <a:t>29/03/2016</a:t>
            </a:fld>
            <a:endParaRPr lang="es-ES"/>
          </a:p>
        </p:txBody>
      </p:sp>
      <p:sp>
        <p:nvSpPr>
          <p:cNvPr id="5" name="Marcador de pie de página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latinLnBrk="0">
              <a:defRPr lang="es-ES" sz="800">
                <a:solidFill>
                  <a:schemeClr val="bg1">
                    <a:lumMod val="40000"/>
                    <a:lumOff val="60000"/>
                  </a:schemeClr>
                </a:solidFill>
              </a:defRPr>
            </a:lvl1pPr>
          </a:lstStyle>
          <a:p>
            <a:endParaRPr lang="es-ES"/>
          </a:p>
        </p:txBody>
      </p:sp>
      <p:sp>
        <p:nvSpPr>
          <p:cNvPr id="6" name="Marcador de número de diapositiva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latinLnBrk="0">
              <a:defRPr lang="es-ES" sz="800">
                <a:solidFill>
                  <a:schemeClr val="bg1">
                    <a:lumMod val="40000"/>
                    <a:lumOff val="60000"/>
                  </a:schemeClr>
                </a:solidFill>
              </a:defRPr>
            </a:lvl1pPr>
          </a:lstStyle>
          <a:p>
            <a:fld id="{B13333A4-2EF1-4B79-B68C-AB20E66B4822}" type="slidenum">
              <a:pPr/>
              <a:t>‹Nº›</a:t>
            </a:fld>
            <a:endParaRPr lang="es-E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lang="es-ES"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lang="es-ES"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lang="es-ES"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lang="es-ES"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lang="es-ES"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lang="es-ES"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lang="es-ES"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lang="es-ES"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lang="es-ES"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lang="es-ES" sz="14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video" Target="https://www.youtube.com/embed/k5ng1MieTqk" TargetMode="Externa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ECOTOURING</a:t>
            </a:r>
          </a:p>
        </p:txBody>
      </p:sp>
      <p:sp>
        <p:nvSpPr>
          <p:cNvPr id="3" name="Subtítulo 2"/>
          <p:cNvSpPr>
            <a:spLocks noGrp="1"/>
          </p:cNvSpPr>
          <p:nvPr>
            <p:ph type="subTitle" idx="1"/>
          </p:nvPr>
        </p:nvSpPr>
        <p:spPr/>
        <p:txBody>
          <a:bodyPr vert="horz" lIns="91440" tIns="45720" rIns="91440" bIns="45720" rtlCol="0" anchor="t">
            <a:normAutofit/>
          </a:bodyPr>
          <a:lstStyle/>
          <a:p>
            <a:r>
              <a:rPr lang="es-ES" dirty="0">
                <a:latin typeface="Century Schoolbook" charset="0"/>
              </a:rPr>
              <a:t>Marketplace Turismo Ecológico</a:t>
            </a:r>
            <a:endParaRPr lang="es-E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CÓDIGO</a:t>
            </a:r>
          </a:p>
        </p:txBody>
      </p:sp>
      <p:sp>
        <p:nvSpPr>
          <p:cNvPr id="3" name="Marcador de texto 2"/>
          <p:cNvSpPr>
            <a:spLocks noGrp="1"/>
          </p:cNvSpPr>
          <p:nvPr>
            <p:ph type="body" idx="1"/>
          </p:nvPr>
        </p:nvSpPr>
        <p:spPr>
          <a:xfrm>
            <a:off x="839788" y="2354263"/>
            <a:ext cx="5029200" cy="3796859"/>
          </a:xfrm>
        </p:spPr>
        <p:txBody>
          <a:bodyPr>
            <a:normAutofit fontScale="85000" lnSpcReduction="20000"/>
          </a:bodyPr>
          <a:lstStyle/>
          <a:p>
            <a:pPr marL="342900" indent="-342900">
              <a:buFont typeface="Arial" panose="020B0604020202020204" pitchFamily="34" charset="0"/>
              <a:buChar char="•"/>
            </a:pPr>
            <a:r>
              <a:rPr lang="es-ES" sz="2800" dirty="0">
                <a:solidFill>
                  <a:srgbClr val="FFFFFF"/>
                </a:solidFill>
                <a:latin typeface="Calibri" charset="0"/>
              </a:rPr>
              <a:t>Framework</a:t>
            </a:r>
          </a:p>
          <a:p>
            <a:pPr marL="800100" lvl="1" indent="-342900">
              <a:buFont typeface="Arial" panose="020B0604020202020204" pitchFamily="34" charset="0"/>
              <a:buChar char="•"/>
            </a:pPr>
            <a:r>
              <a:rPr lang="es-ES" sz="2800" dirty="0" err="1">
                <a:solidFill>
                  <a:srgbClr val="FFFFFF"/>
                </a:solidFill>
                <a:latin typeface="Calibri" charset="0"/>
              </a:rPr>
              <a:t>Dropwizard</a:t>
            </a:r>
            <a:r>
              <a:rPr lang="es-ES" sz="2800" dirty="0">
                <a:solidFill>
                  <a:srgbClr val="FFFFFF"/>
                </a:solidFill>
                <a:latin typeface="Calibri" charset="0"/>
              </a:rPr>
              <a:t> agrupa todas las tecnologías del back-</a:t>
            </a:r>
            <a:r>
              <a:rPr lang="es-ES" sz="2800" dirty="0" err="1">
                <a:solidFill>
                  <a:srgbClr val="FFFFFF"/>
                </a:solidFill>
                <a:latin typeface="Calibri" charset="0"/>
              </a:rPr>
              <a:t>end</a:t>
            </a:r>
            <a:r>
              <a:rPr lang="es-ES" sz="2800" dirty="0">
                <a:solidFill>
                  <a:srgbClr val="FFFFFF"/>
                </a:solidFill>
                <a:latin typeface="Calibri" charset="0"/>
              </a:rPr>
              <a:t>, entre ellas:</a:t>
            </a:r>
          </a:p>
          <a:p>
            <a:pPr marL="1257300" lvl="2" indent="-342900">
              <a:buFont typeface="Arial" panose="020B0604020202020204" pitchFamily="34" charset="0"/>
              <a:buChar char="•"/>
            </a:pPr>
            <a:r>
              <a:rPr lang="es-ES" sz="2800" dirty="0">
                <a:solidFill>
                  <a:srgbClr val="FFFFFF"/>
                </a:solidFill>
                <a:latin typeface="Calibri" charset="0"/>
              </a:rPr>
              <a:t>Java como lenguaje</a:t>
            </a:r>
          </a:p>
          <a:p>
            <a:pPr marL="1257300" lvl="2" indent="-342900">
              <a:buFont typeface="Arial" panose="020B0604020202020204" pitchFamily="34" charset="0"/>
              <a:buChar char="•"/>
            </a:pPr>
            <a:r>
              <a:rPr lang="es-ES" sz="2800" dirty="0" err="1">
                <a:solidFill>
                  <a:srgbClr val="FFFFFF"/>
                </a:solidFill>
                <a:latin typeface="Calibri" charset="0"/>
              </a:rPr>
              <a:t>Hibernate</a:t>
            </a:r>
            <a:r>
              <a:rPr lang="es-ES" sz="2800" dirty="0">
                <a:solidFill>
                  <a:srgbClr val="FFFFFF"/>
                </a:solidFill>
                <a:latin typeface="Calibri" charset="0"/>
              </a:rPr>
              <a:t> como </a:t>
            </a:r>
            <a:r>
              <a:rPr lang="es-ES" sz="2800" dirty="0" err="1">
                <a:solidFill>
                  <a:srgbClr val="FFFFFF"/>
                </a:solidFill>
                <a:latin typeface="Calibri" charset="0"/>
              </a:rPr>
              <a:t>orm</a:t>
            </a:r>
            <a:r>
              <a:rPr lang="es-ES" sz="2800" dirty="0">
                <a:solidFill>
                  <a:srgbClr val="FFFFFF"/>
                </a:solidFill>
                <a:latin typeface="Calibri" charset="0"/>
              </a:rPr>
              <a:t> (</a:t>
            </a:r>
            <a:r>
              <a:rPr lang="es-ES" sz="2800" dirty="0" err="1">
                <a:solidFill>
                  <a:srgbClr val="FFFFFF"/>
                </a:solidFill>
                <a:latin typeface="Calibri" charset="0"/>
              </a:rPr>
              <a:t>object</a:t>
            </a:r>
            <a:r>
              <a:rPr lang="es-ES" sz="2800" dirty="0">
                <a:solidFill>
                  <a:srgbClr val="FFFFFF"/>
                </a:solidFill>
                <a:latin typeface="Calibri" charset="0"/>
              </a:rPr>
              <a:t> </a:t>
            </a:r>
            <a:r>
              <a:rPr lang="es-ES" sz="2800" dirty="0" err="1">
                <a:solidFill>
                  <a:srgbClr val="FFFFFF"/>
                </a:solidFill>
                <a:latin typeface="Calibri" charset="0"/>
              </a:rPr>
              <a:t>relational</a:t>
            </a:r>
            <a:r>
              <a:rPr lang="es-ES" sz="2800" dirty="0">
                <a:solidFill>
                  <a:srgbClr val="FFFFFF"/>
                </a:solidFill>
                <a:latin typeface="Calibri" charset="0"/>
              </a:rPr>
              <a:t> </a:t>
            </a:r>
            <a:r>
              <a:rPr lang="es-ES" sz="2800" dirty="0" err="1">
                <a:solidFill>
                  <a:srgbClr val="FFFFFF"/>
                </a:solidFill>
                <a:latin typeface="Calibri" charset="0"/>
              </a:rPr>
              <a:t>mapping</a:t>
            </a:r>
            <a:r>
              <a:rPr lang="es-ES" sz="2800" dirty="0">
                <a:solidFill>
                  <a:srgbClr val="FFFFFF"/>
                </a:solidFill>
                <a:latin typeface="Calibri" charset="0"/>
              </a:rPr>
              <a:t>)</a:t>
            </a:r>
          </a:p>
          <a:p>
            <a:pPr marL="342900" indent="-342900">
              <a:buFont typeface="Arial" panose="020B0604020202020204" pitchFamily="34" charset="0"/>
              <a:buChar char="•"/>
            </a:pPr>
            <a:r>
              <a:rPr lang="es-ES" sz="2800" dirty="0">
                <a:solidFill>
                  <a:srgbClr val="FFFFFF"/>
                </a:solidFill>
                <a:latin typeface="Calibri" charset="0"/>
              </a:rPr>
              <a:t>JDK 1.8</a:t>
            </a:r>
          </a:p>
          <a:p>
            <a:pPr marL="342900" indent="-342900">
              <a:buFont typeface="Arial" panose="020B0604020202020204" pitchFamily="34" charset="0"/>
              <a:buChar char="•"/>
            </a:pPr>
            <a:r>
              <a:rPr lang="es-ES" sz="2800" dirty="0" err="1">
                <a:solidFill>
                  <a:srgbClr val="FFFFFF"/>
                </a:solidFill>
                <a:latin typeface="Calibri" charset="0"/>
              </a:rPr>
              <a:t>Hibernate</a:t>
            </a:r>
            <a:r>
              <a:rPr lang="es-ES" sz="2800" dirty="0">
                <a:solidFill>
                  <a:srgbClr val="FFFFFF"/>
                </a:solidFill>
                <a:latin typeface="Calibri" charset="0"/>
              </a:rPr>
              <a:t> - se usan las anotaciones</a:t>
            </a:r>
          </a:p>
          <a:p>
            <a:pPr marL="342900" indent="-342900">
              <a:buFont typeface="Arial" panose="020B0604020202020204" pitchFamily="34" charset="0"/>
              <a:buChar char="•"/>
            </a:pPr>
            <a:r>
              <a:rPr lang="es-ES" sz="2800" dirty="0">
                <a:solidFill>
                  <a:srgbClr val="FFFFFF"/>
                </a:solidFill>
                <a:latin typeface="Calibri" charset="0"/>
              </a:rPr>
              <a:t>JSON para la representación de los documentos.</a:t>
            </a:r>
          </a:p>
          <a:p>
            <a:pPr marL="342900" indent="-342900">
              <a:buFont typeface="Arial" panose="020B0604020202020204" pitchFamily="34" charset="0"/>
              <a:buChar char="•"/>
            </a:pPr>
            <a:endParaRPr lang="es-ES" sz="2800" dirty="0">
              <a:solidFill>
                <a:srgbClr val="FFFFFF"/>
              </a:solidFill>
              <a:latin typeface="Calibri" charset="0"/>
            </a:endParaRPr>
          </a:p>
          <a:p>
            <a:pPr marL="342900" indent="-342900">
              <a:buFont typeface="Arial" panose="020B0604020202020204" pitchFamily="34" charset="0"/>
              <a:buChar char="•"/>
            </a:pPr>
            <a:endParaRPr lang="es-ES" sz="2800" dirty="0">
              <a:latin typeface="Calibri" charset="0"/>
            </a:endParaRPr>
          </a:p>
          <a:p>
            <a:pPr marL="342900" indent="-342900">
              <a:buFont typeface="Arial" panose="020B0604020202020204" pitchFamily="34" charset="0"/>
              <a:buChar char="•"/>
            </a:pPr>
            <a:endParaRPr lang="es-ES" dirty="0"/>
          </a:p>
          <a:p>
            <a:endParaRPr lang="es-ES" dirty="0"/>
          </a:p>
        </p:txBody>
      </p:sp>
      <p:sp>
        <p:nvSpPr>
          <p:cNvPr id="5" name="Marcador de texto 4"/>
          <p:cNvSpPr>
            <a:spLocks noGrp="1"/>
          </p:cNvSpPr>
          <p:nvPr>
            <p:ph type="body" sz="quarter" idx="3"/>
          </p:nvPr>
        </p:nvSpPr>
        <p:spPr>
          <a:xfrm>
            <a:off x="6326188" y="2353814"/>
            <a:ext cx="5029200" cy="3851724"/>
          </a:xfrm>
        </p:spPr>
        <p:txBody>
          <a:bodyPr>
            <a:normAutofit lnSpcReduction="10000"/>
          </a:bodyPr>
          <a:lstStyle/>
          <a:p>
            <a:pPr marL="342900" indent="-342900">
              <a:buFont typeface="Arial" panose="020B0604020202020204" pitchFamily="34" charset="0"/>
              <a:buChar char="•"/>
            </a:pPr>
            <a:r>
              <a:rPr lang="es-ES" sz="2800" dirty="0">
                <a:latin typeface="Calibri" charset="0"/>
              </a:rPr>
              <a:t>Servicios REST para exponer las interfaces </a:t>
            </a:r>
          </a:p>
          <a:p>
            <a:pPr marL="342900" indent="-342900">
              <a:buFont typeface="Arial" panose="020B0604020202020204" pitchFamily="34" charset="0"/>
              <a:buChar char="•"/>
            </a:pPr>
            <a:r>
              <a:rPr lang="es-ES" sz="2800" dirty="0">
                <a:latin typeface="Calibri" charset="0"/>
              </a:rPr>
              <a:t>JETTY como servidor web</a:t>
            </a:r>
          </a:p>
          <a:p>
            <a:pPr marL="342900" indent="-342900">
              <a:buFont typeface="Arial" panose="020B0604020202020204" pitchFamily="34" charset="0"/>
              <a:buChar char="•"/>
            </a:pPr>
            <a:r>
              <a:rPr lang="es-ES" sz="2800" dirty="0">
                <a:latin typeface="Calibri" charset="0"/>
              </a:rPr>
              <a:t>Se compila en un FAT JAR  que contiene todas las librerías  </a:t>
            </a:r>
          </a:p>
          <a:p>
            <a:pPr marL="342900" indent="-342900">
              <a:buFont typeface="Arial" panose="020B0604020202020204" pitchFamily="34" charset="0"/>
              <a:buChar char="•"/>
            </a:pPr>
            <a:r>
              <a:rPr lang="es-ES" sz="2800" dirty="0">
                <a:latin typeface="Calibri" charset="0"/>
              </a:rPr>
              <a:t>Para correr la aplicación se usa MAVEN </a:t>
            </a:r>
          </a:p>
          <a:p>
            <a:pPr marL="342900" indent="-342900">
              <a:buFont typeface="Arial" panose="020B0604020202020204" pitchFamily="34" charset="0"/>
              <a:buChar char="•"/>
            </a:pPr>
            <a:r>
              <a:rPr lang="es-ES" sz="2800" dirty="0">
                <a:latin typeface="Calibri" charset="0"/>
              </a:rPr>
              <a:t>Se usa GIT HUB  como repositorio</a:t>
            </a:r>
          </a:p>
          <a:p>
            <a:endParaRPr lang="es-ES" dirty="0"/>
          </a:p>
        </p:txBody>
      </p:sp>
    </p:spTree>
    <p:extLst>
      <p:ext uri="{BB962C8B-B14F-4D97-AF65-F5344CB8AC3E}">
        <p14:creationId xmlns:p14="http://schemas.microsoft.com/office/powerpoint/2010/main" val="298448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DEMO</a:t>
            </a:r>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2941368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DEMO</a:t>
            </a:r>
          </a:p>
        </p:txBody>
      </p:sp>
      <p:pic>
        <p:nvPicPr>
          <p:cNvPr id="3" name="Imagen 2"/>
          <p:cNvPicPr/>
          <p:nvPr>
            <a:videoFile r:link="rId1"/>
          </p:nvPr>
        </p:nvPicPr>
        <p:blipFill>
          <a:blip r:embed="rId4"/>
          <a:stretch>
            <a:fillRect/>
          </a:stretch>
        </p:blipFill>
        <p:spPr>
          <a:xfrm>
            <a:off x="954088" y="1438275"/>
            <a:ext cx="9840912" cy="5010059"/>
          </a:xfrm>
          <a:prstGeom prst="rect">
            <a:avLst/>
          </a:prstGeom>
        </p:spPr>
      </p:pic>
    </p:spTree>
    <p:extLst>
      <p:ext uri="{BB962C8B-B14F-4D97-AF65-F5344CB8AC3E}">
        <p14:creationId xmlns:p14="http://schemas.microsoft.com/office/powerpoint/2010/main" val="1661367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CONCLUSIONES</a:t>
            </a:r>
            <a:endParaRPr lang="es-ES" dirty="0"/>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325408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CONCLUSIONES</a:t>
            </a:r>
          </a:p>
        </p:txBody>
      </p:sp>
      <p:sp>
        <p:nvSpPr>
          <p:cNvPr id="5" name="Marcador de texto 4"/>
          <p:cNvSpPr>
            <a:spLocks noGrp="1"/>
          </p:cNvSpPr>
          <p:nvPr>
            <p:ph type="body" sz="quarter" idx="3"/>
          </p:nvPr>
        </p:nvSpPr>
        <p:spPr>
          <a:xfrm>
            <a:off x="898525" y="1755775"/>
            <a:ext cx="10676964" cy="4573222"/>
          </a:xfrm>
        </p:spPr>
        <p:txBody>
          <a:bodyPr>
            <a:normAutofit/>
          </a:bodyPr>
          <a:lstStyle/>
          <a:p>
            <a:pPr marL="342900" indent="-342900" algn="just">
              <a:buFont typeface="Arial" panose="020B0604020202020204" pitchFamily="34" charset="0"/>
              <a:buChar char="•"/>
            </a:pPr>
            <a:r>
              <a:rPr lang="es-ES" sz="2400" dirty="0">
                <a:solidFill>
                  <a:srgbClr val="FFFFFF"/>
                </a:solidFill>
                <a:latin typeface="Calibri" charset="0"/>
              </a:rPr>
              <a:t>El trabajo en equipo para este tipo de proyectos es fundamental, ya que el trabajo que hace un miembro se complementa con el otro, y uniendo las partes de cada uno, logramos mostrar el primer producto de los elementos comunes de los </a:t>
            </a:r>
            <a:r>
              <a:rPr lang="es-ES" sz="2400" dirty="0" err="1">
                <a:solidFill>
                  <a:srgbClr val="FFFFFF"/>
                </a:solidFill>
                <a:latin typeface="Calibri" charset="0"/>
              </a:rPr>
              <a:t>MarketPlaces</a:t>
            </a:r>
            <a:r>
              <a:rPr lang="es-ES" sz="2400" dirty="0">
                <a:solidFill>
                  <a:srgbClr val="FFFFFF"/>
                </a:solidFill>
                <a:latin typeface="Calibri" charset="0"/>
              </a:rPr>
              <a:t>.  </a:t>
            </a:r>
          </a:p>
          <a:p>
            <a:pPr marL="342900" indent="-342900" algn="just">
              <a:buFont typeface="Arial" panose="020B0604020202020204" pitchFamily="34" charset="0"/>
              <a:buChar char="•"/>
            </a:pPr>
            <a:r>
              <a:rPr lang="es-ES" sz="2400" dirty="0">
                <a:solidFill>
                  <a:srgbClr val="FFFFFF"/>
                </a:solidFill>
                <a:latin typeface="Calibri" charset="0"/>
              </a:rPr>
              <a:t>La selección de como desarrollar el producto junto con su metodología y la definición de roles, fue vital para la construcción de estos elementos comunes. </a:t>
            </a:r>
          </a:p>
          <a:p>
            <a:endParaRPr lang="es-ES" dirty="0"/>
          </a:p>
        </p:txBody>
      </p:sp>
    </p:spTree>
    <p:extLst>
      <p:ext uri="{BB962C8B-B14F-4D97-AF65-F5344CB8AC3E}">
        <p14:creationId xmlns:p14="http://schemas.microsoft.com/office/powerpoint/2010/main" val="94532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INTRODUCCIÓN</a:t>
            </a:r>
          </a:p>
        </p:txBody>
      </p:sp>
      <p:sp>
        <p:nvSpPr>
          <p:cNvPr id="3" name="Marcador de contenido 2"/>
          <p:cNvSpPr>
            <a:spLocks noGrp="1"/>
          </p:cNvSpPr>
          <p:nvPr>
            <p:ph idx="1"/>
          </p:nvPr>
        </p:nvSpPr>
        <p:spPr/>
        <p:txBody>
          <a:bodyPr vert="horz" lIns="91440" tIns="45720" rIns="91440" bIns="45720" rtlCol="0" anchor="t">
            <a:normAutofit/>
          </a:bodyPr>
          <a:lstStyle/>
          <a:p>
            <a:pPr marL="0" indent="0" algn="just">
              <a:buNone/>
            </a:pPr>
            <a:r>
              <a:rPr lang="es-ES" dirty="0">
                <a:latin typeface="Century Schoolbook" charset="0"/>
              </a:rPr>
              <a:t>Nuestro equipo de trabajo ha sido contratado para desarrollar una familia de </a:t>
            </a:r>
            <a:r>
              <a:rPr lang="es-ES" dirty="0" err="1">
                <a:latin typeface="Century Schoolbook" charset="0"/>
              </a:rPr>
              <a:t>Marketplaces</a:t>
            </a:r>
            <a:r>
              <a:rPr lang="es-ES" dirty="0">
                <a:latin typeface="Century Schoolbook" charset="0"/>
              </a:rPr>
              <a:t> enfocados a la comercialización de planes de Turismo Ecológico. La idea principal de dichos sistemas es proporcionar un portal Web que permita mediar transacciones de negocio entre proveedores de servicios de turismo ecológico y las personas interesadas en acceder a dichos servicios vía Web.</a:t>
            </a:r>
          </a:p>
          <a:p>
            <a:pPr marL="0" indent="0">
              <a:buNone/>
            </a:pPr>
            <a:r>
              <a:rPr lang="es-ES" dirty="0">
                <a:latin typeface="Century Schoolbook" charset="0"/>
              </a:rPr>
              <a:t> </a:t>
            </a:r>
          </a:p>
          <a:p>
            <a:endParaRPr lang="es-ES" dirty="0">
              <a:latin typeface="Century Schoolbook" charset="0"/>
            </a:endParaRPr>
          </a:p>
          <a:p>
            <a:endParaRPr lang="es-ES" dirty="0">
              <a:latin typeface="Century Schoolbook" charset="0"/>
            </a:endParaRPr>
          </a:p>
        </p:txBody>
      </p:sp>
      <p:pic>
        <p:nvPicPr>
          <p:cNvPr id="4" name="Imagen 3"/>
          <p:cNvPicPr>
            <a:picLocks noChangeAspect="1"/>
          </p:cNvPicPr>
          <p:nvPr/>
        </p:nvPicPr>
        <p:blipFill>
          <a:blip r:embed="rId3"/>
          <a:stretch>
            <a:fillRect/>
          </a:stretch>
        </p:blipFill>
        <p:spPr>
          <a:xfrm>
            <a:off x="392538" y="3601259"/>
            <a:ext cx="5623366" cy="2184406"/>
          </a:xfrm>
          <a:prstGeom prst="rect">
            <a:avLst/>
          </a:prstGeom>
        </p:spPr>
      </p:pic>
      <p:pic>
        <p:nvPicPr>
          <p:cNvPr id="5" name="Imagen 4"/>
          <p:cNvPicPr>
            <a:picLocks noChangeAspect="1"/>
          </p:cNvPicPr>
          <p:nvPr/>
        </p:nvPicPr>
        <p:blipFill>
          <a:blip r:embed="rId4"/>
          <a:stretch>
            <a:fillRect/>
          </a:stretch>
        </p:blipFill>
        <p:spPr>
          <a:xfrm>
            <a:off x="6283036" y="3586882"/>
            <a:ext cx="5547018" cy="2215793"/>
          </a:xfrm>
          <a:prstGeom prst="rect">
            <a:avLst/>
          </a:prstGeom>
        </p:spPr>
      </p:pic>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PUNTOS A DESARROLLAR</a:t>
            </a:r>
          </a:p>
        </p:txBody>
      </p:sp>
      <p:sp>
        <p:nvSpPr>
          <p:cNvPr id="3" name="Marcador de contenido 2"/>
          <p:cNvSpPr>
            <a:spLocks noGrp="1"/>
          </p:cNvSpPr>
          <p:nvPr>
            <p:ph idx="1"/>
          </p:nvPr>
        </p:nvSpPr>
        <p:spPr/>
        <p:txBody>
          <a:bodyPr vert="horz" lIns="91440" tIns="45720" rIns="91440" bIns="45720" rtlCol="0" anchor="t">
            <a:normAutofit/>
          </a:bodyPr>
          <a:lstStyle/>
          <a:p>
            <a:pPr marL="0" indent="0" algn="just">
              <a:buNone/>
            </a:pPr>
            <a:r>
              <a:rPr lang="es-ES" sz="2400" dirty="0">
                <a:latin typeface="Century Schoolbook" charset="0"/>
              </a:rPr>
              <a:t>1. Disponer de una galería virtual de proveedores de servicios, que admita criterios de clasificación (Alojamiento, Alimentación, Transporte, Paseos Ecológicos, etc.) para los servicios que ofrecen.</a:t>
            </a:r>
          </a:p>
          <a:p>
            <a:pPr marL="0" indent="0" algn="just">
              <a:buNone/>
            </a:pPr>
            <a:r>
              <a:rPr lang="es-ES" sz="2400" dirty="0">
                <a:latin typeface="Century Schoolbook" charset="0"/>
              </a:rPr>
              <a:t>2. Debe contar con un sistema de búsqueda que permita localizar de manera simple las distintas ofertas turísticas, por proveedor de servicios, por tipo de servicio o por descripción del mismo.</a:t>
            </a:r>
          </a:p>
          <a:p>
            <a:pPr marL="0" indent="0" algn="just">
              <a:buNone/>
            </a:pPr>
            <a:r>
              <a:rPr lang="es-ES" sz="2400" dirty="0">
                <a:latin typeface="Century Schoolbook" charset="0"/>
              </a:rPr>
              <a:t>3. Se debe permitir la visualización de productos individuales con toda la información que estos pueden incluir. Cada publicación debe tener un espacio para preguntas que pueden hacer los clientes a los proveedores del servicio.</a:t>
            </a:r>
          </a:p>
          <a:p>
            <a:pPr marL="0" indent="0" algn="just">
              <a:buNone/>
            </a:pPr>
            <a:r>
              <a:rPr lang="es-ES" dirty="0">
                <a:latin typeface="Century Schoolbook" charset="0"/>
              </a:rPr>
              <a:t> </a:t>
            </a:r>
          </a:p>
          <a:p>
            <a:endParaRPr lang="es-ES" dirty="0">
              <a:latin typeface="Century Schoolbook" charset="0"/>
            </a:endParaRPr>
          </a:p>
          <a:p>
            <a:endParaRPr lang="es-ES" dirty="0">
              <a:latin typeface="Century Schoolbook" charset="0"/>
            </a:endParaRPr>
          </a:p>
        </p:txBody>
      </p:sp>
    </p:spTree>
    <p:extLst>
      <p:ext uri="{BB962C8B-B14F-4D97-AF65-F5344CB8AC3E}">
        <p14:creationId xmlns:p14="http://schemas.microsoft.com/office/powerpoint/2010/main" val="330690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latin typeface="Century Schoolbook" charset="0"/>
              </a:rPr>
              <a:t>PUNTOS A DESARROLLAR</a:t>
            </a:r>
          </a:p>
        </p:txBody>
      </p:sp>
      <p:sp>
        <p:nvSpPr>
          <p:cNvPr id="3" name="Marcador de contenido 2"/>
          <p:cNvSpPr>
            <a:spLocks noGrp="1"/>
          </p:cNvSpPr>
          <p:nvPr>
            <p:ph idx="1"/>
          </p:nvPr>
        </p:nvSpPr>
        <p:spPr/>
        <p:txBody>
          <a:bodyPr vert="horz" lIns="91440" tIns="45720" rIns="91440" bIns="45720" rtlCol="0" anchor="t">
            <a:normAutofit fontScale="92500" lnSpcReduction="10000"/>
          </a:bodyPr>
          <a:lstStyle/>
          <a:p>
            <a:pPr marL="0" indent="0" algn="just">
              <a:buNone/>
            </a:pPr>
            <a:r>
              <a:rPr lang="es-ES" sz="2400" dirty="0">
                <a:latin typeface="Century Schoolbook" charset="0"/>
              </a:rPr>
              <a:t>4. Soportar servicios de comercio electrónico, manejo de transacciones, con carritos de compras. Validación de las transacciones. El </a:t>
            </a:r>
            <a:r>
              <a:rPr lang="es-ES" sz="2400" dirty="0" err="1">
                <a:latin typeface="Century Schoolbook" charset="0"/>
              </a:rPr>
              <a:t>marketplace</a:t>
            </a:r>
            <a:r>
              <a:rPr lang="es-ES" sz="2400" dirty="0">
                <a:latin typeface="Century Schoolbook" charset="0"/>
              </a:rPr>
              <a:t> debe ser capaz de determinar en cualquier momento el estado de cualquier transacción de compra/venta del sistema.</a:t>
            </a:r>
          </a:p>
          <a:p>
            <a:pPr marL="0" indent="0" algn="just">
              <a:buNone/>
            </a:pPr>
            <a:r>
              <a:rPr lang="es-ES" sz="2400" dirty="0">
                <a:latin typeface="Century Schoolbook" charset="0"/>
              </a:rPr>
              <a:t>5. Para los clientes de la plataforma, se debe permitir la calificación de los servicios así como los comentarios de evaluación. De la misma manera, es importante que los nuevos clientes puedan consultar las calificaciones y los comentarios dejados por otros clientes. Una calificación consiste en una nota de 1 a 5 estrellas más un comentario opcional que pueden hacer los clientes de los servicios de turismo ecológico. </a:t>
            </a:r>
          </a:p>
          <a:p>
            <a:pPr marL="0" indent="0">
              <a:buNone/>
            </a:pPr>
            <a:endParaRPr lang="es-ES" sz="2400" dirty="0">
              <a:latin typeface="Century Schoolbook" charset="0"/>
            </a:endParaRPr>
          </a:p>
          <a:p>
            <a:pPr marL="0" indent="0">
              <a:buNone/>
            </a:pPr>
            <a:r>
              <a:rPr lang="es-ES" dirty="0">
                <a:latin typeface="Century Schoolbook" charset="0"/>
              </a:rPr>
              <a:t> </a:t>
            </a:r>
          </a:p>
          <a:p>
            <a:endParaRPr lang="es-ES" dirty="0">
              <a:latin typeface="Century Schoolbook" charset="0"/>
            </a:endParaRPr>
          </a:p>
          <a:p>
            <a:endParaRPr lang="es-ES" dirty="0">
              <a:latin typeface="Century Schoolbook" charset="0"/>
            </a:endParaRPr>
          </a:p>
        </p:txBody>
      </p:sp>
    </p:spTree>
    <p:extLst>
      <p:ext uri="{BB962C8B-B14F-4D97-AF65-F5344CB8AC3E}">
        <p14:creationId xmlns:p14="http://schemas.microsoft.com/office/powerpoint/2010/main" val="192019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LO QUE SE DESARROLLO</a:t>
            </a:r>
          </a:p>
        </p:txBody>
      </p:sp>
      <p:graphicFrame>
        <p:nvGraphicFramePr>
          <p:cNvPr id="6" name="Marcador de contenido 5" descr="Proceso segmentado" title="SmartArt"/>
          <p:cNvGraphicFramePr>
            <a:graphicFrameLocks noGrp="1"/>
          </p:cNvGraphicFramePr>
          <p:nvPr>
            <p:ph sz="half" idx="2"/>
            <p:extLst>
              <p:ext uri="{D42A27DB-BD31-4B8C-83A1-F6EECF244321}">
                <p14:modId xmlns:p14="http://schemas.microsoft.com/office/powerpoint/2010/main" val="3714880316"/>
              </p:ext>
            </p:extLst>
          </p:nvPr>
        </p:nvGraphicFramePr>
        <p:xfrm>
          <a:off x="3305768" y="1759998"/>
          <a:ext cx="5029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ARTEFACTOS DE DISEÑO</a:t>
            </a:r>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244668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ARTEFACTOS DE DISEÑO</a:t>
            </a:r>
          </a:p>
        </p:txBody>
      </p:sp>
      <p:sp>
        <p:nvSpPr>
          <p:cNvPr id="3" name="Marcador de texto 2"/>
          <p:cNvSpPr>
            <a:spLocks noGrp="1"/>
          </p:cNvSpPr>
          <p:nvPr>
            <p:ph type="body" idx="1"/>
          </p:nvPr>
        </p:nvSpPr>
        <p:spPr>
          <a:xfrm>
            <a:off x="839788" y="1828800"/>
            <a:ext cx="4730954" cy="3929038"/>
          </a:xfrm>
        </p:spPr>
        <p:txBody>
          <a:bodyPr>
            <a:normAutofit/>
          </a:bodyPr>
          <a:lstStyle/>
          <a:p>
            <a:pPr algn="just"/>
            <a:r>
              <a:rPr lang="es-ES" sz="2400" b="0" dirty="0">
                <a:solidFill>
                  <a:srgbClr val="FFFFFF"/>
                </a:solidFill>
                <a:latin typeface="Calibri" charset="0"/>
              </a:rPr>
              <a:t>El producto que les mostramos es fruto de un proceso previo de diseño, este proceso se llevo a cabo por medio de diagramas de casos de uso, de clase, de arquitectura, de características, de componente y de despliegue, que nos permitió entender el funcionamiento del negocio y poder llevarlo a un desarrollo software. </a:t>
            </a:r>
          </a:p>
        </p:txBody>
      </p:sp>
      <p:pic>
        <p:nvPicPr>
          <p:cNvPr id="4" name="Imagen 3" descr="CU-catalogo.png"/>
          <p:cNvPicPr>
            <a:picLocks noChangeAspect="1"/>
          </p:cNvPicPr>
          <p:nvPr/>
        </p:nvPicPr>
        <p:blipFill>
          <a:blip r:embed="rId3"/>
          <a:stretch>
            <a:fillRect/>
          </a:stretch>
        </p:blipFill>
        <p:spPr>
          <a:xfrm>
            <a:off x="5867090" y="2158517"/>
            <a:ext cx="5848660" cy="3415679"/>
          </a:xfrm>
          <a:prstGeom prst="rect">
            <a:avLst/>
          </a:prstGeom>
        </p:spPr>
      </p:pic>
    </p:spTree>
    <p:extLst>
      <p:ext uri="{BB962C8B-B14F-4D97-AF65-F5344CB8AC3E}">
        <p14:creationId xmlns:p14="http://schemas.microsoft.com/office/powerpoint/2010/main" val="335013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86166"/>
          </a:xfrm>
        </p:spPr>
        <p:txBody>
          <a:bodyPr/>
          <a:lstStyle/>
          <a:p>
            <a:r>
              <a:rPr lang="es-ES" dirty="0"/>
              <a:t>ARTEFACTOS DE DISEÑO</a:t>
            </a:r>
          </a:p>
        </p:txBody>
      </p:sp>
      <p:pic>
        <p:nvPicPr>
          <p:cNvPr id="11" name="Imagen 10" descr="Diagrama_Caracteristicas_MarketPlace.png"/>
          <p:cNvPicPr>
            <a:picLocks noChangeAspect="1"/>
          </p:cNvPicPr>
          <p:nvPr/>
        </p:nvPicPr>
        <p:blipFill>
          <a:blip r:embed="rId3"/>
          <a:stretch>
            <a:fillRect/>
          </a:stretch>
        </p:blipFill>
        <p:spPr>
          <a:xfrm>
            <a:off x="838200" y="1149350"/>
            <a:ext cx="4301921" cy="5327650"/>
          </a:xfrm>
          <a:prstGeom prst="rect">
            <a:avLst/>
          </a:prstGeom>
        </p:spPr>
      </p:pic>
      <p:pic>
        <p:nvPicPr>
          <p:cNvPr id="12" name="Imagen 11" descr="diagramaComponentes.png"/>
          <p:cNvPicPr>
            <a:picLocks noChangeAspect="1"/>
          </p:cNvPicPr>
          <p:nvPr/>
        </p:nvPicPr>
        <p:blipFill>
          <a:blip r:embed="rId4"/>
          <a:stretch>
            <a:fillRect/>
          </a:stretch>
        </p:blipFill>
        <p:spPr>
          <a:xfrm>
            <a:off x="5622925" y="1561455"/>
            <a:ext cx="6142038" cy="4782127"/>
          </a:xfrm>
          <a:prstGeom prst="rect">
            <a:avLst/>
          </a:prstGeom>
        </p:spPr>
      </p:pic>
    </p:spTree>
    <p:extLst>
      <p:ext uri="{BB962C8B-B14F-4D97-AF65-F5344CB8AC3E}">
        <p14:creationId xmlns:p14="http://schemas.microsoft.com/office/powerpoint/2010/main" val="543654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CÓDIGO</a:t>
            </a:r>
            <a:endParaRPr lang="es-ES" dirty="0"/>
          </a:p>
        </p:txBody>
      </p:sp>
      <p:sp>
        <p:nvSpPr>
          <p:cNvPr id="3" name="Marcador de texto 2"/>
          <p:cNvSpPr>
            <a:spLocks noGrp="1"/>
          </p:cNvSpPr>
          <p:nvPr>
            <p:ph type="body" idx="1"/>
          </p:nvPr>
        </p:nvSpPr>
        <p:spPr/>
        <p:txBody>
          <a:bodyPr/>
          <a:lstStyle/>
          <a:p>
            <a:endParaRPr lang="es-ES"/>
          </a:p>
        </p:txBody>
      </p:sp>
    </p:spTree>
    <p:extLst>
      <p:ext uri="{BB962C8B-B14F-4D97-AF65-F5344CB8AC3E}">
        <p14:creationId xmlns:p14="http://schemas.microsoft.com/office/powerpoint/2010/main" val="414593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CETO URBANO 16 X 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97</Words>
  <Application>Microsoft Office PowerPoint</Application>
  <PresentationFormat>Panorámica</PresentationFormat>
  <Paragraphs>31</Paragraphs>
  <Slides>14</Slides>
  <Notes>14</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BOCETO URBANO 16 X 9</vt:lpstr>
      <vt:lpstr>ECOTOURING</vt:lpstr>
      <vt:lpstr>INTRODUCCIÓN</vt:lpstr>
      <vt:lpstr>PUNTOS A DESARROLLAR</vt:lpstr>
      <vt:lpstr>PUNTOS A DESARROLLAR</vt:lpstr>
      <vt:lpstr>LO QUE SE DESARROLLO</vt:lpstr>
      <vt:lpstr>ARTEFACTOS DE DISEÑO</vt:lpstr>
      <vt:lpstr>ARTEFACTOS DE DISEÑO</vt:lpstr>
      <vt:lpstr>ARTEFACTOS DE DISEÑO</vt:lpstr>
      <vt:lpstr>CÓDIGO</vt:lpstr>
      <vt:lpstr>CÓDIGO</vt:lpstr>
      <vt:lpstr>DEMO</vt:lpstr>
      <vt:lpstr>DEMO</vt:lpstr>
      <vt:lpstr>CONCLUSIONES</vt:lpstr>
      <vt:lpstr>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ECOTOURING</dc:title>
  <dc:creator/>
  <cp:lastModifiedBy/>
  <cp:revision>12</cp:revision>
  <dcterms:created xsi:type="dcterms:W3CDTF">2014-01-14T13:52:38Z</dcterms:created>
  <dcterms:modified xsi:type="dcterms:W3CDTF">2016-03-29T20:10:50Z</dcterms:modified>
</cp:coreProperties>
</file>