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8" r:id="rId3"/>
    <p:sldId id="262" r:id="rId4"/>
    <p:sldId id="283" r:id="rId5"/>
    <p:sldId id="263" r:id="rId6"/>
    <p:sldId id="284" r:id="rId7"/>
    <p:sldId id="285" r:id="rId8"/>
    <p:sldId id="286" r:id="rId9"/>
    <p:sldId id="287" r:id="rId10"/>
    <p:sldId id="279" r:id="rId11"/>
  </p:sldIdLst>
  <p:sldSz cx="9144000" cy="5143500" type="screen16x9"/>
  <p:notesSz cx="6858000" cy="9144000"/>
  <p:embeddedFontLst>
    <p:embeddedFont>
      <p:font typeface="Dosis" panose="020B0604020202020204" charset="0"/>
      <p:regular r:id="rId13"/>
      <p:bold r:id="rId14"/>
    </p:embeddedFont>
    <p:embeddedFont>
      <p:font typeface="Sniglet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174851-64F1-4278-AD77-C33BBAC8420E}">
  <a:tblStyle styleId="{A4174851-64F1-4278-AD77-C33BBAC8420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02596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598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615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217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2357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2173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53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197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540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868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27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723692" y="4220090"/>
            <a:ext cx="794875" cy="985737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-58318" y="3053286"/>
            <a:ext cx="782014" cy="890356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4025101" y="3422420"/>
            <a:ext cx="370864" cy="809587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3078045" y="3128353"/>
            <a:ext cx="730670" cy="895810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5401647" y="3285712"/>
            <a:ext cx="805934" cy="750837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8364459" y="3346842"/>
            <a:ext cx="873792" cy="600259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4551116" y="3125540"/>
            <a:ext cx="657208" cy="679226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4419881" y="3994834"/>
            <a:ext cx="919681" cy="950907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2644911" y="4036537"/>
            <a:ext cx="890356" cy="706800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2116541" y="3186156"/>
            <a:ext cx="829754" cy="780162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347360" y="3186146"/>
            <a:ext cx="599145" cy="706812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2681614" y="4813558"/>
            <a:ext cx="816943" cy="313966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7146421" y="4508764"/>
            <a:ext cx="1040883" cy="730620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6430" y="3104431"/>
            <a:ext cx="684731" cy="721462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5262207" y="4729516"/>
            <a:ext cx="525045" cy="372666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8376371" y="4729061"/>
            <a:ext cx="508531" cy="324975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3808716" y="4429326"/>
            <a:ext cx="570934" cy="567281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7975390" y="3053271"/>
            <a:ext cx="541559" cy="67927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1570784" y="4028294"/>
            <a:ext cx="734323" cy="723314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247060" y="4094875"/>
            <a:ext cx="275433" cy="244207"/>
          </a:xfrm>
          <a:custGeom>
            <a:avLst/>
            <a:gdLst/>
            <a:ahLst/>
            <a:cxnLst/>
            <a:rect l="0" t="0" r="0" b="0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8516943" y="4082883"/>
            <a:ext cx="690236" cy="510383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859713" y="3417442"/>
            <a:ext cx="317619" cy="65900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Shape 184"/>
          <p:cNvSpPr/>
          <p:nvPr/>
        </p:nvSpPr>
        <p:spPr>
          <a:xfrm rot="1920742">
            <a:off x="5707037" y="4213989"/>
            <a:ext cx="884796" cy="750833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Shape 185"/>
          <p:cNvSpPr/>
          <p:nvPr/>
        </p:nvSpPr>
        <p:spPr>
          <a:xfrm rot="-3496844">
            <a:off x="115838" y="4509560"/>
            <a:ext cx="537852" cy="464440"/>
          </a:xfrm>
          <a:custGeom>
            <a:avLst/>
            <a:gdLst/>
            <a:ahLst/>
            <a:cxnLst/>
            <a:rect l="0" t="0" r="0" b="0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7518183" y="3966329"/>
            <a:ext cx="846268" cy="598458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Shape 187"/>
          <p:cNvSpPr/>
          <p:nvPr/>
        </p:nvSpPr>
        <p:spPr>
          <a:xfrm rot="-5400000">
            <a:off x="6496794" y="3021440"/>
            <a:ext cx="493819" cy="63153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6453205" y="3705906"/>
            <a:ext cx="666365" cy="752689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1866011" y="4742878"/>
            <a:ext cx="681078" cy="455286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6669805" y="4614394"/>
            <a:ext cx="308461" cy="330480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747925" y="1302836"/>
            <a:ext cx="6140399" cy="361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5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291" name="Shape 291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292" name="Shape 292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1" name="Shape 321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158999" cy="361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158999" cy="361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grpSp>
        <p:nvGrpSpPr>
          <p:cNvPr id="326" name="Shape 326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327" name="Shape 327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56" name="Shape 356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7302880" y="-294361"/>
            <a:ext cx="450549" cy="558733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-35374" y="3366962"/>
            <a:ext cx="443259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8817947" y="3439660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8742973" y="4166676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8360954" y="450691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-77078" y="1488018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8052571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8052577" y="413232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7430898" y="4873170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85224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88294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8963978" y="1338718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Shape 483"/>
          <p:cNvSpPr/>
          <p:nvPr/>
        </p:nvSpPr>
        <p:spPr>
          <a:xfrm rot="-2426120">
            <a:off x="7110131" y="4877011"/>
            <a:ext cx="279909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76596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8797587" y="3078732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7782420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346877" y="6086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645010" y="355961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-7" y="101336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8699356" y="17911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700454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258966" y="-86251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-35015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7212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-243127" y="5420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-38626" y="579045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955989" y="-57166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1333293" y="4678454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916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1525678" y="4911343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2703" y="4900230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Shape 505"/>
          <p:cNvSpPr/>
          <p:nvPr/>
        </p:nvSpPr>
        <p:spPr>
          <a:xfrm rot="1920548">
            <a:off x="8225550" y="6252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346867" y="4064142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Shape 507"/>
          <p:cNvSpPr/>
          <p:nvPr/>
        </p:nvSpPr>
        <p:spPr>
          <a:xfrm rot="-5400000">
            <a:off x="7996280" y="3169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8801760" y="790270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2589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8699345" y="1151406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6" y="-23"/>
            <a:ext cx="9143797" cy="5143377"/>
            <a:chOff x="239950" y="872550"/>
            <a:chExt cx="7042900" cy="3961625"/>
          </a:xfrm>
        </p:grpSpPr>
        <p:sp>
          <p:nvSpPr>
            <p:cNvPr id="7" name="Shape 7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0" t="0" r="0" b="0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0" t="0" r="0" b="0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3D4965"/>
              </a:buClr>
              <a:buSzPct val="1000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480"/>
              </a:spcBef>
              <a:buClr>
                <a:srgbClr val="3D4965"/>
              </a:buClr>
              <a:buSzPct val="100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480"/>
              </a:spcBef>
              <a:buClr>
                <a:srgbClr val="3D4965"/>
              </a:buClr>
              <a:buSzPct val="100000"/>
              <a:buFont typeface="Dosis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ctrTitle"/>
          </p:nvPr>
        </p:nvSpPr>
        <p:spPr>
          <a:xfrm>
            <a:off x="169333" y="1161050"/>
            <a:ext cx="8288767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 err="1"/>
              <a:t>EcoTouring</a:t>
            </a:r>
            <a:r>
              <a:rPr lang="es-ES" dirty="0"/>
              <a:t> </a:t>
            </a:r>
            <a:br>
              <a:rPr lang="es-ES" dirty="0"/>
            </a:br>
            <a:r>
              <a:rPr lang="es-CO" dirty="0"/>
              <a:t>“Tu mejor aliado en </a:t>
            </a:r>
            <a:r>
              <a:rPr lang="es-CO" dirty="0" err="1"/>
              <a:t>ecodiversión</a:t>
            </a:r>
            <a:r>
              <a:rPr lang="es-CO" dirty="0"/>
              <a:t>”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>
            <a:spLocks noGrp="1"/>
          </p:cNvSpPr>
          <p:nvPr>
            <p:ph type="ctrTitle" idx="4294967295"/>
          </p:nvPr>
        </p:nvSpPr>
        <p:spPr>
          <a:xfrm>
            <a:off x="3657036" y="1285743"/>
            <a:ext cx="5029764" cy="209540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0" dirty="0"/>
              <a:t>GRACIAS!</a:t>
            </a:r>
          </a:p>
        </p:txBody>
      </p:sp>
      <p:sp>
        <p:nvSpPr>
          <p:cNvPr id="705" name="Shape 705"/>
          <p:cNvSpPr/>
          <p:nvPr/>
        </p:nvSpPr>
        <p:spPr>
          <a:xfrm>
            <a:off x="1382233" y="1402659"/>
            <a:ext cx="2055632" cy="1999760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4294967295"/>
          </p:nvPr>
        </p:nvSpPr>
        <p:spPr>
          <a:xfrm>
            <a:off x="2680228" y="444410"/>
            <a:ext cx="4641299" cy="10586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O" sz="2800" b="1" dirty="0"/>
              <a:t>Gerson Uriel </a:t>
            </a:r>
            <a:r>
              <a:rPr lang="es-CO" sz="2800" b="1" dirty="0" err="1"/>
              <a:t>Florez</a:t>
            </a:r>
            <a:r>
              <a:rPr lang="es-CO" sz="2800" b="1" dirty="0"/>
              <a:t> Morales</a:t>
            </a:r>
            <a:endParaRPr lang="en" sz="28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793" y="444411"/>
            <a:ext cx="1096711" cy="109671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486" y="1637874"/>
            <a:ext cx="1017017" cy="1017017"/>
          </a:xfrm>
          <a:prstGeom prst="rect">
            <a:avLst/>
          </a:prstGeom>
        </p:spPr>
      </p:pic>
      <p:sp>
        <p:nvSpPr>
          <p:cNvPr id="7" name="Shape 531"/>
          <p:cNvSpPr txBox="1">
            <a:spLocks/>
          </p:cNvSpPr>
          <p:nvPr/>
        </p:nvSpPr>
        <p:spPr>
          <a:xfrm>
            <a:off x="2680227" y="1637874"/>
            <a:ext cx="4641299" cy="10170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✘"/>
              <a:defRPr sz="26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✗"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9pPr>
          </a:lstStyle>
          <a:p>
            <a:pPr>
              <a:spcBef>
                <a:spcPts val="0"/>
              </a:spcBef>
              <a:buFont typeface="Dosis"/>
              <a:buNone/>
            </a:pPr>
            <a:r>
              <a:rPr lang="en" sz="2800" b="1" dirty="0"/>
              <a:t>Elizabeth Martinez Mantilla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848" y="2747899"/>
            <a:ext cx="1023515" cy="102351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124" y="3857625"/>
            <a:ext cx="1002051" cy="1002051"/>
          </a:xfrm>
          <a:prstGeom prst="rect">
            <a:avLst/>
          </a:prstGeom>
        </p:spPr>
      </p:pic>
      <p:sp>
        <p:nvSpPr>
          <p:cNvPr id="10" name="Shape 531"/>
          <p:cNvSpPr txBox="1">
            <a:spLocks/>
          </p:cNvSpPr>
          <p:nvPr/>
        </p:nvSpPr>
        <p:spPr>
          <a:xfrm>
            <a:off x="2664367" y="2747898"/>
            <a:ext cx="4641299" cy="10235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✘"/>
              <a:defRPr sz="26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✗"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s-CO" sz="2800" b="1" dirty="0"/>
              <a:t>Hugo Andrés Escobar </a:t>
            </a:r>
            <a:r>
              <a:rPr lang="es-CO" sz="2800" b="1" dirty="0" err="1"/>
              <a:t>Ciceri</a:t>
            </a:r>
            <a:endParaRPr lang="en" sz="2800" b="1" dirty="0"/>
          </a:p>
        </p:txBody>
      </p:sp>
      <p:sp>
        <p:nvSpPr>
          <p:cNvPr id="11" name="Shape 531"/>
          <p:cNvSpPr txBox="1">
            <a:spLocks/>
          </p:cNvSpPr>
          <p:nvPr/>
        </p:nvSpPr>
        <p:spPr>
          <a:xfrm>
            <a:off x="2680227" y="3857625"/>
            <a:ext cx="4641299" cy="10020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✘"/>
              <a:defRPr sz="26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✗"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s-CO" sz="2800" b="1" dirty="0"/>
              <a:t>Alejandro Troncoso Saavedra</a:t>
            </a:r>
            <a:endParaRPr lang="en" sz="2800" b="1" dirty="0"/>
          </a:p>
        </p:txBody>
      </p:sp>
      <p:sp>
        <p:nvSpPr>
          <p:cNvPr id="9" name="Rectángulo 8"/>
          <p:cNvSpPr/>
          <p:nvPr/>
        </p:nvSpPr>
        <p:spPr>
          <a:xfrm>
            <a:off x="7272675" y="603776"/>
            <a:ext cx="742380" cy="37548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400" b="1" u="sng" cap="none" spc="0" dirty="0">
                <a:ln w="12700">
                  <a:noFill/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</a:t>
            </a:r>
          </a:p>
          <a:p>
            <a:pPr algn="ctr"/>
            <a:r>
              <a:rPr lang="es-ES" sz="3400" b="1" u="sng" dirty="0">
                <a:ln w="12700">
                  <a:noFill/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</a:t>
            </a:r>
          </a:p>
          <a:p>
            <a:pPr algn="ctr"/>
            <a:r>
              <a:rPr lang="es-ES" sz="3400" b="1" u="sng" cap="none" spc="0" dirty="0">
                <a:ln w="12700">
                  <a:noFill/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</a:t>
            </a:r>
            <a:endParaRPr lang="es-ES" sz="3400" b="1" u="sng" dirty="0">
              <a:ln w="12700">
                <a:noFill/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es-ES" sz="3400" b="1" u="sng" cap="none" spc="0" dirty="0">
                <a:ln w="12700">
                  <a:noFill/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</a:t>
            </a:r>
          </a:p>
          <a:p>
            <a:pPr algn="ctr"/>
            <a:r>
              <a:rPr lang="es-ES" sz="3400" b="1" u="sng" dirty="0">
                <a:ln w="12700">
                  <a:noFill/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</a:t>
            </a:r>
          </a:p>
          <a:p>
            <a:pPr algn="ctr"/>
            <a:r>
              <a:rPr lang="es-ES" sz="3400" b="1" u="sng" cap="none" spc="0" dirty="0">
                <a:ln w="12700">
                  <a:noFill/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</a:t>
            </a:r>
          </a:p>
          <a:p>
            <a:pPr algn="ctr"/>
            <a:r>
              <a:rPr lang="es-ES" sz="3400" b="1" u="sng" dirty="0">
                <a:ln w="12700">
                  <a:noFill/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</a:t>
            </a:r>
            <a:endParaRPr lang="es-ES" sz="3400" b="1" u="sng" cap="none" spc="0" dirty="0">
              <a:ln w="12700">
                <a:noFill/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ctrTitle" idx="4294967295"/>
          </p:nvPr>
        </p:nvSpPr>
        <p:spPr>
          <a:xfrm>
            <a:off x="685800" y="2286499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dirty="0"/>
              <a:t>Modelo Canvas</a:t>
            </a:r>
          </a:p>
        </p:txBody>
      </p:sp>
      <p:sp>
        <p:nvSpPr>
          <p:cNvPr id="556" name="Shape 556"/>
          <p:cNvSpPr/>
          <p:nvPr/>
        </p:nvSpPr>
        <p:spPr>
          <a:xfrm>
            <a:off x="4572753" y="647123"/>
            <a:ext cx="1323527" cy="1341148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7" name="Shape 557"/>
          <p:cNvSpPr/>
          <p:nvPr/>
        </p:nvSpPr>
        <p:spPr>
          <a:xfrm rot="1473079">
            <a:off x="3369356" y="1316755"/>
            <a:ext cx="773816" cy="753764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8" name="Shape 558"/>
          <p:cNvSpPr/>
          <p:nvPr/>
        </p:nvSpPr>
        <p:spPr>
          <a:xfrm>
            <a:off x="4316768" y="518957"/>
            <a:ext cx="338774" cy="329201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9" name="Shape 559"/>
          <p:cNvSpPr/>
          <p:nvPr/>
        </p:nvSpPr>
        <p:spPr>
          <a:xfrm rot="2487273">
            <a:off x="4098884" y="2012730"/>
            <a:ext cx="241052" cy="234241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nvas ecotouring imagen.png"/>
          <p:cNvPicPr>
            <a:picLocks noChangeAspect="1"/>
          </p:cNvPicPr>
          <p:nvPr/>
        </p:nvPicPr>
        <p:blipFill>
          <a:blip r:embed="rId3"/>
          <a:srcRect l="118" t="-240" r="5700" b="240"/>
          <a:stretch>
            <a:fillRect/>
          </a:stretch>
        </p:blipFill>
        <p:spPr>
          <a:xfrm>
            <a:off x="1281075" y="349348"/>
            <a:ext cx="6508788" cy="408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6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6140399" cy="361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b="1" dirty="0">
                <a:latin typeface="Dosis" charset="0"/>
              </a:rPr>
              <a:t>Ecotouring "Tu mejor aliado en ecodiversión" : suministrar una plataforma modular que permita la creación de mercados de turismo, escalables y extendibles. Se resaltan el ranking de destacados del mes ( sitios ecoturisticos visitados, servicios ecoturisticos ofrecidos, proveedores de servicios destacados ) y la creación de blogs por ecoturista</a:t>
            </a:r>
            <a:r>
              <a:rPr lang="en" b="1" dirty="0">
                <a:latin typeface="Dosis" charset="0"/>
              </a:rPr>
              <a:t> </a:t>
            </a:r>
            <a:endParaRPr lang="es-ES" b="1" dirty="0">
              <a:latin typeface="Dosis" charset="0"/>
            </a:endParaRPr>
          </a:p>
        </p:txBody>
      </p:sp>
      <p:sp>
        <p:nvSpPr>
          <p:cNvPr id="565" name="Shape 56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/>
              <a:t>PROPUESTA DE VALOR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6140399" cy="361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b="1" dirty="0"/>
              <a:t>Ranking destacados del mes (Mostrar el rankig de sitios, servicios de ecoturismo en precios, calidad, calificación de los clientes)</a:t>
            </a:r>
            <a:endParaRPr lang="es-ES" b="1" dirty="0"/>
          </a:p>
          <a:p>
            <a:pPr marL="342900" lvl="0" indent="-34290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" b="1" dirty="0"/>
              <a:t>Creación de blogs por ecoturista </a:t>
            </a:r>
          </a:p>
          <a:p>
            <a:pPr marL="342900" lvl="0" indent="-342900" rtl="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" b="1" dirty="0"/>
          </a:p>
        </p:txBody>
      </p:sp>
      <p:sp>
        <p:nvSpPr>
          <p:cNvPr id="565" name="Shape 56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/>
              <a:t>ELEMENTOS NUEVOS</a:t>
            </a:r>
          </a:p>
        </p:txBody>
      </p:sp>
    </p:spTree>
    <p:extLst>
      <p:ext uri="{BB962C8B-B14F-4D97-AF65-F5344CB8AC3E}">
        <p14:creationId xmlns:p14="http://schemas.microsoft.com/office/powerpoint/2010/main" val="1905167000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747713" y="1363663"/>
            <a:ext cx="6669566" cy="36099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s-CO" b="1" dirty="0"/>
              <a:t>Sistema de registro de usuarios</a:t>
            </a:r>
            <a:endParaRPr lang="es-ES" b="1" dirty="0"/>
          </a:p>
          <a:p>
            <a:pPr marL="342900" lvl="0" indent="-34290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" b="1" dirty="0"/>
              <a:t>Sistema de login y logout </a:t>
            </a:r>
          </a:p>
          <a:p>
            <a:pPr marL="342900" lvl="0" indent="-34290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s-CO" b="1" dirty="0"/>
              <a:t>Sistema de mensajería</a:t>
            </a:r>
            <a:endParaRPr lang="en" b="1" dirty="0"/>
          </a:p>
          <a:p>
            <a:pPr marL="342900" lvl="0" indent="-34290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s-CO" b="1" dirty="0"/>
              <a:t>Sistema de preguntas y respuestas</a:t>
            </a:r>
          </a:p>
          <a:p>
            <a:pPr marL="342900" lvl="0" indent="-34290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s-CO" b="1" dirty="0"/>
              <a:t>Gestión del catalogo de servicios</a:t>
            </a:r>
          </a:p>
          <a:p>
            <a:pPr marL="342900" lvl="0" indent="-34290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s-CO" b="1" dirty="0"/>
              <a:t>Galería de productos o servicios</a:t>
            </a:r>
          </a:p>
          <a:p>
            <a:pPr marL="342900" lvl="0" indent="-34290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s-CO" b="1" dirty="0"/>
              <a:t>Visualización del detalle de un producto o servicio. </a:t>
            </a:r>
            <a:endParaRPr lang="en" b="1" dirty="0"/>
          </a:p>
          <a:p>
            <a:pPr marL="342900" lvl="0" indent="-34290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s-CO" b="1" dirty="0"/>
              <a:t>Sistema de busqueda</a:t>
            </a:r>
          </a:p>
          <a:p>
            <a:pPr marL="342900" lvl="0" indent="-34290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s-CO" b="1" dirty="0"/>
              <a:t>Sistema de comercio electrónico</a:t>
            </a:r>
            <a:endParaRPr lang="en" b="1" dirty="0"/>
          </a:p>
        </p:txBody>
      </p:sp>
      <p:sp>
        <p:nvSpPr>
          <p:cNvPr id="565" name="Shape 56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/>
              <a:t>CARACTERISTICAS COMUNES</a:t>
            </a:r>
          </a:p>
        </p:txBody>
      </p:sp>
    </p:spTree>
    <p:extLst>
      <p:ext uri="{BB962C8B-B14F-4D97-AF65-F5344CB8AC3E}">
        <p14:creationId xmlns:p14="http://schemas.microsoft.com/office/powerpoint/2010/main" val="3166135324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747713" y="1363663"/>
            <a:ext cx="6558820" cy="36099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s-CO" b="1" dirty="0"/>
              <a:t>Sistema de login a través de redes sociales</a:t>
            </a:r>
            <a:endParaRPr lang="es-ES" b="1" dirty="0"/>
          </a:p>
          <a:p>
            <a:pPr marL="342900" lvl="0" indent="-34290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" b="1" dirty="0"/>
              <a:t>Sistema de publicación de ofertas </a:t>
            </a:r>
          </a:p>
          <a:p>
            <a:pPr marL="342900" lvl="0" indent="-34290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" b="1" dirty="0"/>
              <a:t>Sistema de registro de proveedores</a:t>
            </a:r>
          </a:p>
          <a:p>
            <a:pPr marL="342900" lvl="0" indent="-34290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" b="1" dirty="0"/>
              <a:t>Sistema de monitoreo de rendimiento</a:t>
            </a:r>
          </a:p>
          <a:p>
            <a:pPr marL="342900" lvl="0" indent="-34290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" b="1" dirty="0"/>
              <a:t>Generación de reportes para proveedores</a:t>
            </a:r>
          </a:p>
        </p:txBody>
      </p:sp>
      <p:sp>
        <p:nvSpPr>
          <p:cNvPr id="565" name="Shape 56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/>
              <a:t>CARACTERISTICAS VARIABLES</a:t>
            </a:r>
          </a:p>
        </p:txBody>
      </p:sp>
    </p:spTree>
    <p:extLst>
      <p:ext uri="{BB962C8B-B14F-4D97-AF65-F5344CB8AC3E}">
        <p14:creationId xmlns:p14="http://schemas.microsoft.com/office/powerpoint/2010/main" val="3586549664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/>
              <a:t>FAMILIA DE PRODUCTOS</a:t>
            </a:r>
            <a:endParaRPr lang="es-ES" sz="2400" dirty="0"/>
          </a:p>
        </p:txBody>
      </p:sp>
      <p:sp>
        <p:nvSpPr>
          <p:cNvPr id="4" name="Shape 564"/>
          <p:cNvSpPr txBox="1">
            <a:spLocks/>
          </p:cNvSpPr>
          <p:nvPr/>
        </p:nvSpPr>
        <p:spPr>
          <a:xfrm>
            <a:off x="744028" y="1272396"/>
            <a:ext cx="6558820" cy="3609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✘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✗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None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  <a:rtl val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" sz="2000" b="1" dirty="0"/>
              <a:t>EcoTouringPlan</a:t>
            </a:r>
          </a:p>
          <a:p>
            <a:pPr>
              <a:buNone/>
            </a:pPr>
            <a:r>
              <a:rPr lang="es-ES" sz="2000" b="1" dirty="0">
                <a:solidFill>
                  <a:srgbClr val="333333"/>
                </a:solidFill>
                <a:latin typeface="Dosis" charset="0"/>
              </a:rPr>
              <a:t>Paquete completo para turistas que desean encontrar la mejor oferta de turismo en un sólo lugar.</a:t>
            </a:r>
            <a:endParaRPr lang="en" sz="2000" b="1" dirty="0">
              <a:solidFill>
                <a:srgbClr val="333333"/>
              </a:solidFill>
              <a:latin typeface="Dosis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" sz="20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" sz="2000" b="1" dirty="0"/>
              <a:t>EcoTouringShop</a:t>
            </a:r>
          </a:p>
          <a:p>
            <a:pPr>
              <a:buNone/>
            </a:pPr>
            <a:r>
              <a:rPr lang="es-ES" sz="2000" b="1" dirty="0">
                <a:solidFill>
                  <a:srgbClr val="333333"/>
                </a:solidFill>
                <a:latin typeface="Dosis" charset="0"/>
              </a:rPr>
              <a:t>Paquete especializado en compra/venta de productos y accesorios para los viajes turísticos.</a:t>
            </a:r>
            <a:endParaRPr lang="en" sz="2000" b="1" dirty="0">
              <a:solidFill>
                <a:srgbClr val="333333"/>
              </a:solidFill>
              <a:latin typeface="Dosis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" sz="20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" sz="2000" b="1" dirty="0"/>
              <a:t>EcoTouringSupply</a:t>
            </a:r>
          </a:p>
          <a:p>
            <a:pPr>
              <a:buNone/>
            </a:pPr>
            <a:r>
              <a:rPr lang="es-ES" sz="2000" b="1" dirty="0">
                <a:solidFill>
                  <a:srgbClr val="333333"/>
                </a:solidFill>
                <a:latin typeface="Dosis" charset="0"/>
              </a:rPr>
              <a:t>Espacio publicitario y comercial para prestadores de servicios de turismo. Adaptable a múltiples categorías y paquetes.</a:t>
            </a:r>
            <a:endParaRPr lang="en" sz="2000" b="1" dirty="0">
              <a:solidFill>
                <a:srgbClr val="333333"/>
              </a:solidFill>
              <a:latin typeface="Dosi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607299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160</Words>
  <Application>Microsoft Office PowerPoint</Application>
  <PresentationFormat>Presentación en pantalla (16:9)</PresentationFormat>
  <Paragraphs>59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Friar template</vt:lpstr>
      <vt:lpstr>EcoTouring  “Tu mejor aliado en ecodiversión”</vt:lpstr>
      <vt:lpstr>Presentación de PowerPoint</vt:lpstr>
      <vt:lpstr>Modelo Canvas</vt:lpstr>
      <vt:lpstr>Presentación de PowerPoint</vt:lpstr>
      <vt:lpstr>PROPUESTA DE VALOR</vt:lpstr>
      <vt:lpstr>ELEMENTOS NUEVOS</vt:lpstr>
      <vt:lpstr>CARACTERISTICAS COMUNES</vt:lpstr>
      <vt:lpstr>CARACTERISTICAS VARIABLES</vt:lpstr>
      <vt:lpstr>FAMILIA DE PRODUCTOS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Módulos EcoTouring  Desarrollado por Omicron </dc:title>
  <cp:lastModifiedBy>Alejandro Troncoso Saavedra</cp:lastModifiedBy>
  <cp:revision>12</cp:revision>
  <dcterms:modified xsi:type="dcterms:W3CDTF">2016-02-01T00:34:57Z</dcterms:modified>
</cp:coreProperties>
</file>