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86" r:id="rId3"/>
    <p:sldId id="287" r:id="rId4"/>
    <p:sldId id="276" r:id="rId5"/>
    <p:sldId id="270" r:id="rId6"/>
    <p:sldId id="277" r:id="rId7"/>
    <p:sldId id="278" r:id="rId8"/>
    <p:sldId id="279" r:id="rId9"/>
    <p:sldId id="281" r:id="rId10"/>
    <p:sldId id="282" r:id="rId11"/>
    <p:sldId id="283" r:id="rId12"/>
    <p:sldId id="28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5277" autoAdjust="0"/>
    <p:restoredTop sz="94660"/>
  </p:normalViewPr>
  <p:slideViewPr>
    <p:cSldViewPr>
      <p:cViewPr varScale="1">
        <p:scale>
          <a:sx n="68" d="100"/>
          <a:sy n="68" d="100"/>
        </p:scale>
        <p:origin x="-918"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29-01-2023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a:p>
        </p:txBody>
      </p:sp>
    </p:spTree>
    <p:extLst>
      <p:ext uri="{BB962C8B-B14F-4D97-AF65-F5344CB8AC3E}">
        <p14:creationId xmlns:p14="http://schemas.microsoft.com/office/powerpoint/2010/main" xmlns=""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86566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xmlns=""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smartfile.com/blog/how-to-connect-using-ftps-ftpes-sftp-and-ft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wnsconsultingservice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000">
                <a:ea typeface="Droid Sans Fallback"/>
                <a:cs typeface="Times New Roman" pitchFamily="18" charset="0"/>
              </a:rPr>
              <a:t>IMPLEMENTATION OF FILE TRANSFER PROTOCOL USING NETWORK SIMULATION TOOL</a:t>
            </a:r>
            <a:r>
              <a:rPr lang="en-US" sz="2000" dirty="0">
                <a:ea typeface="Droid Sans Fallback"/>
                <a:cs typeface="Times New Roman" pitchFamily="18" charset="0"/>
              </a:rPr>
              <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23/09/2022</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095037"/>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081301" y="3181144"/>
            <a:ext cx="4572000" cy="923330"/>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Manas Chauhan (TCA2166012)</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err="1" smtClean="0">
                <a:solidFill>
                  <a:srgbClr val="0033CC"/>
                </a:solidFill>
                <a:latin typeface="Calibri" pitchFamily="34" charset="0"/>
                <a:ea typeface="Droid Sans Fallback"/>
                <a:cs typeface="Times New Roman" pitchFamily="18" charset="0"/>
              </a:rPr>
              <a:t>Ankur</a:t>
            </a:r>
            <a:r>
              <a:rPr lang="en-US" dirty="0" smtClean="0">
                <a:solidFill>
                  <a:srgbClr val="0033CC"/>
                </a:solidFill>
                <a:latin typeface="Calibri" pitchFamily="34" charset="0"/>
                <a:ea typeface="Droid Sans Fallback"/>
                <a:cs typeface="Times New Roman" pitchFamily="18" charset="0"/>
              </a:rPr>
              <a:t> </a:t>
            </a:r>
            <a:r>
              <a:rPr lang="en-US" dirty="0" err="1" smtClean="0">
                <a:solidFill>
                  <a:srgbClr val="0033CC"/>
                </a:solidFill>
                <a:latin typeface="Calibri" pitchFamily="34" charset="0"/>
                <a:ea typeface="Droid Sans Fallback"/>
                <a:cs typeface="Times New Roman" pitchFamily="18" charset="0"/>
              </a:rPr>
              <a:t>Gangwar</a:t>
            </a:r>
            <a:r>
              <a:rPr lang="en-US" dirty="0" smtClean="0">
                <a:solidFill>
                  <a:srgbClr val="0033CC"/>
                </a:solidFill>
                <a:latin typeface="Calibri" pitchFamily="34" charset="0"/>
                <a:ea typeface="Droid Sans Fallback"/>
                <a:cs typeface="Times New Roman" pitchFamily="18" charset="0"/>
              </a:rPr>
              <a:t> </a:t>
            </a:r>
            <a:r>
              <a:rPr lang="en-US" dirty="0">
                <a:solidFill>
                  <a:srgbClr val="0033CC"/>
                </a:solidFill>
                <a:latin typeface="Calibri" pitchFamily="34" charset="0"/>
                <a:ea typeface="Droid Sans Fallback"/>
                <a:cs typeface="Times New Roman" pitchFamily="18" charset="0"/>
              </a:rPr>
              <a:t>(</a:t>
            </a:r>
            <a:r>
              <a:rPr lang="en-US" dirty="0" smtClean="0">
                <a:solidFill>
                  <a:srgbClr val="0033CC"/>
                </a:solidFill>
                <a:latin typeface="Calibri" pitchFamily="34" charset="0"/>
                <a:ea typeface="Droid Sans Fallback"/>
                <a:cs typeface="Times New Roman" pitchFamily="18" charset="0"/>
              </a:rPr>
              <a:t>TCA2166005)</a:t>
            </a:r>
            <a:endParaRPr lang="en-US" dirty="0">
              <a:solidFill>
                <a:srgbClr val="0033CC"/>
              </a:solidFill>
              <a:latin typeface="Arial" pitchFamily="34" charset="0"/>
              <a:ea typeface="Droid Sans Fallback"/>
              <a:cs typeface="Arial" pitchFamily="34" charset="0"/>
            </a:endParaRPr>
          </a:p>
          <a:p>
            <a:pPr lvl="0" algn="ctr" eaLnBrk="0" fontAlgn="base" hangingPunct="0">
              <a:spcBef>
                <a:spcPct val="0"/>
              </a:spcBef>
              <a:spcAft>
                <a:spcPct val="0"/>
              </a:spcAft>
            </a:pPr>
            <a:r>
              <a:rPr lang="en-US" dirty="0" err="1" smtClean="0">
                <a:solidFill>
                  <a:srgbClr val="0033CC"/>
                </a:solidFill>
                <a:latin typeface="Calibri" pitchFamily="34" charset="0"/>
                <a:ea typeface="Droid Sans Fallback"/>
                <a:cs typeface="Times New Roman" pitchFamily="18" charset="0"/>
              </a:rPr>
              <a:t>Avi</a:t>
            </a:r>
            <a:r>
              <a:rPr lang="en-US" dirty="0" smtClean="0">
                <a:solidFill>
                  <a:srgbClr val="0033CC"/>
                </a:solidFill>
                <a:latin typeface="Calibri" pitchFamily="34" charset="0"/>
                <a:ea typeface="Droid Sans Fallback"/>
                <a:cs typeface="Times New Roman" pitchFamily="18" charset="0"/>
              </a:rPr>
              <a:t> </a:t>
            </a:r>
            <a:r>
              <a:rPr lang="en-US" dirty="0">
                <a:solidFill>
                  <a:srgbClr val="0033CC"/>
                </a:solidFill>
                <a:latin typeface="Calibri" pitchFamily="34" charset="0"/>
                <a:ea typeface="Droid Sans Fallback"/>
                <a:cs typeface="Times New Roman" pitchFamily="18" charset="0"/>
              </a:rPr>
              <a:t>Kumar (TCA2166009)</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Er. </a:t>
            </a:r>
            <a:r>
              <a:rPr lang="en-US">
                <a:solidFill>
                  <a:srgbClr val="0033CC"/>
                </a:solidFill>
                <a:latin typeface="Calibri" pitchFamily="34" charset="0"/>
                <a:cs typeface="Times New Roman" pitchFamily="18" charset="0"/>
              </a:rPr>
              <a:t>Ghufran</a:t>
            </a:r>
            <a:r>
              <a:rPr lang="en-US" dirty="0">
                <a:solidFill>
                  <a:srgbClr val="0033CC"/>
                </a:solidFill>
                <a:latin typeface="Calibri" pitchFamily="34" charset="0"/>
                <a:cs typeface="Times New Roman" pitchFamily="18" charset="0"/>
              </a:rPr>
              <a:t> Khan</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984885"/>
          </a:xfrm>
          <a:prstGeom prst="rect">
            <a:avLst/>
          </a:prstGeom>
        </p:spPr>
        <p:txBody>
          <a:bodyPr wrap="square">
            <a:spAutoFit/>
          </a:bodyPr>
          <a:lstStyle/>
          <a:p>
            <a:pPr lvl="0" algn="ctr" eaLnBrk="0" fontAlgn="base" hangingPunct="0">
              <a:spcBef>
                <a:spcPct val="0"/>
              </a:spcBef>
              <a:spcAft>
                <a:spcPct val="0"/>
              </a:spcAft>
            </a:pPr>
            <a:r>
              <a:rPr lang="en-US" sz="2000" b="1">
                <a:latin typeface="Calibri" pitchFamily="34" charset="0"/>
                <a:ea typeface="Droid Sans Fallback"/>
                <a:cs typeface="Times New Roman" pitchFamily="18" charset="0"/>
              </a:rPr>
              <a:t>BTech </a:t>
            </a:r>
            <a:r>
              <a:rPr lang="en-US" sz="2000" b="1" dirty="0">
                <a:latin typeface="Calibri" pitchFamily="34" charset="0"/>
                <a:ea typeface="Droid Sans Fallback"/>
                <a:cs typeface="Times New Roman" pitchFamily="18" charset="0"/>
              </a:rPr>
              <a:t>Data Science </a:t>
            </a:r>
            <a:r>
              <a:rPr lang="en-US" sz="2000" b="1">
                <a:latin typeface="Calibri" pitchFamily="34" charset="0"/>
                <a:ea typeface="Droid Sans Fallback"/>
                <a:cs typeface="Times New Roman" pitchFamily="18" charset="0"/>
              </a:rPr>
              <a:t>(I-nurture</a:t>
            </a:r>
            <a:r>
              <a:rPr lang="en-US" sz="2000" b="1" dirty="0">
                <a:latin typeface="Calibri" pitchFamily="34" charset="0"/>
                <a:ea typeface="Droid Sans Fallback"/>
                <a:cs typeface="Times New Roman" pitchFamily="18" charset="0"/>
              </a:rPr>
              <a:t>) 3</a:t>
            </a:r>
            <a:r>
              <a:rPr lang="en-US" sz="2000" b="1" baseline="30000" dirty="0">
                <a:latin typeface="Calibri" pitchFamily="34" charset="0"/>
                <a:ea typeface="Droid Sans Fallback"/>
                <a:cs typeface="Times New Roman" pitchFamily="18" charset="0"/>
              </a:rPr>
              <a:t>rd</a:t>
            </a:r>
            <a:r>
              <a:rPr lang="en-US" sz="2000" b="1" dirty="0">
                <a:latin typeface="Calibri" pitchFamily="34" charset="0"/>
                <a:ea typeface="Droid Sans Fallback"/>
                <a:cs typeface="Times New Roman" pitchFamily="18" charset="0"/>
              </a:rPr>
              <a:t> Semester</a:t>
            </a:r>
          </a:p>
          <a:p>
            <a:pPr algn="ctr" eaLnBrk="0" fontAlgn="base" hangingPunct="0">
              <a:spcBef>
                <a:spcPct val="0"/>
              </a:spcBef>
              <a:spcAft>
                <a:spcPct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COURSE CODE  - I</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DS353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25BC0CF2-E6B9-A827-3C59-3DB64B6B1F59}"/>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47567" y="1880828"/>
            <a:ext cx="6848865" cy="3096343"/>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Use Case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0" name="TextBox 9"/>
          <p:cNvSpPr txBox="1"/>
          <p:nvPr/>
        </p:nvSpPr>
        <p:spPr>
          <a:xfrm>
            <a:off x="1547664" y="6298600"/>
            <a:ext cx="6989542" cy="338554"/>
          </a:xfrm>
          <a:prstGeom prst="rect">
            <a:avLst/>
          </a:prstGeom>
          <a:noFill/>
        </p:spPr>
        <p:txBody>
          <a:bodyPr wrap="none" rtlCol="0">
            <a:spAutoFit/>
          </a:bodyPr>
          <a:lstStyle/>
          <a:p>
            <a:r>
              <a:rPr lang="en-IN" sz="1600" b="1" i="1" dirty="0">
                <a:solidFill>
                  <a:srgbClr val="FFFF00"/>
                </a:solidFill>
              </a:rPr>
              <a:t>Guidelines: This slide is optional. May add more slide, if the details are available</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73713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fontScale="92500" lnSpcReduction="20000"/>
          </a:bodyPr>
          <a:lstStyle/>
          <a:p>
            <a:pPr algn="l"/>
            <a:r>
              <a:rPr lang="en-US" b="1" i="0" dirty="0">
                <a:solidFill>
                  <a:srgbClr val="555555"/>
                </a:solidFill>
                <a:effectLst/>
                <a:latin typeface="proxima-nova"/>
              </a:rPr>
              <a:t>Advantages of FTP Clients</a:t>
            </a:r>
          </a:p>
          <a:p>
            <a:pPr algn="l"/>
            <a:r>
              <a:rPr lang="en-US" b="0" i="0" dirty="0">
                <a:solidFill>
                  <a:srgbClr val="555555"/>
                </a:solidFill>
                <a:effectLst/>
                <a:latin typeface="proxima-nova"/>
              </a:rPr>
              <a:t>Over the years, we’ve worked with countless companies that have benefitted from an FTP client. In fact, we can even help users across your organization </a:t>
            </a:r>
            <a:r>
              <a:rPr lang="en-US" b="0" i="0" u="sng" dirty="0">
                <a:solidFill>
                  <a:srgbClr val="667788"/>
                </a:solidFill>
                <a:effectLst/>
                <a:latin typeface="proxima-nova"/>
                <a:hlinkClick r:id="rId3"/>
              </a:rPr>
              <a:t>connect to the proper files</a:t>
            </a:r>
            <a:r>
              <a:rPr lang="en-US" b="0" i="0" dirty="0">
                <a:solidFill>
                  <a:srgbClr val="555555"/>
                </a:solidFill>
                <a:effectLst/>
                <a:latin typeface="proxima-nova"/>
              </a:rPr>
              <a:t>. Here are just a few advantages of this time-tested transfer method: </a:t>
            </a:r>
          </a:p>
          <a:p>
            <a:pPr algn="l">
              <a:buFont typeface="Arial" panose="020B0604020202020204" pitchFamily="34" charset="0"/>
              <a:buChar char="•"/>
            </a:pPr>
            <a:r>
              <a:rPr lang="en-US" b="0" i="0" dirty="0">
                <a:solidFill>
                  <a:srgbClr val="555555"/>
                </a:solidFill>
                <a:effectLst/>
                <a:latin typeface="proxima-nova"/>
              </a:rPr>
              <a:t>Allows the transfer of multiple files and directories</a:t>
            </a:r>
          </a:p>
          <a:p>
            <a:pPr algn="l">
              <a:buFont typeface="Arial" panose="020B0604020202020204" pitchFamily="34" charset="0"/>
              <a:buChar char="•"/>
            </a:pPr>
            <a:r>
              <a:rPr lang="en-US" b="0" i="0" dirty="0">
                <a:solidFill>
                  <a:srgbClr val="555555"/>
                </a:solidFill>
                <a:effectLst/>
                <a:latin typeface="proxima-nova"/>
              </a:rPr>
              <a:t>Ability to resume a transfer if the connection is lost</a:t>
            </a:r>
          </a:p>
          <a:p>
            <a:pPr algn="l">
              <a:buFont typeface="Arial" panose="020B0604020202020204" pitchFamily="34" charset="0"/>
              <a:buChar char="•"/>
            </a:pPr>
            <a:r>
              <a:rPr lang="en-US" b="0" i="0" dirty="0">
                <a:solidFill>
                  <a:srgbClr val="555555"/>
                </a:solidFill>
                <a:effectLst/>
                <a:latin typeface="proxima-nova"/>
              </a:rPr>
              <a:t>Ability put items into a queue to be uploaded or downloaded</a:t>
            </a:r>
          </a:p>
          <a:p>
            <a:pPr algn="l">
              <a:buFont typeface="Arial" panose="020B0604020202020204" pitchFamily="34" charset="0"/>
              <a:buChar char="•"/>
            </a:pPr>
            <a:r>
              <a:rPr lang="en-US" b="0" i="0" dirty="0">
                <a:solidFill>
                  <a:srgbClr val="555555"/>
                </a:solidFill>
                <a:effectLst/>
                <a:latin typeface="proxima-nova"/>
              </a:rPr>
              <a:t>Allows you to schedule transfers</a:t>
            </a:r>
          </a:p>
          <a:p>
            <a:pPr algn="l">
              <a:buFont typeface="Arial" panose="020B0604020202020204" pitchFamily="34" charset="0"/>
              <a:buChar char="•"/>
            </a:pPr>
            <a:r>
              <a:rPr lang="en-US" b="0" i="0" dirty="0">
                <a:solidFill>
                  <a:srgbClr val="555555"/>
                </a:solidFill>
                <a:effectLst/>
                <a:latin typeface="proxima-nova"/>
              </a:rPr>
              <a:t>No size limitation on single transfers (browsers only allow up to 2 GB)</a:t>
            </a:r>
          </a:p>
          <a:p>
            <a:pPr algn="l">
              <a:buFont typeface="Arial" panose="020B0604020202020204" pitchFamily="34" charset="0"/>
              <a:buChar char="•"/>
            </a:pPr>
            <a:r>
              <a:rPr lang="en-US" b="0" i="0" dirty="0">
                <a:solidFill>
                  <a:srgbClr val="555555"/>
                </a:solidFill>
                <a:effectLst/>
                <a:latin typeface="proxima-nova"/>
              </a:rPr>
              <a:t>Scripting capabilities through command line</a:t>
            </a:r>
          </a:p>
          <a:p>
            <a:pPr algn="l">
              <a:buFont typeface="Arial" panose="020B0604020202020204" pitchFamily="34" charset="0"/>
              <a:buChar char="•"/>
            </a:pPr>
            <a:r>
              <a:rPr lang="en-US" b="0" i="0" dirty="0">
                <a:solidFill>
                  <a:srgbClr val="555555"/>
                </a:solidFill>
                <a:effectLst/>
                <a:latin typeface="proxima-nova"/>
              </a:rPr>
              <a:t>Synchronizing utility</a:t>
            </a:r>
          </a:p>
          <a:p>
            <a:pPr algn="l">
              <a:buFont typeface="Arial" panose="020B0604020202020204" pitchFamily="34" charset="0"/>
              <a:buChar char="•"/>
            </a:pPr>
            <a:r>
              <a:rPr lang="en-US" b="0" i="0" dirty="0">
                <a:solidFill>
                  <a:srgbClr val="555555"/>
                </a:solidFill>
                <a:effectLst/>
                <a:latin typeface="proxima-nova"/>
              </a:rPr>
              <a:t>Faster transfers then HTTP</a:t>
            </a:r>
          </a:p>
          <a:p>
            <a:pPr algn="l">
              <a:buFont typeface="Arial" panose="020B0604020202020204" pitchFamily="34" charset="0"/>
              <a:buChar char="•"/>
            </a:pPr>
            <a:r>
              <a:rPr lang="en-US" b="0" i="0" dirty="0">
                <a:solidFill>
                  <a:srgbClr val="555555"/>
                </a:solidFill>
                <a:effectLst/>
                <a:latin typeface="proxima-nova"/>
              </a:rPr>
              <a:t>Supported on almost all hosts (per Randy Downs at </a:t>
            </a:r>
            <a:r>
              <a:rPr lang="en-US" b="0" i="0" u="sng" dirty="0">
                <a:solidFill>
                  <a:srgbClr val="667788"/>
                </a:solidFill>
                <a:effectLst/>
                <a:latin typeface="proxima-nova"/>
                <a:hlinkClick r:id="rId4"/>
              </a:rPr>
              <a:t>Downs Consulting Services</a:t>
            </a:r>
            <a:r>
              <a:rPr lang="en-US" b="0" i="0" dirty="0">
                <a:solidFill>
                  <a:srgbClr val="555555"/>
                </a:solidFill>
                <a:effectLst/>
                <a:latin typeface="proxima-nova"/>
              </a:rPr>
              <a:t>)</a:t>
            </a:r>
          </a:p>
          <a:p>
            <a:endParaRPr lang="en-IN"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5856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dirty="0"/>
              <a:t>[1] Leon-Garcia and I. </a:t>
            </a:r>
            <a:r>
              <a:rPr lang="en-IN" dirty="0" err="1"/>
              <a:t>Widjaja</a:t>
            </a:r>
            <a:r>
              <a:rPr lang="en-IN" dirty="0"/>
              <a:t>. (2004). Communication Networks: Fundamental Concepts and Key Architectures (2nd ed.). McGraw-Hill. [2] Tanenbaum. (2003). Computer Networks, 891. </a:t>
            </a:r>
            <a:r>
              <a:rPr lang="en-IN"/>
              <a:t>https://doi.org/10.1016/B978-0-12-385059- 1.00013-</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58564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Tree>
    <p:extLst>
      <p:ext uri="{BB962C8B-B14F-4D97-AF65-F5344CB8AC3E}">
        <p14:creationId xmlns:p14="http://schemas.microsoft.com/office/powerpoint/2010/main" xmlns=""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dirty="0">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xmlns="" val="1613730530"/>
              </p:ext>
            </p:extLst>
          </p:nvPr>
        </p:nvGraphicFramePr>
        <p:xfrm>
          <a:off x="386882" y="1372628"/>
          <a:ext cx="8361582" cy="1521929"/>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xmlns="" val="3341467042"/>
                    </a:ext>
                  </a:extLst>
                </a:gridCol>
                <a:gridCol w="2484463">
                  <a:extLst>
                    <a:ext uri="{9D8B030D-6E8A-4147-A177-3AD203B41FA5}">
                      <a16:colId xmlns:a16="http://schemas.microsoft.com/office/drawing/2014/main" xmlns=""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1876531479"/>
                  </a:ext>
                </a:extLst>
              </a:tr>
              <a:tr h="427413">
                <a:tc>
                  <a:txBody>
                    <a:bodyPr/>
                    <a:lstStyle/>
                    <a:p>
                      <a:pPr>
                        <a:lnSpc>
                          <a:spcPct val="106000"/>
                        </a:lnSpc>
                        <a:spcAft>
                          <a:spcPts val="800"/>
                        </a:spcAft>
                      </a:pPr>
                      <a:r>
                        <a:rPr lang="en-US" sz="1800" dirty="0">
                          <a:effectLst/>
                        </a:rPr>
                        <a:t> Manas Chauhan</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Presentative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5163912"/>
                  </a:ext>
                </a:extLst>
              </a:tr>
              <a:tr h="250955">
                <a:tc>
                  <a:txBody>
                    <a:bodyPr/>
                    <a:lstStyle/>
                    <a:p>
                      <a:pPr>
                        <a:lnSpc>
                          <a:spcPct val="106000"/>
                        </a:lnSpc>
                        <a:spcAft>
                          <a:spcPts val="800"/>
                        </a:spcAft>
                      </a:pPr>
                      <a:r>
                        <a:rPr lang="en-US" sz="1800" dirty="0">
                          <a:effectLst/>
                        </a:rPr>
                        <a:t> Ankur </a:t>
                      </a:r>
                      <a:r>
                        <a:rPr lang="en-US" sz="1800" dirty="0" err="1">
                          <a:effectLst/>
                        </a:rPr>
                        <a:t>Gangwar</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Helper</a:t>
                      </a:r>
                    </a:p>
                  </a:txBody>
                  <a:tcPr marL="68580" marR="68580" marT="0" marB="0"/>
                </a:tc>
                <a:extLst>
                  <a:ext uri="{0D108BD9-81ED-4DB2-BD59-A6C34878D82A}">
                    <a16:rowId xmlns:a16="http://schemas.microsoft.com/office/drawing/2014/main" xmlns="" val="4000564458"/>
                  </a:ext>
                </a:extLst>
              </a:tr>
              <a:tr h="250955">
                <a:tc>
                  <a:txBody>
                    <a:bodyPr/>
                    <a:lstStyle/>
                    <a:p>
                      <a:pPr>
                        <a:lnSpc>
                          <a:spcPct val="106000"/>
                        </a:lnSpc>
                        <a:spcAft>
                          <a:spcPts val="800"/>
                        </a:spcAft>
                      </a:pPr>
                      <a:r>
                        <a:rPr lang="en-US" sz="1800" dirty="0">
                          <a:effectLst/>
                        </a:rPr>
                        <a:t> Avi Kumar</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848289"/>
                  </a:ext>
                </a:extLst>
              </a:tr>
            </a:tbl>
          </a:graphicData>
        </a:graphic>
      </p:graphicFrame>
    </p:spTree>
    <p:extLst>
      <p:ext uri="{BB962C8B-B14F-4D97-AF65-F5344CB8AC3E}">
        <p14:creationId xmlns:p14="http://schemas.microsoft.com/office/powerpoint/2010/main" xmlns=""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FTP (File Transfer Protocol)-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Server FTP is a standard network protocol built on a client-server model architecture for transferring computer files between a server and a client. It also can be used to backup and restore router configuration. To use FTP in Packet Tracer, its service must be enabled first.</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3056" y="158756"/>
            <a:ext cx="61727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		                     </a:t>
            </a:r>
            <a:r>
              <a:rPr lang="en-US" sz="2800" dirty="0"/>
              <a:t> Contents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404275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Research Importance and Limitation-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research given a good direction in accessing the effectiveness of Cisco Packet Tracer utilization in Computer Networking subject. The Cisco Packet Tracer allows students to build self-contained computer networks as well as implement all necessary configurations such as placing physical wire connections, setting IP addresses and simulating data transmission simulations. Generally, Cisco is a renowned company which giving training, teaching and learning and certification of Computer Networks commercially. Using the Packet Tracer, the students will gain the experience of using the software and hardware base from Cisco without the need for registration and attendance to training which is apparently costly for them.</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180959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gn="ct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Cisco </a:t>
            </a:r>
            <a:r>
              <a:rPr lang="en-IN" sz="1800" dirty="0">
                <a:effectLst/>
                <a:latin typeface="Calibri" panose="020F0502020204030204" pitchFamily="34" charset="0"/>
                <a:ea typeface="Calibri" panose="020F0502020204030204" pitchFamily="34" charset="0"/>
                <a:cs typeface="Times New Roman" panose="02020603050405020304" pitchFamily="18" charset="0"/>
              </a:rPr>
              <a:t>Packet Tracer Simulation as Effective Pedagogy in Computer Networking Course.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 the basis of the 11th Malaysia Plan (2016 - 2020), the Malaysian Public Sectors ICT Strategic Planning had drawn Infinite Computer Network connections as vital infrastructure and framework to help drive the nation economies in achieving its sustainability (MAMPU, 2016). On top of that, the significant and relevancy of Computer Networking based subject in Malaysia Higher Education setting is ever-essential as it. Cisco Packet Tracer Simulation as Effective Pedagogy in Computer Networking Course had been included as Body of Knowledge in all Computer Science, Software Engineering, Information Technology and Information System domains (Malaysian Qualifications Agency (MQA), 2015). Thus, the quality of teaching and learning of Computer Network subject in higher education is prominent as to nurture graduates who are subject-matter competent and qualified especially when corresponded to the industrial standard.</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8437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C6044D6A-D1BA-2C90-3719-038827C04D55}"/>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095500" y="1016000"/>
            <a:ext cx="4953000" cy="5048250"/>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Context Diagram (Overall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4A7B4FE3-4761-089B-379F-5D8A950A408D}"/>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465916" y="2323951"/>
            <a:ext cx="6212167" cy="2210098"/>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E7FAE275-A0A3-016E-7F82-1C1DF19ACBFD}"/>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79058" y="914400"/>
            <a:ext cx="6385883" cy="5251450"/>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342991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91375FE8-4036-08EA-47E9-C401A4672EDF}"/>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728662" y="1111250"/>
            <a:ext cx="7686675" cy="4857750"/>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xmlns="" val="256092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2699</TotalTime>
  <Words>684</Words>
  <Application>Microsoft Office PowerPoint</Application>
  <PresentationFormat>On-screen Show (4:3)</PresentationFormat>
  <Paragraphs>101</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IMPLEMENTATION OF FILE TRANSFER PROTOCOL USING NETWORK SIMULATION TOOL Project Synopsis Presentation  Date: 23/09/2022</vt:lpstr>
      <vt:lpstr>Slide 2</vt:lpstr>
      <vt:lpstr>Slide 3</vt:lpstr>
      <vt:lpstr>Slide 4</vt:lpstr>
      <vt:lpstr>Slide 5</vt:lpstr>
      <vt:lpstr>Slide 6</vt:lpstr>
      <vt:lpstr>Slide 7</vt:lpstr>
      <vt:lpstr>Slide 8</vt:lpstr>
      <vt:lpstr>Slide 9</vt:lpstr>
      <vt:lpstr>Slide 10</vt:lpstr>
      <vt:lpstr>\</vt:lpstr>
      <vt:lpstr>Slide 12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Raj Computers</cp:lastModifiedBy>
  <cp:revision>110</cp:revision>
  <dcterms:created xsi:type="dcterms:W3CDTF">2016-07-30T14:16:51Z</dcterms:created>
  <dcterms:modified xsi:type="dcterms:W3CDTF">2023-01-29T12:31:10Z</dcterms:modified>
</cp:coreProperties>
</file>