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39B64-2EA8-49C3-B29E-572B3B2B719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0D5DF-C6FD-4718-A240-8ABE089EBD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24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resource/Edmont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resource/Edmont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resource/Edmont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use URIs to represent resources, all the resources will inevitably have fairly long names. This is not quite convenient and not quite readable either.</a:t>
            </a:r>
          </a:p>
          <a:p>
            <a:r>
              <a:rPr lang="en-US" dirty="0"/>
              <a:t>The solution is: a full URI is usually abbreviated</a:t>
            </a:r>
          </a:p>
          <a:p>
            <a:r>
              <a:rPr lang="en-US" dirty="0"/>
              <a:t>by replacing it with its XML qualified name (</a:t>
            </a:r>
            <a:r>
              <a:rPr lang="en-US" dirty="0" err="1"/>
              <a:t>QName</a:t>
            </a:r>
            <a:r>
              <a:rPr lang="en-US" dirty="0"/>
              <a:t>). </a:t>
            </a:r>
            <a:r>
              <a:rPr lang="en-US" dirty="0" err="1"/>
              <a:t>QName</a:t>
            </a:r>
            <a:r>
              <a:rPr lang="en-US" dirty="0"/>
              <a:t> contains a prefix that maps to a namespace URI, followed by a colon and then a local name. For example, </a:t>
            </a:r>
            <a:r>
              <a:rPr lang="en-US" dirty="0">
                <a:hlinkClick r:id="rId3"/>
              </a:rPr>
              <a:t>http://dbpedia.org/resource/Edmonton</a:t>
            </a:r>
            <a:r>
              <a:rPr lang="en-US" dirty="0"/>
              <a:t> -&gt; </a:t>
            </a:r>
            <a:r>
              <a:rPr lang="en-US" dirty="0" err="1"/>
              <a:t>dbr:Edmonton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7D97-FF33-6743-8633-C1E861E893A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81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use URIs to represent resources, all the resources will inevitably have fairly long names. This is not quite convenient and not quite readable either.</a:t>
            </a:r>
          </a:p>
          <a:p>
            <a:r>
              <a:rPr lang="en-US" dirty="0"/>
              <a:t>The solution to this issue is quite straightforward: a full URI is usually abbreviated</a:t>
            </a:r>
          </a:p>
          <a:p>
            <a:r>
              <a:rPr lang="en-US" dirty="0"/>
              <a:t>by replacing it with its XML qualified name (</a:t>
            </a:r>
            <a:r>
              <a:rPr lang="en-US" dirty="0" err="1"/>
              <a:t>QName</a:t>
            </a:r>
            <a:r>
              <a:rPr lang="en-US" dirty="0"/>
              <a:t>). </a:t>
            </a:r>
            <a:r>
              <a:rPr lang="en-US" dirty="0" err="1"/>
              <a:t>QName</a:t>
            </a:r>
            <a:r>
              <a:rPr lang="en-US" dirty="0"/>
              <a:t> contains a prefix that maps to a namespace URI, followed by a colon and then a local name. For example, </a:t>
            </a:r>
            <a:r>
              <a:rPr lang="en-US" dirty="0">
                <a:hlinkClick r:id="rId3"/>
              </a:rPr>
              <a:t>http://dbpedia.org/resource/Edmonton</a:t>
            </a:r>
            <a:r>
              <a:rPr lang="en-US" dirty="0"/>
              <a:t> -&gt; </a:t>
            </a:r>
            <a:r>
              <a:rPr lang="en-US" dirty="0" err="1"/>
              <a:t>dbr:Edmonton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7D97-FF33-6743-8633-C1E861E893A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55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7D97-FF33-6743-8633-C1E861E893A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57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Ontology is </a:t>
            </a:r>
            <a:r>
              <a:rPr lang="en-US" dirty="0"/>
              <a:t>domain-specific, and it is used to describe and represent an area of knowledge.</a:t>
            </a:r>
          </a:p>
          <a:p>
            <a:r>
              <a:rPr lang="en-US" dirty="0"/>
              <a:t>- A domain is simply a specific subject area or area of knowledge, such as the area of</a:t>
            </a:r>
          </a:p>
          <a:p>
            <a:r>
              <a:rPr lang="en-CA" dirty="0"/>
              <a:t>photography, medicine, real estate, education, etc.</a:t>
            </a:r>
          </a:p>
          <a:p>
            <a:r>
              <a:rPr lang="en-US" dirty="0"/>
              <a:t>- Ontology contains terms and the relationships among these terms. Terms</a:t>
            </a:r>
          </a:p>
          <a:p>
            <a:r>
              <a:rPr lang="en-US" dirty="0"/>
              <a:t>are often called classes, or concepts, and these words are interchangeable.</a:t>
            </a:r>
          </a:p>
          <a:p>
            <a:r>
              <a:rPr lang="en-US" dirty="0"/>
              <a:t>The relationships between these classes can be expressed by using a hierarchical</a:t>
            </a:r>
          </a:p>
          <a:p>
            <a:r>
              <a:rPr lang="en-US" dirty="0"/>
              <a:t>structure: super-classes represent higher-level concepts, and subclasses represent</a:t>
            </a:r>
          </a:p>
          <a:p>
            <a:r>
              <a:rPr lang="en-US" dirty="0"/>
              <a:t>finer concepts. The finer concepts have all the attributes and features that the higher</a:t>
            </a:r>
          </a:p>
          <a:p>
            <a:r>
              <a:rPr lang="en-CA" dirty="0"/>
              <a:t>concepts have. B</a:t>
            </a:r>
            <a:r>
              <a:rPr lang="en-US" dirty="0" err="1"/>
              <a:t>esides</a:t>
            </a:r>
            <a:r>
              <a:rPr lang="en-US" dirty="0"/>
              <a:t> the above relationships among the classes, there is another level of relationship expressed by using a special group of terms: properties. These</a:t>
            </a:r>
          </a:p>
          <a:p>
            <a:r>
              <a:rPr lang="en-US" dirty="0"/>
              <a:t>property terms describe various features and attributes of the concepts, and they</a:t>
            </a:r>
          </a:p>
          <a:p>
            <a:r>
              <a:rPr lang="en-US" dirty="0"/>
              <a:t>can also be used to associate different classes together. Therefore, the relationships</a:t>
            </a:r>
          </a:p>
          <a:p>
            <a:r>
              <a:rPr lang="en-US" dirty="0"/>
              <a:t>among classes are not only super-class or subclass relationships, but also relationships expressed in the term of properties.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7D97-FF33-6743-8633-C1E861E893A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83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use URIs to represent resources, all the resources will inevitably have fairly long names. This is not quite convenient and not quite readable either.</a:t>
            </a:r>
          </a:p>
          <a:p>
            <a:r>
              <a:rPr lang="en-US" dirty="0"/>
              <a:t>The solution to this issue is quite straightforward: a full URI is usually abbreviated</a:t>
            </a:r>
          </a:p>
          <a:p>
            <a:r>
              <a:rPr lang="en-US" dirty="0"/>
              <a:t>by replacing it with its XML qualified name (</a:t>
            </a:r>
            <a:r>
              <a:rPr lang="en-US" dirty="0" err="1"/>
              <a:t>QName</a:t>
            </a:r>
            <a:r>
              <a:rPr lang="en-US" dirty="0"/>
              <a:t>). </a:t>
            </a:r>
            <a:r>
              <a:rPr lang="en-US" dirty="0" err="1"/>
              <a:t>QName</a:t>
            </a:r>
            <a:r>
              <a:rPr lang="en-US" dirty="0"/>
              <a:t> contains a prefix that maps to a namespace URI, followed by a colon and then a local name. For example, </a:t>
            </a:r>
            <a:r>
              <a:rPr lang="en-US" dirty="0">
                <a:hlinkClick r:id="rId3"/>
              </a:rPr>
              <a:t>http://dbpedia.org/resource/Edmonton</a:t>
            </a:r>
            <a:r>
              <a:rPr lang="en-US" dirty="0"/>
              <a:t> -&gt; </a:t>
            </a:r>
            <a:r>
              <a:rPr lang="en-US" dirty="0" err="1"/>
              <a:t>dbr:Edmonton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7D97-FF33-6743-8633-C1E861E893A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0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E18B66FD-89C8-104D-86F4-BC9B1D8F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ece 627, winter'18</a:t>
            </a:r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537812C6-1C76-E742-98A2-73F1FB6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00240E3-6AD7-D64E-9FE0-BABBA708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A951E-D25B-CE43-8C36-66D3C8E110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0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Tahoma"/>
                <a:cs typeface="Tahom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AE9D9E22-C5B2-9B41-8058-00B803CF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ece 627, winter'18</a:t>
            </a:r>
            <a:endParaRPr lang="en-US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10D6C891-703F-8E45-AB0A-511FB280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EA00E1D5-AE21-3B4C-B565-6E6AEDE0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568E9B7-BE8F-0045-A259-CB370BDF82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70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30960F7-E628-6A4D-A07B-351F135DECE8}"/>
              </a:ext>
            </a:extLst>
          </p:cNvPr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979DFF9-5032-784D-80B0-387B7B7C5D8B}"/>
              </a:ext>
            </a:extLst>
          </p:cNvPr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B8C02B32-BAD3-D544-BD8E-CFB7F1F2E35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119E3957-B09E-4944-8BE5-2411C683AB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266950"/>
            <a:ext cx="109728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4A5079-6A14-9A41-A681-115DFB7E0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CA"/>
              <a:t>ece 627, winter'18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701518D-754D-8644-BB8E-60BFB7B0D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Tahoma"/>
                <a:ea typeface="+mn-ea"/>
                <a:cs typeface="Tahom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2AFA34E-3465-9C45-B485-E7FD178EF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13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fld id="{77500472-B55D-9841-A988-CA27B84A0BD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13892291-7B94-BA44-A860-F884F14F4E71}"/>
              </a:ext>
            </a:extLst>
          </p:cNvPr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09DFAF4-2A10-4048-A114-49BD367F923A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687FE4-A533-4B41-A2C4-0671669F3781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034" name="TextBox 13">
            <a:extLst>
              <a:ext uri="{FF2B5EF4-FFF2-40B4-BE49-F238E27FC236}">
                <a16:creationId xmlns:a16="http://schemas.microsoft.com/office/drawing/2014/main" id="{D38575F6-FE15-8D42-BE5B-1E5096F7E5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60152" y="6492876"/>
            <a:ext cx="6392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chemeClr val="tx2"/>
                </a:solidFill>
                <a:latin typeface="Constantia" charset="0"/>
              </a:rPr>
              <a:t>of 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1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Tahoma"/>
          <a:ea typeface="ＭＳ Ｐゴシック" pitchFamily="-111" charset="-128"/>
          <a:cs typeface="Tahom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95000"/>
        <a:buFont typeface="Wingdings" pitchFamily="2" charset="2"/>
        <a:buChar char="§"/>
        <a:defRPr sz="2600" kern="1200">
          <a:solidFill>
            <a:schemeClr val="tx1"/>
          </a:solidFill>
          <a:latin typeface="Tahoma"/>
          <a:ea typeface="ＭＳ Ｐゴシック" pitchFamily="-111" charset="-128"/>
          <a:cs typeface="Tahoma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ahoma"/>
          <a:ea typeface="ＭＳ Ｐゴシック" pitchFamily="-111" charset="-128"/>
          <a:cs typeface="Tahoma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70000"/>
        <a:buFont typeface="Wingdings" pitchFamily="2" charset="2"/>
        <a:buChar char="§"/>
        <a:defRPr sz="2100" kern="1200">
          <a:solidFill>
            <a:schemeClr val="tx1"/>
          </a:solidFill>
          <a:latin typeface="Tahoma"/>
          <a:ea typeface="ＭＳ Ｐゴシック" pitchFamily="-111" charset="-128"/>
          <a:cs typeface="Tahoma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65000"/>
        <a:buFont typeface="Wingdings" pitchFamily="2" charset="2"/>
        <a:buChar char="§"/>
        <a:defRPr sz="2000" kern="1200">
          <a:solidFill>
            <a:schemeClr val="tx1"/>
          </a:solidFill>
          <a:latin typeface="Tahoma"/>
          <a:ea typeface="ＭＳ Ｐゴシック" pitchFamily="-111" charset="-128"/>
          <a:cs typeface="Tahoma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65000"/>
        <a:buFont typeface="Wingdings" pitchFamily="2" charset="2"/>
        <a:buChar char="§"/>
        <a:defRPr sz="2000" kern="1200">
          <a:solidFill>
            <a:schemeClr val="tx1"/>
          </a:solidFill>
          <a:latin typeface="Tahoma"/>
          <a:ea typeface="ＭＳ Ｐゴシック" pitchFamily="-111" charset="-128"/>
          <a:cs typeface="Tahoma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8DC-4785-0549-B4BF-B35329A30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525" y="548640"/>
            <a:ext cx="7851648" cy="2720431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Graph database </a:t>
            </a:r>
            <a:br>
              <a:rPr lang="en-US" dirty="0"/>
            </a:br>
            <a:endParaRPr lang="en-US" dirty="0"/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0F7D0EA3-7518-1B47-BA51-903AC779F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8525" y="3059430"/>
            <a:ext cx="7854950" cy="1752600"/>
          </a:xfrm>
        </p:spPr>
        <p:txBody>
          <a:bodyPr/>
          <a:lstStyle/>
          <a:p>
            <a:pPr marR="0" eaLnBrk="1" hangingPunct="1"/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R="0" eaLnBrk="1" hangingPunct="1"/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R="0" eaLnBrk="1" hangingPunct="1"/>
            <a:r>
              <a:rPr lang="en-US" altLang="en-US" dirty="0">
                <a:solidFill>
                  <a:srgbClr val="FFC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Nhuan To</a:t>
            </a:r>
          </a:p>
          <a:p>
            <a:pPr marR="0"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Department of Electrical and Computer Engineering</a:t>
            </a:r>
          </a:p>
          <a:p>
            <a:pPr marR="0"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University of Alberta</a:t>
            </a:r>
          </a:p>
          <a:p>
            <a:pPr marR="0"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Email: Nhuan@ualberta.ca</a:t>
            </a:r>
          </a:p>
        </p:txBody>
      </p:sp>
    </p:spTree>
    <p:extLst>
      <p:ext uri="{BB962C8B-B14F-4D97-AF65-F5344CB8AC3E}">
        <p14:creationId xmlns:p14="http://schemas.microsoft.com/office/powerpoint/2010/main" val="42353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10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447" y="1338262"/>
            <a:ext cx="8229600" cy="5519738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ontology</a:t>
            </a:r>
            <a:r>
              <a:rPr lang="en-US" sz="2400" dirty="0"/>
              <a:t> formally defines a common set of terms that are used to describe </a:t>
            </a:r>
            <a:r>
              <a:rPr lang="en-CA" sz="2400" dirty="0"/>
              <a:t>and represent a domain.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Ontology is </a:t>
            </a:r>
            <a:r>
              <a:rPr lang="en-CA" sz="2000" b="1" dirty="0"/>
              <a:t>domain-specific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Ontology contains </a:t>
            </a:r>
            <a:r>
              <a:rPr lang="en-US" sz="2000" b="1" dirty="0"/>
              <a:t>terms (classes, properties) </a:t>
            </a:r>
            <a:r>
              <a:rPr lang="en-US" sz="2000" dirty="0"/>
              <a:t>and the relationships among these terms.</a:t>
            </a:r>
          </a:p>
          <a:p>
            <a:r>
              <a:rPr lang="en-US" sz="2400" b="1" dirty="0"/>
              <a:t>OWL</a:t>
            </a:r>
            <a:r>
              <a:rPr lang="en-US" sz="2400" dirty="0"/>
              <a:t> is a </a:t>
            </a:r>
            <a:r>
              <a:rPr lang="en-US" sz="2400" b="1" dirty="0"/>
              <a:t>language</a:t>
            </a:r>
            <a:r>
              <a:rPr lang="en-US" sz="2400" dirty="0"/>
              <a:t> to use when </a:t>
            </a:r>
            <a:r>
              <a:rPr lang="en-US" sz="2400" b="1" dirty="0"/>
              <a:t>creating ontologies.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Has same purpose as RDF Schema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OWL = RDF Schema + new constructs for better expressiveness</a:t>
            </a:r>
          </a:p>
          <a:p>
            <a:r>
              <a:rPr lang="en-US" dirty="0"/>
              <a:t>Some predefined ontologies:</a:t>
            </a:r>
          </a:p>
          <a:p>
            <a:pPr lvl="1"/>
            <a:r>
              <a:rPr lang="en-US" sz="2000" b="1" dirty="0"/>
              <a:t>Schema.org</a:t>
            </a:r>
            <a:r>
              <a:rPr lang="en-US" sz="2000" dirty="0"/>
              <a:t>: </a:t>
            </a:r>
            <a:r>
              <a:rPr lang="en-CA" sz="2000" dirty="0"/>
              <a:t>a well accepted </a:t>
            </a:r>
            <a:r>
              <a:rPr lang="en-US" sz="2000" dirty="0"/>
              <a:t>ontology for common things in life founded by Google, Microsoft, Yahoo and Yandex.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FOAF: </a:t>
            </a:r>
            <a:r>
              <a:rPr lang="en-US" sz="2000" dirty="0"/>
              <a:t>a machine-readable ontology describing persons, their activities and their relations to other people and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393700" lvl="1" indent="0">
              <a:buNone/>
            </a:pPr>
            <a:endParaRPr lang="en-US" sz="2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162E60-4FD7-42BA-A1CA-08B0D702076D}"/>
              </a:ext>
            </a:extLst>
          </p:cNvPr>
          <p:cNvSpPr txBox="1">
            <a:spLocks/>
          </p:cNvSpPr>
          <p:nvPr/>
        </p:nvSpPr>
        <p:spPr bwMode="auto">
          <a:xfrm>
            <a:off x="2182496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</a:p>
          <a:p>
            <a:pPr defTabSz="914400" eaLnBrk="1" hangingPunct="1"/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3.2. Ontology and Web Ontology Language (OWL)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745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11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pPr marL="393700" lvl="1" indent="0">
              <a:buNone/>
            </a:pPr>
            <a:r>
              <a:rPr lang="en-US" sz="2200" dirty="0"/>
              <a:t>Provide syntax for </a:t>
            </a:r>
            <a:r>
              <a:rPr lang="en-US" dirty="0"/>
              <a:t>syntax for creating and reading concrete RDF data.</a:t>
            </a:r>
          </a:p>
          <a:p>
            <a:pPr lvl="1"/>
            <a:r>
              <a:rPr lang="en-CA" b="1" dirty="0"/>
              <a:t>RDF/XML</a:t>
            </a:r>
            <a:r>
              <a:rPr lang="en-CA" dirty="0"/>
              <a:t>: </a:t>
            </a:r>
            <a:r>
              <a:rPr lang="en-US" dirty="0"/>
              <a:t>represents an RDF graph as an XML document.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Turtle</a:t>
            </a:r>
            <a:r>
              <a:rPr lang="en-US" dirty="0"/>
              <a:t>: a compact, human-friendly format.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Other RDF serializations: </a:t>
            </a:r>
            <a:r>
              <a:rPr lang="en-US" b="1" dirty="0"/>
              <a:t>Notation 3 (N3), </a:t>
            </a:r>
            <a:r>
              <a:rPr lang="en-CA" b="1" dirty="0"/>
              <a:t>RDF/JSON, JSON-LD, N-Triples, N-Quads</a:t>
            </a:r>
            <a:endParaRPr lang="en-US" b="1" dirty="0"/>
          </a:p>
          <a:p>
            <a:pPr marL="393700" lvl="1" indent="0">
              <a:buNone/>
            </a:pPr>
            <a:endParaRPr lang="en-US" sz="22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2688F5-ED6D-4E80-875A-67DD75C2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604" y="2867601"/>
            <a:ext cx="5283472" cy="151772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67A4846-8F0E-479C-9986-7F78381DE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512" y="5142537"/>
            <a:ext cx="5607338" cy="8128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6CFCA5-F36A-4771-B237-446379E03703}"/>
              </a:ext>
            </a:extLst>
          </p:cNvPr>
          <p:cNvSpPr txBox="1">
            <a:spLocks/>
          </p:cNvSpPr>
          <p:nvPr/>
        </p:nvSpPr>
        <p:spPr bwMode="auto">
          <a:xfrm>
            <a:off x="2182496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</a:p>
          <a:p>
            <a:pPr defTabSz="914400" eaLnBrk="1" hangingPunct="1"/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3.3. RDF Serialization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96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D027CC3-CC80-4848-B22E-853586BA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488" y="1554956"/>
            <a:ext cx="8229600" cy="4801394"/>
          </a:xfrm>
        </p:spPr>
        <p:txBody>
          <a:bodyPr/>
          <a:lstStyle/>
          <a:p>
            <a:pPr marL="460375" indent="-285750" eaLnBrk="1" hangingPunct="1"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Is a </a:t>
            </a:r>
            <a:r>
              <a:rPr lang="en-US" altLang="en-US" sz="2000" b="1" dirty="0">
                <a:latin typeface="Tahoma" panose="020B0604030504040204" pitchFamily="34" charset="0"/>
              </a:rPr>
              <a:t>SQL-like </a:t>
            </a:r>
            <a:r>
              <a:rPr lang="en-US" altLang="en-US" sz="2000" dirty="0">
                <a:latin typeface="Tahoma" panose="020B0604030504040204" pitchFamily="34" charset="0"/>
              </a:rPr>
              <a:t>query language for RDF graph data provides 6 main query types:</a:t>
            </a:r>
            <a:endParaRPr lang="en-US" altLang="en-US" b="1" dirty="0">
              <a:latin typeface="Tahoma" panose="020B0604030504040204" pitchFamily="34" charset="0"/>
            </a:endParaRP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SELECT which returns tabular results.</a:t>
            </a: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CONSTRUCT creates a new RDF graph.</a:t>
            </a: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ASK which returns ‘yes’ if the query has a solution, otherwise, ‘no’.</a:t>
            </a: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DESCRIBE which return RDF graph data about a resource.</a:t>
            </a: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INSERT which inserts triples into a graph.</a:t>
            </a: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DELETE which deletes triples from a graph.</a:t>
            </a:r>
            <a:endParaRPr lang="en-CA" altLang="en-US" sz="1600" dirty="0">
              <a:latin typeface="Tahoma" panose="020B0604030504040204" pitchFamily="34" charset="0"/>
            </a:endParaRPr>
          </a:p>
          <a:p>
            <a:pPr marL="427038" indent="-342900">
              <a:tabLst>
                <a:tab pos="360363" algn="l"/>
              </a:tabLst>
            </a:pPr>
            <a:r>
              <a:rPr lang="en-CA" altLang="en-US" sz="2000" b="1" dirty="0">
                <a:latin typeface="Tahoma" panose="020B0604030504040204" pitchFamily="34" charset="0"/>
              </a:rPr>
              <a:t>Example:</a:t>
            </a:r>
          </a:p>
          <a:p>
            <a:pPr marL="366713" lvl="1" indent="0">
              <a:buNone/>
              <a:tabLst>
                <a:tab pos="360363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SELECT DISTINCT ?city</a:t>
            </a:r>
          </a:p>
          <a:p>
            <a:pPr marL="366713" lvl="1" indent="0">
              <a:buNone/>
              <a:tabLst>
                <a:tab pos="360363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WHERE {?city </a:t>
            </a:r>
            <a:r>
              <a:rPr lang="en-US" altLang="en-US" sz="1800" dirty="0" err="1">
                <a:latin typeface="Tahoma" panose="020B0604030504040204" pitchFamily="34" charset="0"/>
              </a:rPr>
              <a:t>rdf:type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dbo:City</a:t>
            </a:r>
            <a:r>
              <a:rPr lang="en-US" altLang="en-US" sz="1800" dirty="0">
                <a:latin typeface="Tahoma" panose="020B0604030504040204" pitchFamily="34" charset="0"/>
              </a:rPr>
              <a:t>. ?city </a:t>
            </a:r>
            <a:r>
              <a:rPr lang="en-US" altLang="en-US" sz="1800" dirty="0" err="1">
                <a:latin typeface="Tahoma" panose="020B0604030504040204" pitchFamily="34" charset="0"/>
              </a:rPr>
              <a:t>dbo:isPartOf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dbr:Alberta</a:t>
            </a:r>
            <a:r>
              <a:rPr lang="en-US" altLang="en-US" sz="1800" dirty="0">
                <a:latin typeface="Tahoma" panose="020B0604030504040204" pitchFamily="34" charset="0"/>
              </a:rPr>
              <a:t>.}</a:t>
            </a:r>
          </a:p>
          <a:p>
            <a:pPr marL="0" indent="0">
              <a:buNone/>
            </a:pP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A81D9C57-C323-CC4D-9802-44352491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139D5D-D2D9-514C-8DA6-0F5631328D5C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12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C2331-576A-4A53-B2D0-3D8A06BB1FC2}"/>
              </a:ext>
            </a:extLst>
          </p:cNvPr>
          <p:cNvSpPr/>
          <p:nvPr/>
        </p:nvSpPr>
        <p:spPr>
          <a:xfrm>
            <a:off x="1896862" y="3105835"/>
            <a:ext cx="648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BFF1A5-3CDD-443A-86B7-D27A6AD834D1}"/>
              </a:ext>
            </a:extLst>
          </p:cNvPr>
          <p:cNvSpPr txBox="1">
            <a:spLocks/>
          </p:cNvSpPr>
          <p:nvPr/>
        </p:nvSpPr>
        <p:spPr bwMode="auto">
          <a:xfrm>
            <a:off x="2253518" y="59292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</a:p>
          <a:p>
            <a:pPr defTabSz="914400" eaLnBrk="1" hangingPunct="1"/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3.4. RDF query language: SPARQL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327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13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1"/>
            <a:ext cx="8229600" cy="3805278"/>
          </a:xfrm>
        </p:spPr>
        <p:txBody>
          <a:bodyPr/>
          <a:lstStyle/>
          <a:p>
            <a:r>
              <a:rPr lang="en-CA" sz="2400" b="1" dirty="0"/>
              <a:t>RDF datastores:</a:t>
            </a:r>
            <a:endParaRPr lang="en-US" sz="2400" b="1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05295-1E10-4AA2-971B-EFDA8EA0A5DE}"/>
              </a:ext>
            </a:extLst>
          </p:cNvPr>
          <p:cNvSpPr txBox="1"/>
          <p:nvPr/>
        </p:nvSpPr>
        <p:spPr>
          <a:xfrm>
            <a:off x="3022658" y="4023239"/>
            <a:ext cx="650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Fig 7. RDF datastores</a:t>
            </a:r>
          </a:p>
          <a:p>
            <a:pPr algn="ctr"/>
            <a:r>
              <a:rPr lang="en-CA" sz="1200" i="1" dirty="0"/>
              <a:t>(source: </a:t>
            </a:r>
            <a:r>
              <a:rPr lang="en-US" sz="1400" i="1" dirty="0"/>
              <a:t>What are Graph Databases and Why should I care? - Dave </a:t>
            </a:r>
            <a:r>
              <a:rPr lang="en-US" sz="1400" i="1" dirty="0" err="1"/>
              <a:t>Bechberger</a:t>
            </a:r>
            <a:r>
              <a:rPr lang="en-CA" sz="1400" i="1" dirty="0"/>
              <a:t>)</a:t>
            </a:r>
            <a:endParaRPr lang="en-US" sz="1400" i="1" dirty="0"/>
          </a:p>
        </p:txBody>
      </p:sp>
      <p:pic>
        <p:nvPicPr>
          <p:cNvPr id="4" name="Picture 3" descr="A picture containing drawing, game, table&#10;&#10;Description automatically generated">
            <a:extLst>
              <a:ext uri="{FF2B5EF4-FFF2-40B4-BE49-F238E27FC236}">
                <a16:creationId xmlns:a16="http://schemas.microsoft.com/office/drawing/2014/main" id="{B0E0B8CA-F8BF-407F-8254-FDDC85E6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01" y="2095553"/>
            <a:ext cx="4185265" cy="1999874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CD927A-A4D7-4C52-BBE4-2E482968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85" y="4844576"/>
            <a:ext cx="4671631" cy="15117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A37229-35F4-403D-A711-91BF1CEA9D2A}"/>
              </a:ext>
            </a:extLst>
          </p:cNvPr>
          <p:cNvSpPr txBox="1"/>
          <p:nvPr/>
        </p:nvSpPr>
        <p:spPr>
          <a:xfrm>
            <a:off x="3022657" y="6356350"/>
            <a:ext cx="650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Fig 8. Multi-model datastores</a:t>
            </a:r>
          </a:p>
          <a:p>
            <a:pPr algn="ctr"/>
            <a:r>
              <a:rPr lang="en-CA" sz="1200" i="1" dirty="0"/>
              <a:t>(source: </a:t>
            </a:r>
            <a:r>
              <a:rPr lang="en-US" sz="1400" i="1" dirty="0"/>
              <a:t>What are Graph Databases and Why should I care? - Dave </a:t>
            </a:r>
            <a:r>
              <a:rPr lang="en-US" sz="1400" i="1" dirty="0" err="1"/>
              <a:t>Bechberger</a:t>
            </a:r>
            <a:r>
              <a:rPr lang="en-CA" sz="1400" i="1" dirty="0"/>
              <a:t>)</a:t>
            </a:r>
            <a:endParaRPr lang="en-US" sz="1400" i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CC086C2-D33E-4A64-92A4-62346A267D91}"/>
              </a:ext>
            </a:extLst>
          </p:cNvPr>
          <p:cNvSpPr txBox="1">
            <a:spLocks/>
          </p:cNvSpPr>
          <p:nvPr/>
        </p:nvSpPr>
        <p:spPr bwMode="auto">
          <a:xfrm>
            <a:off x="2182496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</a:p>
          <a:p>
            <a:pPr defTabSz="914400" eaLnBrk="1" hangingPunct="1"/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3.5. RDF datastores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5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14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8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4. Question answering system on RDF graph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r>
              <a:rPr lang="en-US" sz="2400" dirty="0"/>
              <a:t>Take a natural language question from user.</a:t>
            </a:r>
          </a:p>
          <a:p>
            <a:r>
              <a:rPr lang="en-US" sz="2400" dirty="0"/>
              <a:t>Translate the question into a SPARQL query.</a:t>
            </a:r>
          </a:p>
          <a:p>
            <a:r>
              <a:rPr lang="en-US" sz="2400" dirty="0"/>
              <a:t>Send the query to SPARQL endpoint (</a:t>
            </a:r>
            <a:r>
              <a:rPr lang="en-US" sz="2400" dirty="0" err="1"/>
              <a:t>DBpedia</a:t>
            </a:r>
            <a:r>
              <a:rPr lang="en-US" sz="2400" dirty="0"/>
              <a:t>/</a:t>
            </a:r>
            <a:r>
              <a:rPr lang="en-US" sz="2400" dirty="0" err="1"/>
              <a:t>Wikidata</a:t>
            </a:r>
            <a:r>
              <a:rPr lang="en-US" sz="2400" dirty="0"/>
              <a:t>)</a:t>
            </a:r>
          </a:p>
          <a:p>
            <a:r>
              <a:rPr lang="en-US" sz="2400" dirty="0"/>
              <a:t>Get the query result and represent it to the user.</a:t>
            </a:r>
          </a:p>
        </p:txBody>
      </p:sp>
    </p:spTree>
    <p:extLst>
      <p:ext uri="{BB962C8B-B14F-4D97-AF65-F5344CB8AC3E}">
        <p14:creationId xmlns:p14="http://schemas.microsoft.com/office/powerpoint/2010/main" val="403396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>
            <a:extLst>
              <a:ext uri="{FF2B5EF4-FFF2-40B4-BE49-F238E27FC236}">
                <a16:creationId xmlns:a16="http://schemas.microsoft.com/office/drawing/2014/main" id="{045FB75E-8253-7744-AAA8-D60282DE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5009"/>
            <a:ext cx="8229600" cy="37480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Outline</a:t>
            </a:r>
          </a:p>
          <a:p>
            <a:pPr marL="514350" indent="-514350" eaLnBrk="1" hangingPunct="1">
              <a:buFont typeface="Wingdings" pitchFamily="2" charset="2"/>
              <a:buAutoNum type="arabicPeriod"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is a graph database?</a:t>
            </a:r>
          </a:p>
          <a:p>
            <a:pPr marL="514350" indent="-514350" eaLnBrk="1" hangingPunct="1">
              <a:buFont typeface="Wingdings" pitchFamily="2" charset="2"/>
              <a:buAutoNum type="arabicPeriod"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Labeled property graph (LPG)</a:t>
            </a:r>
          </a:p>
          <a:p>
            <a:pPr marL="514350" indent="-514350" eaLnBrk="1" hangingPunct="1">
              <a:buFont typeface="Wingdings" pitchFamily="2" charset="2"/>
              <a:buAutoNum type="arabicPeriod"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Resource Description Framework (RDF) graph</a:t>
            </a:r>
          </a:p>
          <a:p>
            <a:pPr marL="514350" indent="-514350" eaLnBrk="1" hangingPunct="1">
              <a:buFont typeface="Wingdings" pitchFamily="2" charset="2"/>
              <a:buAutoNum type="arabicPeriod"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Question answering system on RDF graph</a:t>
            </a:r>
          </a:p>
          <a:p>
            <a:pPr marL="514350" indent="-514350" eaLnBrk="1" hangingPunct="1">
              <a:buFont typeface="Wingdings" pitchFamily="2" charset="2"/>
              <a:buAutoNum type="arabicPeriod"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Q&amp;A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1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8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1. What is a graph database?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202AA"/>
                </a:solidFill>
              </a:rPr>
              <a:t>Question 1</a:t>
            </a:r>
            <a:r>
              <a:rPr lang="en-US" sz="2000" dirty="0"/>
              <a:t>: What is a </a:t>
            </a:r>
            <a:r>
              <a:rPr lang="en-US" sz="2000" b="1" dirty="0"/>
              <a:t>database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202AA"/>
                </a:solidFill>
              </a:rPr>
              <a:t>Answer</a:t>
            </a:r>
            <a:r>
              <a:rPr lang="en-US" sz="2000" dirty="0"/>
              <a:t>: A </a:t>
            </a:r>
            <a:r>
              <a:rPr lang="en-US" sz="2000" b="1" dirty="0"/>
              <a:t>database</a:t>
            </a:r>
            <a:r>
              <a:rPr lang="en-US" sz="2000" dirty="0"/>
              <a:t> is an </a:t>
            </a:r>
            <a:r>
              <a:rPr lang="en-US" sz="2000" b="1" dirty="0"/>
              <a:t>organized collection of data</a:t>
            </a:r>
            <a:r>
              <a:rPr lang="en-US" sz="2000" dirty="0"/>
              <a:t>, generally </a:t>
            </a:r>
            <a:r>
              <a:rPr lang="en-US" sz="2000" b="1" dirty="0"/>
              <a:t>stored and accessed electronically </a:t>
            </a:r>
            <a:r>
              <a:rPr lang="en-US" sz="2000" dirty="0"/>
              <a:t>from a </a:t>
            </a:r>
            <a:r>
              <a:rPr lang="en-US" sz="2000" b="1" dirty="0"/>
              <a:t>computer system</a:t>
            </a:r>
            <a:r>
              <a:rPr lang="en-US" sz="2000" dirty="0"/>
              <a:t>. (Wikipedia)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202AA"/>
                </a:solidFill>
              </a:rPr>
              <a:t>Question 2</a:t>
            </a:r>
            <a:r>
              <a:rPr lang="en-US" sz="2000" dirty="0"/>
              <a:t>: What is a </a:t>
            </a:r>
            <a:r>
              <a:rPr lang="en-US" sz="2000" b="1" dirty="0"/>
              <a:t>graph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202AA"/>
                </a:solidFill>
              </a:rPr>
              <a:t>Answer</a:t>
            </a:r>
            <a:r>
              <a:rPr lang="en-US" sz="2000" dirty="0"/>
              <a:t>: in graph theory, a graph is an order pair </a:t>
            </a:r>
            <a:r>
              <a:rPr lang="en-US" sz="1600" b="1" dirty="0"/>
              <a:t>G = (V, E) </a:t>
            </a:r>
            <a:r>
              <a:rPr lang="en-US" sz="2000" dirty="0"/>
              <a:t>comprising:</a:t>
            </a:r>
          </a:p>
          <a:p>
            <a:r>
              <a:rPr lang="en-US" sz="2000" b="1" i="1" dirty="0"/>
              <a:t>V</a:t>
            </a:r>
            <a:r>
              <a:rPr lang="en-US" sz="2000" dirty="0"/>
              <a:t> a set of </a:t>
            </a:r>
            <a:r>
              <a:rPr lang="en-US" sz="2000" b="1" i="1" dirty="0"/>
              <a:t>vertices;</a:t>
            </a:r>
            <a:endParaRPr lang="en-US" sz="2000" dirty="0"/>
          </a:p>
          <a:p>
            <a:r>
              <a:rPr lang="en-US" sz="2000" b="1" dirty="0"/>
              <a:t>E</a:t>
            </a:r>
            <a:r>
              <a:rPr lang="en-US" sz="2000" dirty="0"/>
              <a:t> a set of </a:t>
            </a:r>
            <a:r>
              <a:rPr lang="en-US" sz="2000" b="1" i="1" dirty="0"/>
              <a:t>edges</a:t>
            </a:r>
            <a:r>
              <a:rPr lang="en-US" sz="2000" dirty="0"/>
              <a:t> (pairs of vertices).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040A0F-615D-42AD-80B2-4C49765B1CA2}"/>
              </a:ext>
            </a:extLst>
          </p:cNvPr>
          <p:cNvSpPr txBox="1"/>
          <p:nvPr/>
        </p:nvSpPr>
        <p:spPr>
          <a:xfrm>
            <a:off x="3135076" y="5312154"/>
            <a:ext cx="271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Fig 1. A undirected graph </a:t>
            </a:r>
          </a:p>
          <a:p>
            <a:pPr algn="ctr"/>
            <a:r>
              <a:rPr lang="en-CA" sz="1400" dirty="0"/>
              <a:t>with three nodes and two edges</a:t>
            </a:r>
            <a:endParaRPr lang="en-CA" sz="1600" dirty="0"/>
          </a:p>
        </p:txBody>
      </p:sp>
      <p:pic>
        <p:nvPicPr>
          <p:cNvPr id="3" name="Picture 2" descr="A close up of a lamp&#10;&#10;Description automatically generated">
            <a:extLst>
              <a:ext uri="{FF2B5EF4-FFF2-40B4-BE49-F238E27FC236}">
                <a16:creationId xmlns:a16="http://schemas.microsoft.com/office/drawing/2014/main" id="{E5EDFD5B-B4D8-4979-9E00-1CF7B6DA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2" y="4186530"/>
            <a:ext cx="4795771" cy="1127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91B67-34C8-4FAB-A974-C935088D2BD0}"/>
              </a:ext>
            </a:extLst>
          </p:cNvPr>
          <p:cNvSpPr txBox="1"/>
          <p:nvPr/>
        </p:nvSpPr>
        <p:spPr>
          <a:xfrm>
            <a:off x="6159832" y="5329200"/>
            <a:ext cx="283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Fig 2. A directed graph </a:t>
            </a:r>
          </a:p>
          <a:p>
            <a:pPr algn="ctr"/>
            <a:r>
              <a:rPr lang="en-CA" sz="1400" dirty="0"/>
              <a:t>with three nodes and three edges</a:t>
            </a:r>
            <a:endParaRPr lang="en-CA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FA0F7-B6BF-49D5-A4A9-66840F6C9FA4}"/>
              </a:ext>
            </a:extLst>
          </p:cNvPr>
          <p:cNvSpPr/>
          <p:nvPr/>
        </p:nvSpPr>
        <p:spPr>
          <a:xfrm>
            <a:off x="2217904" y="5971144"/>
            <a:ext cx="80120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A </a:t>
            </a:r>
            <a:r>
              <a:rPr 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graph database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is a </a:t>
            </a:r>
            <a:r>
              <a:rPr 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database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that uses </a:t>
            </a:r>
            <a:r>
              <a:rPr 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graph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structures</a:t>
            </a:r>
            <a:r>
              <a:rPr 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to represent and store data. 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</a:rPr>
              <a:t>(Wikipedia)</a:t>
            </a:r>
            <a:endParaRPr lang="en-US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8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2. Labeled property graph database (LPG)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1"/>
            <a:ext cx="8229600" cy="5234583"/>
          </a:xfrm>
        </p:spPr>
        <p:txBody>
          <a:bodyPr/>
          <a:lstStyle/>
          <a:p>
            <a:r>
              <a:rPr lang="en-US" sz="2400" b="1" dirty="0"/>
              <a:t>Nodes</a:t>
            </a:r>
            <a:r>
              <a:rPr lang="en-US" sz="2400" dirty="0"/>
              <a:t> are often used to represent </a:t>
            </a:r>
            <a:r>
              <a:rPr lang="en-US" sz="2400" b="1" i="1" dirty="0"/>
              <a:t>entities</a:t>
            </a:r>
            <a:r>
              <a:rPr lang="en-US" sz="2400" i="1" dirty="0"/>
              <a:t>. A node has a set of </a:t>
            </a:r>
            <a:r>
              <a:rPr lang="en-US" sz="2400" b="1" i="1" dirty="0" err="1"/>
              <a:t>property:value</a:t>
            </a:r>
            <a:r>
              <a:rPr lang="en-US" sz="2400" b="1" i="1" dirty="0"/>
              <a:t> </a:t>
            </a:r>
            <a:r>
              <a:rPr lang="en-US" sz="2400" i="1" dirty="0"/>
              <a:t>pairs and may have </a:t>
            </a:r>
            <a:r>
              <a:rPr lang="en-US" sz="2400" b="1" i="1" dirty="0"/>
              <a:t>label(s).</a:t>
            </a:r>
            <a:endParaRPr lang="en-US" sz="2400" b="1" dirty="0"/>
          </a:p>
          <a:p>
            <a:r>
              <a:rPr lang="en-US" sz="2400" b="1" dirty="0"/>
              <a:t>Edges</a:t>
            </a:r>
            <a:r>
              <a:rPr lang="en-US" sz="2400" dirty="0"/>
              <a:t> are often used to represent </a:t>
            </a:r>
            <a:r>
              <a:rPr lang="en-US" sz="2400" b="1" dirty="0"/>
              <a:t>relationships</a:t>
            </a:r>
            <a:r>
              <a:rPr lang="en-US" sz="2400" dirty="0"/>
              <a:t> between </a:t>
            </a:r>
            <a:r>
              <a:rPr lang="en-US" sz="2400" b="1" dirty="0"/>
              <a:t>entities</a:t>
            </a:r>
            <a:r>
              <a:rPr lang="en-US" sz="2400" dirty="0"/>
              <a:t>. A </a:t>
            </a:r>
            <a:r>
              <a:rPr lang="en-US" sz="2400" b="1" dirty="0"/>
              <a:t>relationship</a:t>
            </a:r>
            <a:r>
              <a:rPr lang="en-US" sz="2400" dirty="0"/>
              <a:t> must have exactly one relationship</a:t>
            </a:r>
            <a:r>
              <a:rPr lang="en-US" sz="2400" b="1" dirty="0"/>
              <a:t> type </a:t>
            </a:r>
            <a:r>
              <a:rPr lang="en-US" sz="2400" dirty="0"/>
              <a:t>and may have a set of </a:t>
            </a:r>
            <a:r>
              <a:rPr lang="en-US" sz="2400" b="1" dirty="0" err="1"/>
              <a:t>property:value</a:t>
            </a:r>
            <a:r>
              <a:rPr lang="en-US" sz="2400" b="1" dirty="0"/>
              <a:t> </a:t>
            </a:r>
            <a:r>
              <a:rPr lang="en-US" sz="2400" dirty="0"/>
              <a:t>pairs describes the relationship.</a:t>
            </a:r>
          </a:p>
          <a:p>
            <a:pPr marL="393700" lvl="1" indent="0">
              <a:buNone/>
            </a:pP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B4B7E-5403-4DB4-A684-F8B8E065456E}"/>
              </a:ext>
            </a:extLst>
          </p:cNvPr>
          <p:cNvSpPr txBox="1"/>
          <p:nvPr/>
        </p:nvSpPr>
        <p:spPr>
          <a:xfrm>
            <a:off x="3586307" y="6358513"/>
            <a:ext cx="5275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 3. A labeled property graph with three nodes and three edges</a:t>
            </a:r>
            <a:endParaRPr lang="en-CA" sz="1600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1042B52-F0F0-4CB5-8AF5-8B385084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392" y="3543156"/>
            <a:ext cx="6013759" cy="28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8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2. Labeled property graph database (continue)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1"/>
            <a:ext cx="8229600" cy="5234583"/>
          </a:xfrm>
        </p:spPr>
        <p:txBody>
          <a:bodyPr/>
          <a:lstStyle/>
          <a:p>
            <a:r>
              <a:rPr lang="en-US" sz="2400" b="1" dirty="0"/>
              <a:t>Query languages: </a:t>
            </a:r>
            <a:r>
              <a:rPr lang="en-US" sz="2400" dirty="0"/>
              <a:t>Cypher</a:t>
            </a:r>
            <a:r>
              <a:rPr lang="en-US" sz="2400" b="1" dirty="0"/>
              <a:t>, </a:t>
            </a:r>
            <a:r>
              <a:rPr lang="en-US" sz="2400" dirty="0"/>
              <a:t>GQL</a:t>
            </a:r>
            <a:r>
              <a:rPr lang="en-US" sz="2400" b="1" dirty="0"/>
              <a:t>, </a:t>
            </a:r>
            <a:r>
              <a:rPr lang="en-CA" dirty="0"/>
              <a:t>PGQL, Gremlin</a:t>
            </a:r>
          </a:p>
          <a:p>
            <a:r>
              <a:rPr lang="en-US" sz="2800" dirty="0"/>
              <a:t>A example of Cypher query in neo4j:</a:t>
            </a:r>
          </a:p>
          <a:p>
            <a:pPr marL="0" indent="0">
              <a:buNone/>
            </a:pPr>
            <a:r>
              <a:rPr lang="en-US" sz="2400" dirty="0"/>
              <a:t>Match (</a:t>
            </a:r>
            <a:r>
              <a:rPr lang="en-US" sz="2400" dirty="0" err="1"/>
              <a:t>city:City</a:t>
            </a:r>
            <a:r>
              <a:rPr lang="en-US" sz="2400" dirty="0"/>
              <a:t>)-[:</a:t>
            </a:r>
            <a:r>
              <a:rPr lang="en-US" sz="2400" dirty="0" err="1"/>
              <a:t>isPartOf</a:t>
            </a:r>
            <a:r>
              <a:rPr lang="en-US" sz="2400" dirty="0"/>
              <a:t>]-&gt;(:Province{</a:t>
            </a:r>
            <a:r>
              <a:rPr lang="en-US" sz="2400" dirty="0" err="1"/>
              <a:t>name:Alberta</a:t>
            </a:r>
            <a:r>
              <a:rPr lang="en-US" sz="2400" dirty="0"/>
              <a:t>}) Return city</a:t>
            </a:r>
          </a:p>
          <a:p>
            <a:r>
              <a:rPr lang="en-CA" sz="2400" b="1" dirty="0"/>
              <a:t>LPG datastores:</a:t>
            </a:r>
            <a:endParaRPr lang="en-US" sz="2400" b="1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76D7C65E-10F2-475A-A621-071BF3DA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05" y="3494876"/>
            <a:ext cx="6310470" cy="2028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505295-1E10-4AA2-971B-EFDA8EA0A5DE}"/>
              </a:ext>
            </a:extLst>
          </p:cNvPr>
          <p:cNvSpPr txBox="1"/>
          <p:nvPr/>
        </p:nvSpPr>
        <p:spPr>
          <a:xfrm>
            <a:off x="2844950" y="5665150"/>
            <a:ext cx="650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Fig 4. Property graph datastores</a:t>
            </a:r>
          </a:p>
          <a:p>
            <a:pPr algn="ctr"/>
            <a:r>
              <a:rPr lang="en-CA" sz="1200" i="1" dirty="0"/>
              <a:t>(source: </a:t>
            </a:r>
            <a:r>
              <a:rPr lang="en-US" sz="1400" i="1" dirty="0"/>
              <a:t>What are Graph Databases and Why should I care? - Dave </a:t>
            </a:r>
            <a:r>
              <a:rPr lang="en-US" sz="1400" i="1" dirty="0" err="1"/>
              <a:t>Bechberger</a:t>
            </a:r>
            <a:r>
              <a:rPr lang="en-CA" sz="1400" i="1" dirty="0"/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357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Resource Description Framework (RDF) graph</a:t>
            </a:r>
            <a:endParaRPr lang="en-US" altLang="en-US" sz="28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endParaRPr lang="en-US" sz="1800" dirty="0"/>
          </a:p>
          <a:p>
            <a:r>
              <a:rPr lang="en-US" sz="2000" b="1" dirty="0"/>
              <a:t>RDF</a:t>
            </a:r>
            <a:r>
              <a:rPr lang="en-US" sz="2000" dirty="0"/>
              <a:t> was originally created in early 1999 by </a:t>
            </a:r>
            <a:r>
              <a:rPr lang="en-CA" sz="2000" dirty="0"/>
              <a:t>World Wide Web Consortium (</a:t>
            </a:r>
            <a:r>
              <a:rPr lang="en-US" sz="2000" b="1" dirty="0"/>
              <a:t>W3C</a:t>
            </a:r>
            <a:r>
              <a:rPr lang="en-US" sz="2000" dirty="0"/>
              <a:t>) as a </a:t>
            </a:r>
            <a:r>
              <a:rPr lang="en-US" sz="2000" b="1" dirty="0"/>
              <a:t>standard</a:t>
            </a:r>
            <a:r>
              <a:rPr lang="en-US" sz="2000" dirty="0"/>
              <a:t> for </a:t>
            </a:r>
            <a:r>
              <a:rPr lang="en-US" sz="2000" b="1" dirty="0"/>
              <a:t>encoding</a:t>
            </a:r>
            <a:r>
              <a:rPr lang="en-US" sz="2000" dirty="0"/>
              <a:t> </a:t>
            </a:r>
            <a:r>
              <a:rPr lang="en-US" sz="2000" b="1" dirty="0"/>
              <a:t>metadata</a:t>
            </a:r>
            <a:r>
              <a:rPr lang="en-US" sz="2000" dirty="0"/>
              <a:t> about </a:t>
            </a:r>
            <a:r>
              <a:rPr lang="en-US" sz="2000" b="1" dirty="0"/>
              <a:t>Web resources</a:t>
            </a:r>
            <a:r>
              <a:rPr lang="en-US" sz="2000" dirty="0"/>
              <a:t>.</a:t>
            </a:r>
          </a:p>
          <a:p>
            <a:r>
              <a:rPr lang="en-US" sz="2000" dirty="0"/>
              <a:t>A resource is described by a list of </a:t>
            </a:r>
            <a:r>
              <a:rPr lang="en-US" sz="2000" b="1" dirty="0"/>
              <a:t>statements</a:t>
            </a:r>
            <a:r>
              <a:rPr lang="en-US" sz="2000" dirty="0"/>
              <a:t>, and each </a:t>
            </a:r>
            <a:r>
              <a:rPr lang="en-US" sz="2000" b="1" dirty="0"/>
              <a:t>statement</a:t>
            </a:r>
            <a:r>
              <a:rPr lang="en-US" sz="2000" dirty="0"/>
              <a:t> takes the form of </a:t>
            </a:r>
            <a:r>
              <a:rPr lang="en-US" sz="2000" b="1" dirty="0"/>
              <a:t>Subject-Predicate-Object</a:t>
            </a:r>
            <a:r>
              <a:rPr lang="en-US" sz="20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subject</a:t>
            </a:r>
            <a:r>
              <a:rPr lang="en-US" sz="1800" dirty="0"/>
              <a:t> is the </a:t>
            </a:r>
            <a:r>
              <a:rPr lang="en-US" sz="1800" b="1" dirty="0"/>
              <a:t>name </a:t>
            </a:r>
            <a:r>
              <a:rPr lang="en-US" sz="1800" dirty="0"/>
              <a:t>of the resource.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predicate </a:t>
            </a:r>
            <a:r>
              <a:rPr lang="en-US" sz="1800" i="1" dirty="0"/>
              <a:t>denotes</a:t>
            </a:r>
            <a:r>
              <a:rPr lang="en-US" sz="1800" dirty="0"/>
              <a:t> one of traits or aspects of the resource. It is also called </a:t>
            </a:r>
            <a:r>
              <a:rPr lang="en-US" sz="1800" b="1" dirty="0"/>
              <a:t>property.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The </a:t>
            </a:r>
            <a:r>
              <a:rPr lang="en-US" sz="1800" b="1" dirty="0"/>
              <a:t>object </a:t>
            </a:r>
            <a:r>
              <a:rPr lang="en-US" sz="1800" dirty="0"/>
              <a:t>is the </a:t>
            </a:r>
            <a:r>
              <a:rPr lang="en-US" sz="1800" b="1" dirty="0"/>
              <a:t>property’s value</a:t>
            </a:r>
            <a:r>
              <a:rPr lang="en-US" sz="1800" dirty="0"/>
              <a:t>. 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014351F1-0CB2-4792-A2A6-5CCB57F0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225" y="4962593"/>
            <a:ext cx="5093550" cy="868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956A2A-3771-471F-B788-8BEB58A1F455}"/>
              </a:ext>
            </a:extLst>
          </p:cNvPr>
          <p:cNvSpPr txBox="1"/>
          <p:nvPr/>
        </p:nvSpPr>
        <p:spPr>
          <a:xfrm>
            <a:off x="4333338" y="5831354"/>
            <a:ext cx="352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 4. Graph structure of a RDF statement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02552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7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endParaRPr lang="en-US" sz="1800" dirty="0"/>
          </a:p>
          <a:p>
            <a:r>
              <a:rPr lang="en-US" sz="2400" dirty="0"/>
              <a:t>The </a:t>
            </a:r>
            <a:r>
              <a:rPr lang="en-US" sz="2400" b="1" dirty="0"/>
              <a:t>name</a:t>
            </a:r>
            <a:r>
              <a:rPr lang="en-US" sz="2400" dirty="0"/>
              <a:t> of a </a:t>
            </a:r>
            <a:r>
              <a:rPr lang="en-US" sz="2400" b="1" dirty="0"/>
              <a:t>resource</a:t>
            </a:r>
            <a:r>
              <a:rPr lang="en-US" sz="2400" dirty="0"/>
              <a:t> must be </a:t>
            </a:r>
            <a:r>
              <a:rPr lang="en-US" sz="2400" b="1" dirty="0"/>
              <a:t>global</a:t>
            </a:r>
            <a:r>
              <a:rPr lang="en-US" sz="2400" dirty="0"/>
              <a:t> and should be </a:t>
            </a:r>
            <a:r>
              <a:rPr lang="en-US" sz="2400" b="1" dirty="0"/>
              <a:t>identified</a:t>
            </a:r>
            <a:r>
              <a:rPr lang="en-US" sz="2400" dirty="0"/>
              <a:t> by </a:t>
            </a:r>
            <a:r>
              <a:rPr lang="en-CA" sz="2400" b="1" dirty="0"/>
              <a:t>Uniform Resource Identifier (URI).</a:t>
            </a:r>
          </a:p>
          <a:p>
            <a:r>
              <a:rPr lang="en-US" sz="2400" dirty="0"/>
              <a:t>The name of </a:t>
            </a:r>
            <a:r>
              <a:rPr lang="en-US" sz="2400" b="1" dirty="0"/>
              <a:t>predicate</a:t>
            </a:r>
            <a:r>
              <a:rPr lang="en-US" sz="2400" dirty="0"/>
              <a:t> must also be </a:t>
            </a:r>
            <a:r>
              <a:rPr lang="en-US" sz="2400" b="1" dirty="0"/>
              <a:t>global </a:t>
            </a:r>
            <a:r>
              <a:rPr lang="en-US" sz="2400" dirty="0"/>
              <a:t>and should be </a:t>
            </a:r>
            <a:r>
              <a:rPr lang="en-US" sz="2400" b="1" dirty="0"/>
              <a:t>identified</a:t>
            </a:r>
            <a:r>
              <a:rPr lang="en-US" sz="2400" dirty="0"/>
              <a:t> by </a:t>
            </a:r>
            <a:r>
              <a:rPr lang="en-US" sz="2400" b="1" dirty="0"/>
              <a:t>URI</a:t>
            </a:r>
            <a:r>
              <a:rPr lang="en-US" sz="2400" dirty="0"/>
              <a:t> as well.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393700" lvl="1" indent="0">
              <a:buNone/>
            </a:pPr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37C021-E3D4-42B8-994C-87964C30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29" y="3171331"/>
            <a:ext cx="7519647" cy="1090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B87DBB-FEB3-400B-A328-1EC2D253F820}"/>
              </a:ext>
            </a:extLst>
          </p:cNvPr>
          <p:cNvSpPr txBox="1"/>
          <p:nvPr/>
        </p:nvSpPr>
        <p:spPr>
          <a:xfrm>
            <a:off x="3978786" y="4112067"/>
            <a:ext cx="449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 5. Graph structure of a RDF statement in </a:t>
            </a:r>
            <a:r>
              <a:rPr lang="en-CA" sz="1400" b="1" dirty="0" err="1"/>
              <a:t>DBpedia</a:t>
            </a:r>
            <a:endParaRPr lang="en-CA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32420-9D8D-4900-809D-D776D1290B06}"/>
              </a:ext>
            </a:extLst>
          </p:cNvPr>
          <p:cNvSpPr/>
          <p:nvPr/>
        </p:nvSpPr>
        <p:spPr>
          <a:xfrm>
            <a:off x="3650202" y="5798145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929937-B252-4297-B8DE-A7D0EDD9F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177" y="4961561"/>
            <a:ext cx="7460798" cy="10135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510557-AEEF-4E4F-94F4-F835DA05ABE1}"/>
              </a:ext>
            </a:extLst>
          </p:cNvPr>
          <p:cNvSpPr txBox="1"/>
          <p:nvPr/>
        </p:nvSpPr>
        <p:spPr>
          <a:xfrm>
            <a:off x="3003904" y="6137630"/>
            <a:ext cx="618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 6. Graph structure of a RDF statement in </a:t>
            </a:r>
            <a:r>
              <a:rPr lang="en-CA" sz="1400" b="1" dirty="0" err="1"/>
              <a:t>Dbpedia</a:t>
            </a:r>
            <a:r>
              <a:rPr lang="en-CA" sz="1400" b="1" dirty="0"/>
              <a:t> </a:t>
            </a:r>
            <a:r>
              <a:rPr lang="en-CA" sz="1400" dirty="0"/>
              <a:t>using</a:t>
            </a:r>
            <a:r>
              <a:rPr lang="en-CA" sz="1400" b="1" dirty="0"/>
              <a:t> XML’s </a:t>
            </a:r>
            <a:r>
              <a:rPr lang="en-CA" sz="1400" b="1" dirty="0" err="1"/>
              <a:t>QName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846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8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endParaRPr lang="en-US" sz="1800" dirty="0"/>
          </a:p>
          <a:p>
            <a:r>
              <a:rPr lang="en-US" dirty="0"/>
              <a:t>If a resource is not identified by a URI, the node repressing the resource in RDF graph is called a </a:t>
            </a:r>
            <a:r>
              <a:rPr lang="en-US" b="1" dirty="0"/>
              <a:t>blank node </a:t>
            </a:r>
            <a:r>
              <a:rPr lang="en-US" dirty="0"/>
              <a:t>(</a:t>
            </a:r>
            <a:r>
              <a:rPr lang="en-US" dirty="0" err="1"/>
              <a:t>Bnode</a:t>
            </a:r>
            <a:r>
              <a:rPr lang="en-US" dirty="0"/>
              <a:t>)</a:t>
            </a:r>
            <a:r>
              <a:rPr lang="en-CA" b="1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393700" lvl="1" indent="0">
              <a:buNone/>
            </a:pP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B87DBB-FEB3-400B-A328-1EC2D253F820}"/>
              </a:ext>
            </a:extLst>
          </p:cNvPr>
          <p:cNvSpPr txBox="1"/>
          <p:nvPr/>
        </p:nvSpPr>
        <p:spPr>
          <a:xfrm>
            <a:off x="4369404" y="5682029"/>
            <a:ext cx="353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 7. RDF Graph containing a blank node</a:t>
            </a:r>
            <a:endParaRPr lang="en-CA" sz="16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2A35191-D84C-48A1-A90F-824A1B7D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087" y="2857416"/>
            <a:ext cx="7173730" cy="262898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E78B367-4D97-4F93-AC81-C7CA95A3E2AA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26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9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5358"/>
            <a:ext cx="8229600" cy="4741745"/>
          </a:xfrm>
        </p:spPr>
        <p:txBody>
          <a:bodyPr/>
          <a:lstStyle/>
          <a:p>
            <a:r>
              <a:rPr lang="en-US" sz="2800" dirty="0"/>
              <a:t>RDF refers a set of URIs to an RDF vocabulary.</a:t>
            </a:r>
          </a:p>
          <a:p>
            <a:r>
              <a:rPr lang="en-US" dirty="0"/>
              <a:t>RDFS is recommendation from W3C and it is a language that one can use to create a vocabulary for describing classes, subclasses and properties of RDF resources. It provides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rdfs:label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rdfs:comment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rdfs:domain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rdfs:range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…</a:t>
            </a:r>
            <a:endParaRPr lang="en-US" dirty="0"/>
          </a:p>
          <a:p>
            <a:pPr marL="3937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393700" lvl="1" indent="0">
              <a:buNone/>
            </a:pPr>
            <a:endParaRPr lang="en-US" sz="22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54C2875-4E2B-4C79-94B0-63B4C7C82B1E}"/>
              </a:ext>
            </a:extLst>
          </p:cNvPr>
          <p:cNvSpPr txBox="1">
            <a:spLocks/>
          </p:cNvSpPr>
          <p:nvPr/>
        </p:nvSpPr>
        <p:spPr bwMode="auto">
          <a:xfrm>
            <a:off x="2061100" y="13311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</a:p>
          <a:p>
            <a:pPr defTabSz="914400" eaLnBrk="1" hangingPunct="1"/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3.1. RDF schema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31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1516</Words>
  <Application>Microsoft Office PowerPoint</Application>
  <PresentationFormat>Widescreen</PresentationFormat>
  <Paragraphs>172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Constantia</vt:lpstr>
      <vt:lpstr>Tahoma</vt:lpstr>
      <vt:lpstr>Wingdings</vt:lpstr>
      <vt:lpstr>Wingdings 2</vt:lpstr>
      <vt:lpstr>Flow</vt:lpstr>
      <vt:lpstr>Graph database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  </dc:title>
  <dc:creator>Nhuan To</dc:creator>
  <cp:lastModifiedBy>Nhuan To</cp:lastModifiedBy>
  <cp:revision>2</cp:revision>
  <dcterms:created xsi:type="dcterms:W3CDTF">2019-12-19T06:32:18Z</dcterms:created>
  <dcterms:modified xsi:type="dcterms:W3CDTF">2020-01-27T18:29:49Z</dcterms:modified>
</cp:coreProperties>
</file>