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699250" cy="9836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345611"/>
            <a:ext cx="29019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797300" y="9345611"/>
            <a:ext cx="29019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7225" lIns="94475" rIns="94475" tIns="47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893762" y="4672012"/>
            <a:ext cx="4911725" cy="442594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890587" y="738187"/>
            <a:ext cx="4919661" cy="36893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730625" y="2274888"/>
            <a:ext cx="506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730625" y="3586162"/>
            <a:ext cx="5072062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2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9087" y="1482725"/>
            <a:ext cx="4186236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57725" y="1482725"/>
            <a:ext cx="4186238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9087" y="1482725"/>
            <a:ext cx="8524874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 縦書きテキスト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 rot="5400000">
            <a:off x="5128419" y="1593056"/>
            <a:ext cx="5299075" cy="2132013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787400" y="-463549"/>
            <a:ext cx="5299075" cy="6245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 縦書きテキスト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 rot="5400000">
            <a:off x="2668586" y="-866774"/>
            <a:ext cx="3825875" cy="8524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タイトル付きの図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タイトル付きの コンテンツ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3810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" lvl="2" marL="561975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75247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9620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2162175"/>
            <a:ext cx="9144000" cy="2220911"/>
          </a:xfrm>
          <a:prstGeom prst="rect">
            <a:avLst/>
          </a:prstGeom>
          <a:solidFill>
            <a:schemeClr val="lt1">
              <a:alpha val="2156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10800000">
            <a:off x="5214937" y="5621337"/>
            <a:ext cx="927100" cy="514350"/>
          </a:xfrm>
          <a:prstGeom prst="leftArrow">
            <a:avLst>
              <a:gd fmla="val 6139" name="adj1"/>
              <a:gd fmla="val 5225" name="adj2"/>
            </a:avLst>
          </a:prstGeom>
          <a:gradFill>
            <a:gsLst>
              <a:gs pos="0">
                <a:srgbClr val="B7B7B7"/>
              </a:gs>
              <a:gs pos="100000">
                <a:srgbClr val="DCDCDC">
                  <a:alpha val="196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Logo</a:t>
            </a:r>
          </a:p>
        </p:txBody>
      </p:sp>
      <p:pic>
        <p:nvPicPr>
          <p:cNvPr descr="PP small" id="12" name="Shape 12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499225" y="5705475"/>
            <a:ext cx="2419350" cy="30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19087" y="1482725"/>
            <a:ext cx="8524874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9087" y="1482725"/>
            <a:ext cx="8524874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381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6675" lvl="2" marL="5619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9375" lvl="3" marL="75247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8425" lvl="4" marL="96202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105025" y="6408737"/>
            <a:ext cx="276225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P small" id="22" name="Shape 22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499225" y="6324600"/>
            <a:ext cx="2419350" cy="3032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03.jpg"/><Relationship Id="rId5" Type="http://schemas.openxmlformats.org/officeDocument/2006/relationships/image" Target="../media/image08.png"/><Relationship Id="rId6" Type="http://schemas.openxmlformats.org/officeDocument/2006/relationships/image" Target="../media/image0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Relationship Id="rId5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730625" y="2528886"/>
            <a:ext cx="506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変態統計学入門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173812" y="5536062"/>
            <a:ext cx="3970199" cy="6018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730625" y="4156075"/>
            <a:ext cx="53070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MIS.W 50代　cg/midi/プロ/統計班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　　　　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shichi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581650" y="3671887"/>
            <a:ext cx="356235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BD6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C0CBD6"/>
                </a:solidFill>
                <a:latin typeface="Arial"/>
                <a:ea typeface="Arial"/>
                <a:cs typeface="Arial"/>
                <a:sym typeface="Arial"/>
              </a:rPr>
              <a:t>～第0回・統計班へようこそ！～</a:t>
            </a:r>
          </a:p>
        </p:txBody>
      </p:sp>
      <p:pic>
        <p:nvPicPr>
          <p:cNvPr descr="Image result for ＭＩＳ．Ｗ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6197600"/>
            <a:ext cx="1527175" cy="51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統計学とは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4325" y="949325"/>
            <a:ext cx="8362950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ウエイのGPAが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意外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と高い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708150"/>
            <a:ext cx="734060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586" y="4772025"/>
            <a:ext cx="1116012" cy="110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オタクのイラスト" id="195" name="Shape 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4350" y="4164012"/>
            <a:ext cx="1401762" cy="171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統計という魔法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4325" y="939800"/>
            <a:ext cx="8936036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統計という「力」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Shape 203"/>
          <p:cNvGrpSpPr/>
          <p:nvPr/>
        </p:nvGrpSpPr>
        <p:grpSpPr>
          <a:xfrm rot="-2760000">
            <a:off x="4021137" y="1598611"/>
            <a:ext cx="1101724" cy="1101724"/>
            <a:chOff x="0" y="0"/>
            <a:chExt cx="2147483647" cy="214748364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2147483647" cy="2147483647"/>
            </a:xfrm>
            <a:custGeom>
              <a:pathLst>
                <a:path extrusionOk="0" h="120000" w="120000">
                  <a:moveTo>
                    <a:pt x="15905" y="45887"/>
                  </a:moveTo>
                  <a:lnTo>
                    <a:pt x="45887" y="45887"/>
                  </a:lnTo>
                  <a:lnTo>
                    <a:pt x="45887" y="15905"/>
                  </a:lnTo>
                  <a:lnTo>
                    <a:pt x="74112" y="15905"/>
                  </a:lnTo>
                  <a:lnTo>
                    <a:pt x="74112" y="45887"/>
                  </a:lnTo>
                  <a:lnTo>
                    <a:pt x="104094" y="45887"/>
                  </a:lnTo>
                  <a:lnTo>
                    <a:pt x="104094" y="74112"/>
                  </a:lnTo>
                  <a:lnTo>
                    <a:pt x="74112" y="74112"/>
                  </a:lnTo>
                  <a:lnTo>
                    <a:pt x="74112" y="104094"/>
                  </a:lnTo>
                  <a:lnTo>
                    <a:pt x="45887" y="104094"/>
                  </a:lnTo>
                  <a:lnTo>
                    <a:pt x="45887" y="74112"/>
                  </a:lnTo>
                  <a:lnTo>
                    <a:pt x="15905" y="74112"/>
                  </a:lnTo>
                  <a:lnTo>
                    <a:pt x="15905" y="45887"/>
                  </a:lnTo>
                  <a:close/>
                </a:path>
              </a:pathLst>
            </a:custGeom>
            <a:gradFill>
              <a:gsLst>
                <a:gs pos="0">
                  <a:srgbClr val="B7B9BD"/>
                </a:gs>
                <a:gs pos="50000">
                  <a:srgbClr val="ADB0B4"/>
                </a:gs>
                <a:gs pos="100000">
                  <a:srgbClr val="999CA0"/>
                </a:gs>
              </a:gsLst>
              <a:lin ang="5400000" scaled="0"/>
            </a:gradFill>
            <a:ln>
              <a:noFill/>
            </a:ln>
            <a:effectLst>
              <a:outerShdw blurRad="63500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284679812" y="820004588"/>
              <a:ext cx="1578122350" cy="50747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314325" y="2805111"/>
            <a:ext cx="8936036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プログラミングという「手段」</a:t>
            </a:r>
          </a:p>
        </p:txBody>
      </p:sp>
      <p:grpSp>
        <p:nvGrpSpPr>
          <p:cNvPr id="207" name="Shape 207"/>
          <p:cNvGrpSpPr/>
          <p:nvPr/>
        </p:nvGrpSpPr>
        <p:grpSpPr>
          <a:xfrm rot="5400000">
            <a:off x="4021136" y="3486149"/>
            <a:ext cx="1101724" cy="1101724"/>
            <a:chOff x="0" y="0"/>
            <a:chExt cx="2147483647" cy="2147483647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2147483647" cy="2147483647"/>
            </a:xfrm>
            <a:custGeom>
              <a:pathLst>
                <a:path extrusionOk="0" h="120000" w="120000">
                  <a:moveTo>
                    <a:pt x="15905" y="24719"/>
                  </a:moveTo>
                  <a:lnTo>
                    <a:pt x="104094" y="24719"/>
                  </a:lnTo>
                  <a:lnTo>
                    <a:pt x="104094" y="52944"/>
                  </a:lnTo>
                  <a:lnTo>
                    <a:pt x="15905" y="52944"/>
                  </a:lnTo>
                  <a:lnTo>
                    <a:pt x="15905" y="24719"/>
                  </a:lnTo>
                  <a:close/>
                  <a:moveTo>
                    <a:pt x="15905" y="67055"/>
                  </a:moveTo>
                  <a:lnTo>
                    <a:pt x="104094" y="67055"/>
                  </a:lnTo>
                  <a:lnTo>
                    <a:pt x="104094" y="95280"/>
                  </a:lnTo>
                  <a:lnTo>
                    <a:pt x="15905" y="95280"/>
                  </a:lnTo>
                  <a:lnTo>
                    <a:pt x="15905" y="67055"/>
                  </a:lnTo>
                  <a:close/>
                </a:path>
              </a:pathLst>
            </a:custGeom>
            <a:gradFill>
              <a:gsLst>
                <a:gs pos="0">
                  <a:srgbClr val="B7B9BD"/>
                </a:gs>
                <a:gs pos="50000">
                  <a:srgbClr val="ADB0B4"/>
                </a:gs>
                <a:gs pos="100000">
                  <a:srgbClr val="999CA0"/>
                </a:gs>
              </a:gsLst>
              <a:lin ang="5400000" scaled="0"/>
            </a:gradFill>
            <a:ln>
              <a:noFill/>
            </a:ln>
            <a:effectLst>
              <a:outerShdw blurRad="63500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84681531" y="442495762"/>
              <a:ext cx="1578122350" cy="1262498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104775" y="4733925"/>
            <a:ext cx="8934449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大いなる力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4818062" y="2609850"/>
            <a:ext cx="506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R言語とは？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173662" y="5595937"/>
            <a:ext cx="3970337" cy="601661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「RStudio ロゴ」の画像検索結果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1627187"/>
            <a:ext cx="3997325" cy="310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R言語とは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31862" y="2022475"/>
            <a:ext cx="8524874" cy="376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統計で使用する様々な処理の多くを数行のコードで実装可能 </a:t>
            </a: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CRANアーカイブサイトに使い切れないほどの統計ライブラリ</a:t>
            </a: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文法が簡単で習得しやすい（言語経験者なら数日でマスター）</a:t>
            </a: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レポートの自動化・web公開なども簡単</a:t>
            </a: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RstudioというIDEを使うとよりスタイリッシュかつ便利に！</a:t>
            </a:r>
          </a:p>
          <a:p>
            <a:pPr indent="-190500" lvl="0" marL="190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3087" y="1228725"/>
            <a:ext cx="64214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統計解析向けのプログラミング言語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R言語とは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46125" y="2205036"/>
            <a:ext cx="8524874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・R言語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https://cran.r-project.org/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・Rstudio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https://www.rstudio.com/products/rstudio/download/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73087" y="1228725"/>
            <a:ext cx="64214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インストール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173662" y="5613400"/>
            <a:ext cx="3970337" cy="5842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type="ctrTitle"/>
          </p:nvPr>
        </p:nvSpPr>
        <p:spPr>
          <a:xfrm>
            <a:off x="6726236" y="2541586"/>
            <a:ext cx="19780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活動例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173662" y="5613400"/>
            <a:ext cx="3970337" cy="5842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type="ctrTitle"/>
          </p:nvPr>
        </p:nvSpPr>
        <p:spPr>
          <a:xfrm>
            <a:off x="1655761" y="2598736"/>
            <a:ext cx="72802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例1：R言語でツイート解析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771650" y="3171825"/>
            <a:ext cx="6237286" cy="1990724"/>
          </a:xfrm>
          <a:prstGeom prst="cloudCallout">
            <a:avLst>
              <a:gd fmla="val 2012" name="adj1"/>
              <a:gd fmla="val 12208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R言語でツイート解析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61975" y="1135062"/>
            <a:ext cx="64214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MIS.Wの人のツイートを解析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96987" y="2298700"/>
            <a:ext cx="71866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ツイート　＝　言語データ（日本語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537" y="3843337"/>
            <a:ext cx="25495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形態素解析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R言語でツイート解析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61975" y="1112837"/>
            <a:ext cx="64214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形態素解析とは？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14350" y="1871661"/>
            <a:ext cx="40576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日本語の文章を、形態素（意味を持つ最小単位）に分割する技術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Rならコマンド一発！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(RMeCabを使用）</a:t>
            </a:r>
          </a:p>
        </p:txBody>
      </p:sp>
      <p:sp>
        <p:nvSpPr>
          <p:cNvPr id="264" name="Shape 264"/>
          <p:cNvSpPr/>
          <p:nvPr/>
        </p:nvSpPr>
        <p:spPr>
          <a:xfrm>
            <a:off x="38100" y="3692525"/>
            <a:ext cx="5010149" cy="2273300"/>
          </a:xfrm>
          <a:prstGeom prst="irregularSeal2">
            <a:avLst/>
          </a:prstGeom>
          <a:solidFill>
            <a:srgbClr val="FFFF00"/>
          </a:solidFill>
          <a:ln cap="flat" cmpd="sng" w="127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すっごーい！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225" y="947737"/>
            <a:ext cx="3959225" cy="49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R言語でツイート解析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314325" y="904875"/>
            <a:ext cx="85820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形態素解析で名詞だけを抜き出したワードクラウド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911" y="1501775"/>
            <a:ext cx="4768849" cy="448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5621337" y="2495550"/>
            <a:ext cx="30749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はじめに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173662" y="5595937"/>
            <a:ext cx="3970337" cy="601661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R言語でツイート解析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314325" y="904875"/>
            <a:ext cx="85820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ggplot2によるツイート頻度ヒストグラム（性別）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487487"/>
            <a:ext cx="5675312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5721350" y="3228975"/>
            <a:ext cx="3317875" cy="2833687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非常に高度な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グラフィック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62300" y="6354762"/>
            <a:ext cx="598169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詳しくはアドベントカレンダー15日目をご覧ください。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5173662" y="5613400"/>
            <a:ext cx="3970337" cy="5842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type="ctrTitle"/>
          </p:nvPr>
        </p:nvSpPr>
        <p:spPr>
          <a:xfrm>
            <a:off x="1655761" y="2598736"/>
            <a:ext cx="72802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例2：R言語で人工無能bot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R言語で人工無能bot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07962" y="1368425"/>
            <a:ext cx="4525961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N階マルコフ連鎖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・単語を順次確率に従って発生させる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・次に発生する単語はN-1の単語をもとに決定される（例は２階）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144461" y="3963987"/>
            <a:ext cx="1758949" cy="1758949"/>
            <a:chOff x="0" y="0"/>
            <a:chExt cx="2147483647" cy="2147483647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313981773" y="313981773"/>
              <a:ext cx="1519518194" cy="1519518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2627311" y="2446336"/>
            <a:ext cx="1766886" cy="1766886"/>
            <a:chOff x="0" y="0"/>
            <a:chExt cx="2147483647" cy="2147483647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314500436" y="314500523"/>
              <a:ext cx="1518482655" cy="1518482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356225" y="4070349"/>
            <a:ext cx="1028699" cy="1027112"/>
            <a:chOff x="0" y="0"/>
            <a:chExt cx="2147483647" cy="2147483647"/>
          </a:xfrm>
        </p:grpSpPr>
        <p:sp>
          <p:nvSpPr>
            <p:cNvPr id="304" name="Shape 304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314832510" y="315319854"/>
              <a:ext cx="1517820909" cy="1516845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5181599" y="1271587"/>
            <a:ext cx="1430336" cy="1430336"/>
            <a:chOff x="0" y="0"/>
            <a:chExt cx="2147483647" cy="2147483647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314614053" y="314614168"/>
              <a:ext cx="1518255272" cy="1518253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 rot="-1860000">
            <a:off x="1931987" y="3932237"/>
            <a:ext cx="660400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 rot="-1860000">
            <a:off x="4391024" y="2414586"/>
            <a:ext cx="658811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 rot="1980000">
            <a:off x="4460874" y="3743324"/>
            <a:ext cx="658812" cy="423861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4543425" y="3409950"/>
            <a:ext cx="7254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329112" y="1990725"/>
            <a:ext cx="7254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638300" y="3530600"/>
            <a:ext cx="8905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</a:p>
        </p:txBody>
      </p:sp>
      <p:sp>
        <p:nvSpPr>
          <p:cNvPr id="315" name="Shape 315"/>
          <p:cNvSpPr/>
          <p:nvPr/>
        </p:nvSpPr>
        <p:spPr>
          <a:xfrm rot="-1380000">
            <a:off x="6707186" y="1385886"/>
            <a:ext cx="658811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Shape 316"/>
          <p:cNvGrpSpPr/>
          <p:nvPr/>
        </p:nvGrpSpPr>
        <p:grpSpPr>
          <a:xfrm>
            <a:off x="7621587" y="722311"/>
            <a:ext cx="1208086" cy="1208086"/>
            <a:chOff x="0" y="0"/>
            <a:chExt cx="2147483647" cy="2147483647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13232181" y="313232095"/>
              <a:ext cx="1521017589" cy="1521017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 rot="1680000">
            <a:off x="6702424" y="2149475"/>
            <a:ext cx="658812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7608886" y="2203450"/>
            <a:ext cx="1206500" cy="1206500"/>
            <a:chOff x="0" y="0"/>
            <a:chExt cx="2147483647" cy="2147483647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313644618" y="313646350"/>
              <a:ext cx="1520192836" cy="1520192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Shape 323"/>
          <p:cNvSpPr/>
          <p:nvPr/>
        </p:nvSpPr>
        <p:spPr>
          <a:xfrm rot="-1140000">
            <a:off x="6519862" y="3929062"/>
            <a:ext cx="660399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Shape 324"/>
          <p:cNvGrpSpPr/>
          <p:nvPr/>
        </p:nvGrpSpPr>
        <p:grpSpPr>
          <a:xfrm>
            <a:off x="7437437" y="3478211"/>
            <a:ext cx="1184274" cy="1184274"/>
            <a:chOff x="0" y="0"/>
            <a:chExt cx="2147483647" cy="2147483647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13773014" y="313772812"/>
              <a:ext cx="1519934375" cy="151993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Shape 327"/>
          <p:cNvSpPr txBox="1"/>
          <p:nvPr/>
        </p:nvSpPr>
        <p:spPr>
          <a:xfrm>
            <a:off x="6467475" y="3586162"/>
            <a:ext cx="890587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611936" y="1041400"/>
            <a:ext cx="889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615111" y="2663825"/>
            <a:ext cx="8890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25462" y="4643437"/>
            <a:ext cx="11128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MIS.W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278187" y="309880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313362" y="4329112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オタク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372100" y="1760536"/>
            <a:ext cx="11128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845425" y="257175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友達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840661" y="898525"/>
            <a:ext cx="10033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なかよし</a:t>
            </a:r>
          </a:p>
        </p:txBody>
      </p:sp>
      <p:sp>
        <p:nvSpPr>
          <p:cNvPr id="336" name="Shape 336"/>
          <p:cNvSpPr/>
          <p:nvPr/>
        </p:nvSpPr>
        <p:spPr>
          <a:xfrm rot="1860000">
            <a:off x="6476999" y="4805362"/>
            <a:ext cx="660400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3068636" y="4711700"/>
            <a:ext cx="1468436" cy="1468436"/>
            <a:chOff x="0" y="0"/>
            <a:chExt cx="2147483647" cy="2147483647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13415538" y="313417212"/>
              <a:ext cx="1520650985" cy="1520649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Shape 340"/>
          <p:cNvSpPr txBox="1"/>
          <p:nvPr/>
        </p:nvSpPr>
        <p:spPr>
          <a:xfrm>
            <a:off x="6559550" y="4467225"/>
            <a:ext cx="889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341" name="Shape 341"/>
          <p:cNvSpPr/>
          <p:nvPr/>
        </p:nvSpPr>
        <p:spPr>
          <a:xfrm rot="9300000">
            <a:off x="4646611" y="4845049"/>
            <a:ext cx="660399" cy="423861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7391399" y="4976811"/>
            <a:ext cx="1184274" cy="1184274"/>
            <a:chOff x="0" y="0"/>
            <a:chExt cx="2147483647" cy="2147483647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313774861" y="313772812"/>
              <a:ext cx="1519934375" cy="151993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/>
        </p:nvSpPr>
        <p:spPr>
          <a:xfrm>
            <a:off x="4906962" y="5243512"/>
            <a:ext cx="8890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281362" y="5222875"/>
            <a:ext cx="1112836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こわい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7448550" y="530225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すごい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7654925" y="3836987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きも</a:t>
            </a:r>
          </a:p>
        </p:txBody>
      </p:sp>
      <p:sp>
        <p:nvSpPr>
          <p:cNvPr id="349" name="Shape 349"/>
          <p:cNvSpPr/>
          <p:nvPr/>
        </p:nvSpPr>
        <p:spPr>
          <a:xfrm rot="-1860000">
            <a:off x="74612" y="3133725"/>
            <a:ext cx="4591050" cy="19907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R言語で人工無能bot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207962" y="1368425"/>
            <a:ext cx="4525961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N階マルコフ連鎖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・単語を順次確率に従って発生させる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・次に発生する単語はN-1の単語をもとに決定される（例は２階）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144461" y="3963987"/>
            <a:ext cx="1758949" cy="1758949"/>
            <a:chOff x="0" y="0"/>
            <a:chExt cx="2147483647" cy="2147483647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13981773" y="313981773"/>
              <a:ext cx="1519518194" cy="1519518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2627311" y="2446336"/>
            <a:ext cx="1766886" cy="1766886"/>
            <a:chOff x="0" y="0"/>
            <a:chExt cx="2147483647" cy="2147483647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314500436" y="314500523"/>
              <a:ext cx="1518482655" cy="1518482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356225" y="4070349"/>
            <a:ext cx="1028699" cy="1027112"/>
            <a:chOff x="0" y="0"/>
            <a:chExt cx="2147483647" cy="2147483647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314832510" y="315319854"/>
              <a:ext cx="1517820909" cy="1516845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5181599" y="1271587"/>
            <a:ext cx="1430336" cy="1430336"/>
            <a:chOff x="0" y="0"/>
            <a:chExt cx="2147483647" cy="2147483647"/>
          </a:xfrm>
        </p:grpSpPr>
        <p:sp>
          <p:nvSpPr>
            <p:cNvPr id="367" name="Shape 367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314614053" y="314614168"/>
              <a:ext cx="1518255272" cy="1518253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Shape 369"/>
          <p:cNvSpPr/>
          <p:nvPr/>
        </p:nvSpPr>
        <p:spPr>
          <a:xfrm rot="-1860000">
            <a:off x="1931987" y="3932237"/>
            <a:ext cx="660400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 rot="-1860000">
            <a:off x="4391024" y="2414586"/>
            <a:ext cx="658811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 rot="1980000">
            <a:off x="4460874" y="3743324"/>
            <a:ext cx="658812" cy="423861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4543425" y="3409950"/>
            <a:ext cx="7254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4329112" y="1990725"/>
            <a:ext cx="7254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638300" y="3530600"/>
            <a:ext cx="8905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</a:p>
        </p:txBody>
      </p:sp>
      <p:sp>
        <p:nvSpPr>
          <p:cNvPr id="375" name="Shape 375"/>
          <p:cNvSpPr/>
          <p:nvPr/>
        </p:nvSpPr>
        <p:spPr>
          <a:xfrm rot="-1380000">
            <a:off x="6707186" y="1385886"/>
            <a:ext cx="658811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7621587" y="722311"/>
            <a:ext cx="1208086" cy="1208086"/>
            <a:chOff x="0" y="0"/>
            <a:chExt cx="2147483647" cy="2147483647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313232181" y="313232095"/>
              <a:ext cx="1521017589" cy="1521017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Shape 379"/>
          <p:cNvSpPr/>
          <p:nvPr/>
        </p:nvSpPr>
        <p:spPr>
          <a:xfrm rot="1680000">
            <a:off x="6702424" y="2149475"/>
            <a:ext cx="658812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7608886" y="2203450"/>
            <a:ext cx="1206500" cy="1206500"/>
            <a:chOff x="0" y="0"/>
            <a:chExt cx="2147483647" cy="2147483647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313644618" y="313646350"/>
              <a:ext cx="1520192836" cy="1520192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Shape 383"/>
          <p:cNvSpPr/>
          <p:nvPr/>
        </p:nvSpPr>
        <p:spPr>
          <a:xfrm rot="-1140000">
            <a:off x="6519862" y="3929062"/>
            <a:ext cx="660399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7437437" y="3478211"/>
            <a:ext cx="1184274" cy="1184274"/>
            <a:chOff x="0" y="0"/>
            <a:chExt cx="2147483647" cy="2147483647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313773014" y="313772812"/>
              <a:ext cx="1519934375" cy="151993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 txBox="1"/>
          <p:nvPr/>
        </p:nvSpPr>
        <p:spPr>
          <a:xfrm>
            <a:off x="6467475" y="3586162"/>
            <a:ext cx="890587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611936" y="1041400"/>
            <a:ext cx="889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615111" y="2663825"/>
            <a:ext cx="8890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25462" y="4643437"/>
            <a:ext cx="11128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MIS.W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278187" y="309880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313362" y="4329112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オタク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372100" y="1760536"/>
            <a:ext cx="1112836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845425" y="257175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友達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840661" y="898525"/>
            <a:ext cx="10033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なかよし</a:t>
            </a:r>
          </a:p>
        </p:txBody>
      </p:sp>
      <p:sp>
        <p:nvSpPr>
          <p:cNvPr id="396" name="Shape 396"/>
          <p:cNvSpPr/>
          <p:nvPr/>
        </p:nvSpPr>
        <p:spPr>
          <a:xfrm rot="1860000">
            <a:off x="6476999" y="4805362"/>
            <a:ext cx="660400" cy="423862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3068636" y="4711700"/>
            <a:ext cx="1468436" cy="1468436"/>
            <a:chOff x="0" y="0"/>
            <a:chExt cx="2147483647" cy="2147483647"/>
          </a:xfrm>
        </p:grpSpPr>
        <p:sp>
          <p:nvSpPr>
            <p:cNvPr id="398" name="Shape 398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313415538" y="313417212"/>
              <a:ext cx="1520650985" cy="1520649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Shape 400"/>
          <p:cNvSpPr txBox="1"/>
          <p:nvPr/>
        </p:nvSpPr>
        <p:spPr>
          <a:xfrm>
            <a:off x="6559550" y="4467225"/>
            <a:ext cx="889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401" name="Shape 401"/>
          <p:cNvSpPr/>
          <p:nvPr/>
        </p:nvSpPr>
        <p:spPr>
          <a:xfrm rot="9300000">
            <a:off x="4646611" y="4845049"/>
            <a:ext cx="660399" cy="423861"/>
          </a:xfrm>
          <a:prstGeom prst="rightArrow">
            <a:avLst>
              <a:gd fmla="val 14657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Shape 402"/>
          <p:cNvGrpSpPr/>
          <p:nvPr/>
        </p:nvGrpSpPr>
        <p:grpSpPr>
          <a:xfrm>
            <a:off x="7391399" y="4976811"/>
            <a:ext cx="1184274" cy="1184274"/>
            <a:chOff x="0" y="0"/>
            <a:chExt cx="2147483647" cy="2147483647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2147483647" cy="2147483647"/>
            </a:xfrm>
            <a:prstGeom prst="ellipse">
              <a:avLst/>
            </a:prstGeom>
            <a:solidFill>
              <a:srgbClr val="324556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313774861" y="313772812"/>
              <a:ext cx="1519934375" cy="151993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Shape 405"/>
          <p:cNvSpPr txBox="1"/>
          <p:nvPr/>
        </p:nvSpPr>
        <p:spPr>
          <a:xfrm>
            <a:off x="4906962" y="5243512"/>
            <a:ext cx="8890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281362" y="5222875"/>
            <a:ext cx="1112836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こわい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7448550" y="5302250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すごい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7654925" y="3836987"/>
            <a:ext cx="111442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きも</a:t>
            </a:r>
          </a:p>
        </p:txBody>
      </p:sp>
      <p:sp>
        <p:nvSpPr>
          <p:cNvPr id="409" name="Shape 409"/>
          <p:cNvSpPr/>
          <p:nvPr/>
        </p:nvSpPr>
        <p:spPr>
          <a:xfrm rot="-1860000">
            <a:off x="74612" y="3133725"/>
            <a:ext cx="4591050" cy="19907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20687" y="874712"/>
            <a:ext cx="8539162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赤い矢印のように単語を生成した結果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「MIS.W　は　みんな　なかよし」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今回の人工無能TweetBotの根本的な部分はこのマルコフ連鎖で作られている。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903411" y="4605337"/>
            <a:ext cx="5597524" cy="10652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数十行程度で実装！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R言語で人工無能bot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14325" y="1168400"/>
            <a:ext cx="81930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ナイーブベイズ分類器を用いた性格の実装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182687" y="1628775"/>
            <a:ext cx="67786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44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263440"/>
                </a:solidFill>
                <a:latin typeface="Arial"/>
                <a:ea typeface="Arial"/>
                <a:cs typeface="Arial"/>
                <a:sym typeface="Arial"/>
              </a:rPr>
              <a:t>ナイーブベイズ分類器の実用例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2634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44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263440"/>
                </a:solidFill>
                <a:latin typeface="Arial"/>
                <a:ea typeface="Arial"/>
                <a:cs typeface="Arial"/>
                <a:sym typeface="Arial"/>
              </a:rPr>
              <a:t>著者（作曲者）自動判定システム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44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263440"/>
                </a:solidFill>
                <a:latin typeface="Arial"/>
                <a:ea typeface="Arial"/>
                <a:cs typeface="Arial"/>
                <a:sym typeface="Arial"/>
              </a:rPr>
              <a:t>スパムメール自動判定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2634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44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263440"/>
                </a:solidFill>
                <a:latin typeface="Arial"/>
                <a:ea typeface="Arial"/>
                <a:cs typeface="Arial"/>
                <a:sym typeface="Arial"/>
              </a:rPr>
              <a:t>応用することで性格を実装できます！！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>
              <a:solidFill>
                <a:srgbClr val="2634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2634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1968500" y="3527425"/>
            <a:ext cx="5597525" cy="275748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２0行程度で実装！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R言語で人工無能bot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14325" y="1409700"/>
            <a:ext cx="33972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マルコフ連鎖式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人工無能TweetBot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-631825" y="3243261"/>
            <a:ext cx="5289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Spica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44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263440"/>
                </a:solidFill>
                <a:latin typeface="Arial"/>
                <a:ea typeface="Arial"/>
                <a:cs typeface="Arial"/>
                <a:sym typeface="Arial"/>
              </a:rPr>
              <a:t>@spica_egg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75" y="1055687"/>
            <a:ext cx="43973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5173662" y="5613400"/>
            <a:ext cx="3970337" cy="5842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>
            <p:ph type="ctrTitle"/>
          </p:nvPr>
        </p:nvSpPr>
        <p:spPr>
          <a:xfrm>
            <a:off x="2870200" y="2541586"/>
            <a:ext cx="61928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例3：R言語で株価予測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R言語で株価予測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14325" y="1017587"/>
            <a:ext cx="81930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日経225のその日の終値を予測します。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1701800"/>
            <a:ext cx="7126286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R言語で株価予測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-2822575" y="1193800"/>
            <a:ext cx="81930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現状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77912" y="3413125"/>
            <a:ext cx="81930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・前日比が＋かーかならば７～８割の精度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・しかし幅を考えると2割しか…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・実装はrandomForest(30行ほど）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・web上の記事を解析して補正する試み（実装中）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→求ム班員・企画員！！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5173662" y="5613400"/>
            <a:ext cx="3970337" cy="584200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>
            <p:ph type="ctrTitle"/>
          </p:nvPr>
        </p:nvSpPr>
        <p:spPr>
          <a:xfrm>
            <a:off x="4219575" y="2541586"/>
            <a:ext cx="484346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統計班への入り方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166936" y="1682750"/>
            <a:ext cx="6556375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50代。主な活動はCG研である。一年ほど前に前幹事長ことえもえも大先生に肉体改造を施され、気がついたらプログラミングができるようになっていた！！！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ichi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1101725"/>
            <a:ext cx="1687511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192336" y="1066800"/>
            <a:ext cx="4465636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shichi（@shichichaos）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4325" y="3198811"/>
            <a:ext cx="2117725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洗脳前の活動例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0650" y="3675062"/>
            <a:ext cx="2239961" cy="22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4450" y="3695700"/>
            <a:ext cx="2236787" cy="22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825" y="3700462"/>
            <a:ext cx="2970211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統計班への入り方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09550" y="2725736"/>
            <a:ext cx="8724899" cy="195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・slackのmis_stat窓にjoinする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・統計班の班員または班長(@shichichaos)に入会の意を示す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・MisWikiのプロフィールに統計班とタグ付けする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のいずれか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890587" y="5741987"/>
            <a:ext cx="7572375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次回は統計基礎＆R講座の「変態統計学入門①」でお会いしましょう。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統計班＆統計企画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042987" y="2732086"/>
            <a:ext cx="7267574" cy="189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・MIS.Wには非公式の班が幾つか存在する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・現在50代6人、51代5人で構成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・ガチガチの統計以外もしている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・卒業研究で使うことになるハズ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71500" y="808037"/>
            <a:ext cx="3132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統計班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統計班＆統計企画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01650" y="1035050"/>
            <a:ext cx="31321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StockMIS.W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87400" y="2498725"/>
            <a:ext cx="8042274" cy="189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・株価を予測しよう！って企画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・実際課金はしない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・社会人の先輩も在籍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（45代の方も参加してくれました！）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・なんでもできる！</a:t>
            </a:r>
            <a:r>
              <a:rPr b="1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(uiデザイン・webデザイン・解析)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4818062" y="2609850"/>
            <a:ext cx="506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統計学とは？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173662" y="5595937"/>
            <a:ext cx="3970337" cy="601661"/>
          </a:xfrm>
          <a:prstGeom prst="rect">
            <a:avLst/>
          </a:prstGeom>
          <a:solidFill>
            <a:srgbClr val="2932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統計学とは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4325" y="1549400"/>
            <a:ext cx="83629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手持ちのデータ群を分析して意味を持たせる学問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1" y="2316161"/>
            <a:ext cx="8924925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踊る猿のイラスト（申年・干支）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036" y="2152650"/>
            <a:ext cx="2032000" cy="201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オタクのイラスト"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5087" y="1825625"/>
            <a:ext cx="2355849" cy="2879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487" y="1747836"/>
            <a:ext cx="1747837" cy="289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統計学とは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14325" y="949325"/>
            <a:ext cx="8362950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踊る猿のイラスト（申年・干支）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287" y="4165600"/>
            <a:ext cx="2033587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4089400"/>
            <a:ext cx="2032000" cy="201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425" y="2790825"/>
            <a:ext cx="2032000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37" name="Shape 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2636" y="3173411"/>
            <a:ext cx="1747837" cy="2889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4200" y="3357562"/>
            <a:ext cx="1746250" cy="289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2478086"/>
            <a:ext cx="2033587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オタクのイラスト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362" y="3078161"/>
            <a:ext cx="2355849" cy="287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33362" y="1071562"/>
            <a:ext cx="8524874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Ex)早稲田生n人の属性とGPAのデータ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（属性：オタク・ウェイ・真面目）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85912" y="3078161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2.3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43211" y="2336800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473700" y="1774825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971925" y="3903662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080125" y="2582861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904036" y="1498600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351836" y="2030411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951661" y="4495800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1.9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308975" y="3927475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792662" y="3311525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踊る猿のイラスト（申年・干支）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036" y="2152650"/>
            <a:ext cx="2032000" cy="201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オタクのイラスト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5087" y="1825625"/>
            <a:ext cx="2355849" cy="2879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487" y="1747836"/>
            <a:ext cx="1747837" cy="289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314325" y="9525"/>
            <a:ext cx="85153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統計学とは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14325" y="949325"/>
            <a:ext cx="8362950" cy="6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091237" y="6284912"/>
            <a:ext cx="2947986" cy="439736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4325" y="828675"/>
            <a:ext cx="8524874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統計は力である、魔法である。</a:t>
            </a:r>
          </a:p>
        </p:txBody>
      </p:sp>
      <p:pic>
        <p:nvPicPr>
          <p:cNvPr descr="踊る猿のイラスト（申年・干支）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287" y="4165600"/>
            <a:ext cx="2033587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4089400"/>
            <a:ext cx="2032000" cy="201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425" y="2790825"/>
            <a:ext cx="2032000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2636" y="3173411"/>
            <a:ext cx="1747837" cy="2889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喪服を着た人のイラスト（男の子）"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4200" y="3357562"/>
            <a:ext cx="1746250" cy="289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踊る猿のイラスト（申年・干支）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2478086"/>
            <a:ext cx="2033587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オタクのイラスト"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362" y="3078161"/>
            <a:ext cx="2355849" cy="287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09562" y="1522412"/>
            <a:ext cx="8524874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Ex)早稲田生n人の属性とGPAのデータ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（属性：オタク・ウェイ・真面目）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585912" y="3078161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2.3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843211" y="2336800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73700" y="1774825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71925" y="3903662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80125" y="2582861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904036" y="1498600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351836" y="2030411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951661" y="4495800"/>
            <a:ext cx="6556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1.9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8308975" y="3927475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792662" y="3311525"/>
            <a:ext cx="6556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0" y="9525"/>
            <a:ext cx="9144000" cy="684847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084637" y="2789236"/>
            <a:ext cx="1049337" cy="976312"/>
          </a:xfrm>
          <a:prstGeom prst="downArrow">
            <a:avLst>
              <a:gd fmla="val 108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220911" y="1614487"/>
            <a:ext cx="4770437" cy="7858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050925" y="3965575"/>
            <a:ext cx="7300912" cy="1379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22337" y="1712911"/>
            <a:ext cx="7462836" cy="353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このデータ自体の価値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「へぇ～～お前のGPAってそんくらいなんだ」程度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242E37"/>
      </a:dk2>
      <a:lt2>
        <a:srgbClr val="E4A90C"/>
      </a:lt2>
      <a:accent1>
        <a:srgbClr val="324556"/>
      </a:accent1>
      <a:accent2>
        <a:srgbClr val="4F6376"/>
      </a:accent2>
      <a:accent3>
        <a:srgbClr val="FFFFFF"/>
      </a:accent3>
      <a:accent4>
        <a:srgbClr val="000000"/>
      </a:accent4>
      <a:accent5>
        <a:srgbClr val="ADB0B4"/>
      </a:accent5>
      <a:accent6>
        <a:srgbClr val="47596A"/>
      </a:accent6>
      <a:hlink>
        <a:srgbClr val="73879A"/>
      </a:hlink>
      <a:folHlink>
        <a:srgbClr val="A3B7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242E37"/>
      </a:dk2>
      <a:lt2>
        <a:srgbClr val="E4A90C"/>
      </a:lt2>
      <a:accent1>
        <a:srgbClr val="324556"/>
      </a:accent1>
      <a:accent2>
        <a:srgbClr val="4F6376"/>
      </a:accent2>
      <a:accent3>
        <a:srgbClr val="FFFFFF"/>
      </a:accent3>
      <a:accent4>
        <a:srgbClr val="000000"/>
      </a:accent4>
      <a:accent5>
        <a:srgbClr val="ADB0B4"/>
      </a:accent5>
      <a:accent6>
        <a:srgbClr val="47596A"/>
      </a:accent6>
      <a:hlink>
        <a:srgbClr val="73879A"/>
      </a:hlink>
      <a:folHlink>
        <a:srgbClr val="A3B7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