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7772"/>
    <p:restoredTop sz="95361"/>
  </p:normalViewPr>
  <p:slideViewPr>
    <p:cSldViewPr snapToGrid="0" snapToObjects="1">
      <p:cViewPr varScale="1">
        <p:scale>
          <a:sx n="20" d="100"/>
          <a:sy n="20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1454FA-518F-7C49-9DB2-33E6102D94AB}"/>
              </a:ext>
            </a:extLst>
          </p:cNvPr>
          <p:cNvSpPr/>
          <p:nvPr userDrawn="1"/>
        </p:nvSpPr>
        <p:spPr>
          <a:xfrm>
            <a:off x="0" y="0"/>
            <a:ext cx="14630400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8" dirty="0"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5F34A2-4F5E-0D4C-8841-759A505F784E}"/>
              </a:ext>
            </a:extLst>
          </p:cNvPr>
          <p:cNvSpPr/>
          <p:nvPr userDrawn="1"/>
        </p:nvSpPr>
        <p:spPr>
          <a:xfrm>
            <a:off x="14630400" y="0"/>
            <a:ext cx="146304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8" dirty="0"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4F58-5FB1-FA4A-BAA6-EA4CAEB36108}"/>
              </a:ext>
            </a:extLst>
          </p:cNvPr>
          <p:cNvSpPr/>
          <p:nvPr userDrawn="1"/>
        </p:nvSpPr>
        <p:spPr>
          <a:xfrm>
            <a:off x="29260800" y="0"/>
            <a:ext cx="146304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8" dirty="0">
              <a:latin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E7694-C944-2B4F-967B-570E7831E5F3}"/>
              </a:ext>
            </a:extLst>
          </p:cNvPr>
          <p:cNvCxnSpPr>
            <a:cxnSpLocks/>
          </p:cNvCxnSpPr>
          <p:nvPr userDrawn="1"/>
        </p:nvCxnSpPr>
        <p:spPr>
          <a:xfrm>
            <a:off x="29260800" y="1371600"/>
            <a:ext cx="0" cy="5486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9CA7-4754-EC4F-859D-F274034E74EE}"/>
              </a:ext>
            </a:extLst>
          </p:cNvPr>
          <p:cNvSpPr/>
          <p:nvPr userDrawn="1"/>
        </p:nvSpPr>
        <p:spPr>
          <a:xfrm>
            <a:off x="14630400" y="27432000"/>
            <a:ext cx="14630400" cy="54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8" dirty="0">
              <a:latin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9024E-28D5-2444-9093-AD742C8CED5C}"/>
              </a:ext>
            </a:extLst>
          </p:cNvPr>
          <p:cNvSpPr/>
          <p:nvPr userDrawn="1"/>
        </p:nvSpPr>
        <p:spPr>
          <a:xfrm>
            <a:off x="29260800" y="27432000"/>
            <a:ext cx="14630400" cy="54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8" dirty="0">
              <a:latin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56FA74-358C-9741-A899-010FBED1B22F}"/>
              </a:ext>
            </a:extLst>
          </p:cNvPr>
          <p:cNvCxnSpPr>
            <a:cxnSpLocks/>
          </p:cNvCxnSpPr>
          <p:nvPr userDrawn="1"/>
        </p:nvCxnSpPr>
        <p:spPr>
          <a:xfrm>
            <a:off x="29260800" y="28117800"/>
            <a:ext cx="0" cy="4114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5F151F-D5CC-804E-BFBC-F2F70BE845D1}"/>
              </a:ext>
            </a:extLst>
          </p:cNvPr>
          <p:cNvSpPr txBox="1"/>
          <p:nvPr userDrawn="1"/>
        </p:nvSpPr>
        <p:spPr>
          <a:xfrm>
            <a:off x="14721840" y="8228164"/>
            <a:ext cx="91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0D2C3-9838-1D46-A3B2-BCFE5F203DF6}"/>
              </a:ext>
            </a:extLst>
          </p:cNvPr>
          <p:cNvSpPr txBox="1"/>
          <p:nvPr userDrawn="1"/>
        </p:nvSpPr>
        <p:spPr>
          <a:xfrm>
            <a:off x="29352240" y="8228164"/>
            <a:ext cx="91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AAE7B-D0B6-8C42-9A1C-B1FDEEBE9538}"/>
              </a:ext>
            </a:extLst>
          </p:cNvPr>
          <p:cNvSpPr txBox="1"/>
          <p:nvPr userDrawn="1"/>
        </p:nvSpPr>
        <p:spPr>
          <a:xfrm>
            <a:off x="14721840" y="17831503"/>
            <a:ext cx="91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5A414-5797-CF44-A4B0-F4D43A4B904C}"/>
              </a:ext>
            </a:extLst>
          </p:cNvPr>
          <p:cNvSpPr txBox="1"/>
          <p:nvPr userDrawn="1"/>
        </p:nvSpPr>
        <p:spPr>
          <a:xfrm>
            <a:off x="29352240" y="17831503"/>
            <a:ext cx="91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7811F-0ADF-DE4E-9DF1-486830ABD974}"/>
              </a:ext>
            </a:extLst>
          </p:cNvPr>
          <p:cNvSpPr txBox="1"/>
          <p:nvPr userDrawn="1"/>
        </p:nvSpPr>
        <p:spPr>
          <a:xfrm>
            <a:off x="457200" y="8229600"/>
            <a:ext cx="1371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Calibri" panose="020F0502020204030204" pitchFamily="34" charset="0"/>
              </a:rPr>
              <a:t>Graphical Abstract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00F69A-1A1B-8547-8D3A-224F57093DE7}"/>
              </a:ext>
            </a:extLst>
          </p:cNvPr>
          <p:cNvSpPr txBox="1"/>
          <p:nvPr userDrawn="1"/>
        </p:nvSpPr>
        <p:spPr>
          <a:xfrm>
            <a:off x="457200" y="26874252"/>
            <a:ext cx="1371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Calibri" panose="020F0502020204030204" pitchFamily="34" charset="0"/>
              </a:rPr>
              <a:t>Abstract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7C84229-9D9E-704F-8730-61C7EA2636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57201"/>
            <a:ext cx="13716000" cy="3785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5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Toward an even better poster: templates for improving #betterposter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1DF96FF-FF6F-334C-96B6-4AB31BD93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157216"/>
            <a:ext cx="13716000" cy="10149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MIT BE Communication Lab </a:t>
            </a:r>
            <a:r>
              <a:rPr lang="en-US" dirty="0" err="1"/>
              <a:t>becl@mit.edu</a:t>
            </a:r>
            <a:endParaRPr lang="en-US" dirty="0"/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C05DC00D-A9C0-464E-BCC3-7DEE1E6B59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8072080"/>
            <a:ext cx="13716000" cy="10149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&gt; 200 words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77078B6F-72A9-7148-BD99-C04CC72429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44800" y="3456432"/>
            <a:ext cx="12801600" cy="13258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Take-home message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DC5F898A-9A25-6347-8BB8-DE9C79345F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175200" y="987552"/>
            <a:ext cx="12801600" cy="6245352"/>
          </a:xfrm>
          <a:prstGeom prst="rect">
            <a:avLst/>
          </a:prstGeom>
        </p:spPr>
        <p:txBody>
          <a:bodyPr anchor="ctr"/>
          <a:lstStyle>
            <a:lvl1pPr marL="1142972" indent="-1142972">
              <a:buFont typeface="Arial" panose="020B0604020202020204" pitchFamily="34" charset="0"/>
              <a:buChar char="•"/>
              <a:defRPr sz="8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Highlight 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Highlight 2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Highlight 3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10EB45D4-2325-764D-A038-70D1919D14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544800" y="9144000"/>
            <a:ext cx="12801600" cy="10149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Main message of Fig. 1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EE715293-FA6C-014C-9885-79ED6C6EB3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544800" y="18745200"/>
            <a:ext cx="12801600" cy="10149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Main message of Fig. 3</a:t>
            </a:r>
          </a:p>
        </p:txBody>
      </p:sp>
      <p:sp>
        <p:nvSpPr>
          <p:cNvPr id="44" name="Text Placeholder 35">
            <a:extLst>
              <a:ext uri="{FF2B5EF4-FFF2-40B4-BE49-F238E27FC236}">
                <a16:creationId xmlns:a16="http://schemas.microsoft.com/office/drawing/2014/main" id="{01DCB90D-BC12-2A43-8238-427639778D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75200" y="18745200"/>
            <a:ext cx="12801600" cy="10149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Main message of Fig. 4</a:t>
            </a:r>
          </a:p>
        </p:txBody>
      </p:sp>
      <p:sp>
        <p:nvSpPr>
          <p:cNvPr id="45" name="Text Placeholder 35">
            <a:extLst>
              <a:ext uri="{FF2B5EF4-FFF2-40B4-BE49-F238E27FC236}">
                <a16:creationId xmlns:a16="http://schemas.microsoft.com/office/drawing/2014/main" id="{5D7DD6E2-E2D5-5141-985C-E279B7D477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75200" y="9144000"/>
            <a:ext cx="12801600" cy="10149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Main message of Fig. 2</a:t>
            </a:r>
          </a:p>
        </p:txBody>
      </p:sp>
      <p:sp>
        <p:nvSpPr>
          <p:cNvPr id="46" name="Text Placeholder 35">
            <a:extLst>
              <a:ext uri="{FF2B5EF4-FFF2-40B4-BE49-F238E27FC236}">
                <a16:creationId xmlns:a16="http://schemas.microsoft.com/office/drawing/2014/main" id="{53500D44-27E0-DC40-9EA9-D28CC9E25A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718000" y="28986480"/>
            <a:ext cx="13716000" cy="2953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z="6000" dirty="0">
                <a:latin typeface="Avenir Light" panose="020B0402020203020204" pitchFamily="34" charset="77"/>
              </a:rPr>
              <a:t>References, Funding, Acknowledgements, etc.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D5C682-C1BE-0C4C-A84D-7FD781D99A79}"/>
              </a:ext>
            </a:extLst>
          </p:cNvPr>
          <p:cNvSpPr>
            <a:spLocks/>
          </p:cNvSpPr>
          <p:nvPr userDrawn="1"/>
        </p:nvSpPr>
        <p:spPr>
          <a:xfrm>
            <a:off x="20116800" y="29361384"/>
            <a:ext cx="3657600" cy="26426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latin typeface="Calibri Light" panose="020F03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B9EEA4-58C1-9645-BEEE-DC0C5049DD14}"/>
              </a:ext>
            </a:extLst>
          </p:cNvPr>
          <p:cNvSpPr txBox="1"/>
          <p:nvPr userDrawn="1"/>
        </p:nvSpPr>
        <p:spPr>
          <a:xfrm>
            <a:off x="19917613" y="28164073"/>
            <a:ext cx="3760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i="0" dirty="0">
                <a:solidFill>
                  <a:schemeClr val="tx1"/>
                </a:solidFill>
                <a:latin typeface="Calibri Light" panose="020F0302020204030204" pitchFamily="34" charset="0"/>
              </a:rPr>
              <a:t>Business cards</a:t>
            </a:r>
          </a:p>
        </p:txBody>
      </p:sp>
      <p:sp>
        <p:nvSpPr>
          <p:cNvPr id="62" name="Text Placeholder 35">
            <a:extLst>
              <a:ext uri="{FF2B5EF4-FFF2-40B4-BE49-F238E27FC236}">
                <a16:creationId xmlns:a16="http://schemas.microsoft.com/office/drawing/2014/main" id="{53B1F90C-564B-9549-B088-B6FFAE6EFE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544800" y="11033760"/>
            <a:ext cx="12801600" cy="59740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Suggested boundaries on Figure 1</a:t>
            </a:r>
          </a:p>
        </p:txBody>
      </p:sp>
      <p:sp>
        <p:nvSpPr>
          <p:cNvPr id="63" name="Text Placeholder 35">
            <a:extLst>
              <a:ext uri="{FF2B5EF4-FFF2-40B4-BE49-F238E27FC236}">
                <a16:creationId xmlns:a16="http://schemas.microsoft.com/office/drawing/2014/main" id="{DE6DF9F7-4C5B-D243-9FD6-C7BB0A97DC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175200" y="11080853"/>
            <a:ext cx="12801600" cy="59740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Suggested boundaries on Figure 2</a:t>
            </a:r>
          </a:p>
        </p:txBody>
      </p:sp>
      <p:sp>
        <p:nvSpPr>
          <p:cNvPr id="64" name="Text Placeholder 35">
            <a:extLst>
              <a:ext uri="{FF2B5EF4-FFF2-40B4-BE49-F238E27FC236}">
                <a16:creationId xmlns:a16="http://schemas.microsoft.com/office/drawing/2014/main" id="{474A4179-A0DF-D444-B253-DB56FC149E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544800" y="20674584"/>
            <a:ext cx="12801600" cy="59740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Suggested boundaries on Figure 3</a:t>
            </a:r>
          </a:p>
        </p:txBody>
      </p:sp>
      <p:sp>
        <p:nvSpPr>
          <p:cNvPr id="65" name="Text Placeholder 35">
            <a:extLst>
              <a:ext uri="{FF2B5EF4-FFF2-40B4-BE49-F238E27FC236}">
                <a16:creationId xmlns:a16="http://schemas.microsoft.com/office/drawing/2014/main" id="{9F6B4A0A-C7E0-B54C-B788-E6938B025C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175200" y="20674584"/>
            <a:ext cx="12801600" cy="59740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Suggested boundaries on Figure 4</a:t>
            </a:r>
          </a:p>
        </p:txBody>
      </p:sp>
      <p:sp>
        <p:nvSpPr>
          <p:cNvPr id="66" name="Text Placeholder 35">
            <a:extLst>
              <a:ext uri="{FF2B5EF4-FFF2-40B4-BE49-F238E27FC236}">
                <a16:creationId xmlns:a16="http://schemas.microsoft.com/office/drawing/2014/main" id="{55FFBEE9-8A03-BB47-B5FB-2D73F0EAC77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10058400"/>
            <a:ext cx="1371600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Suggested boundaries for graphical abstract</a:t>
            </a:r>
          </a:p>
        </p:txBody>
      </p:sp>
      <p:sp>
        <p:nvSpPr>
          <p:cNvPr id="67" name="Text Placeholder 35">
            <a:extLst>
              <a:ext uri="{FF2B5EF4-FFF2-40B4-BE49-F238E27FC236}">
                <a16:creationId xmlns:a16="http://schemas.microsoft.com/office/drawing/2014/main" id="{05A5D7D2-5862-5940-9FD2-22FC4D5CB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430000" y="24688800"/>
            <a:ext cx="2743200" cy="2743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QR code</a:t>
            </a:r>
          </a:p>
        </p:txBody>
      </p:sp>
      <p:sp>
        <p:nvSpPr>
          <p:cNvPr id="68" name="Text Placeholder 35">
            <a:extLst>
              <a:ext uri="{FF2B5EF4-FFF2-40B4-BE49-F238E27FC236}">
                <a16:creationId xmlns:a16="http://schemas.microsoft.com/office/drawing/2014/main" id="{EDBCCBAB-80FC-9940-8158-A00E1FB2D54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544800" y="28346400"/>
            <a:ext cx="3657600" cy="365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Logo 1</a:t>
            </a:r>
          </a:p>
        </p:txBody>
      </p:sp>
      <p:sp>
        <p:nvSpPr>
          <p:cNvPr id="69" name="Text Placeholder 35">
            <a:extLst>
              <a:ext uri="{FF2B5EF4-FFF2-40B4-BE49-F238E27FC236}">
                <a16:creationId xmlns:a16="http://schemas.microsoft.com/office/drawing/2014/main" id="{F70407B6-4DD6-DD41-B953-A358AE2B69E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88800" y="28346400"/>
            <a:ext cx="3657600" cy="365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Logo 2</a:t>
            </a:r>
          </a:p>
        </p:txBody>
      </p:sp>
    </p:spTree>
    <p:extLst>
      <p:ext uri="{BB962C8B-B14F-4D97-AF65-F5344CB8AC3E}">
        <p14:creationId xmlns:p14="http://schemas.microsoft.com/office/powerpoint/2010/main" val="302467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93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8480BB67-A302-8248-A401-67AEC4B1B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90F55E0D-BD72-6E43-9F05-1FDA3B951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09FEF025-A7D3-DD45-B93B-842D9C16D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0B3C3EFE-9AA7-6C40-8A26-3A3195820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4F233B69-5077-0D49-A551-6065118AAA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1AFD9DFD-940E-044C-B891-201D18BDEA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4E022530-D7C2-F54C-8648-AF3308F55F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F6EED1D9-E1FF-3F43-B8D7-48D7A28867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0AB06238-A7DC-7841-95E2-FD60C715B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B16366DF-ABCC-4346-A5E9-CD695A9B60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C33F6430-02C8-CB46-BCA3-E1B35F5ADA1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0F83BE3B-C858-FA44-AF9E-618FB21E05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C92EAD50-E541-C84D-94A1-4C76994AA1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1D130B5B-77E6-BA4C-B7E5-BEDD287999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E1FB3780-D1C3-8847-B80A-7BFC4893ECB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0C823E5F-1B95-0E4C-9346-D75AF8564A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09109850-EACE-1744-A384-F9F6809F715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45B9E037-7583-7E47-B0AD-9E65B4C6594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60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BECL">
      <a:dk1>
        <a:srgbClr val="000000"/>
      </a:dk1>
      <a:lt1>
        <a:srgbClr val="FFFFFF"/>
      </a:lt1>
      <a:dk2>
        <a:srgbClr val="BEBFBE"/>
      </a:dk2>
      <a:lt2>
        <a:srgbClr val="F1F2F1"/>
      </a:lt2>
      <a:accent1>
        <a:srgbClr val="F1F2F1"/>
      </a:accent1>
      <a:accent2>
        <a:srgbClr val="BEBFBE"/>
      </a:accent2>
      <a:accent3>
        <a:srgbClr val="93BD58"/>
      </a:accent3>
      <a:accent4>
        <a:srgbClr val="5EA151"/>
      </a:accent4>
      <a:accent5>
        <a:srgbClr val="46AFBD"/>
      </a:accent5>
      <a:accent6>
        <a:srgbClr val="488385"/>
      </a:accent6>
      <a:hlink>
        <a:srgbClr val="0563C1"/>
      </a:hlink>
      <a:folHlink>
        <a:srgbClr val="95495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Light</vt:lpstr>
      <vt:lpstr>Calibri</vt:lpstr>
      <vt:lpstr>Calibri Light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Triassi</dc:creator>
  <cp:lastModifiedBy>Chiara J Ricci-Tam</cp:lastModifiedBy>
  <cp:revision>34</cp:revision>
  <dcterms:created xsi:type="dcterms:W3CDTF">2020-09-10T17:03:44Z</dcterms:created>
  <dcterms:modified xsi:type="dcterms:W3CDTF">2023-09-27T14:28:37Z</dcterms:modified>
</cp:coreProperties>
</file>