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Poppins" panose="000005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gwbasRqFlaRbHbGroGmwIQ+qLl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779a89e70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g3779a89e70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Please, replace the image with a more suitable. Avoid removing the blue shape!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779a89e702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3779a89e702_2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779a89e702_2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3779a89e702_2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77cdef416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377cdef416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779a89e702_2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g3779a89e702_2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779a89e702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g3779a89e702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779a89e702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g3779a89e702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779a89e702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3779a89e702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779a89e702_2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3779a89e702_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779a89e702_2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3779a89e702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779a89e702_2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3779a89e702_2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779a89e702_2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3779a89e702_2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779a89e702_2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3779a89e702_2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" name="Google Shape;11;p6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FBF"/>
              </a:buClr>
              <a:buSzPts val="2100"/>
              <a:buNone/>
              <a:defRPr sz="2100">
                <a:solidFill>
                  <a:srgbClr val="00BFB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" name="Google Shape;12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p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type="twoColTx">
  <p:cSld name="TITLE_AND_TWO_COLUMNS">
    <p:bg>
      <p:bgPr>
        <a:solidFill>
          <a:srgbClr val="00184F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69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71"/>
          <p:cNvSpPr txBox="1">
            <a:spLocks noGrp="1"/>
          </p:cNvSpPr>
          <p:nvPr>
            <p:ph type="body" idx="1"/>
          </p:nvPr>
        </p:nvSpPr>
        <p:spPr>
          <a:xfrm>
            <a:off x="898788" y="1543975"/>
            <a:ext cx="3608100" cy="30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 sz="1100"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71"/>
          <p:cNvSpPr txBox="1">
            <a:spLocks noGrp="1"/>
          </p:cNvSpPr>
          <p:nvPr>
            <p:ph type="body" idx="2"/>
          </p:nvPr>
        </p:nvSpPr>
        <p:spPr>
          <a:xfrm>
            <a:off x="4637088" y="1543975"/>
            <a:ext cx="3608100" cy="30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 sz="1100"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" name="Google Shape;18;p7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60100" y="0"/>
            <a:ext cx="1483900" cy="135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350" y="4147700"/>
            <a:ext cx="1184500" cy="92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ption 1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7"/>
          <p:cNvSpPr txBox="1">
            <a:spLocks noGrp="1"/>
          </p:cNvSpPr>
          <p:nvPr>
            <p:ph type="title"/>
          </p:nvPr>
        </p:nvSpPr>
        <p:spPr>
          <a:xfrm>
            <a:off x="2040000" y="630213"/>
            <a:ext cx="553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7"/>
          <p:cNvSpPr txBox="1">
            <a:spLocks noGrp="1"/>
          </p:cNvSpPr>
          <p:nvPr>
            <p:ph type="body" idx="1"/>
          </p:nvPr>
        </p:nvSpPr>
        <p:spPr>
          <a:xfrm>
            <a:off x="2184700" y="1388100"/>
            <a:ext cx="6647700" cy="29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67"/>
          <p:cNvSpPr txBox="1">
            <a:spLocks noGrp="1"/>
          </p:cNvSpPr>
          <p:nvPr>
            <p:ph type="sldNum" idx="12"/>
          </p:nvPr>
        </p:nvSpPr>
        <p:spPr>
          <a:xfrm>
            <a:off x="8340283" y="45134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00184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00184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00184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00184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00184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00184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00184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00184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rgbClr val="00184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">
  <p:cSld name="TITLE_AND_TWO_COLUMNS_1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69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2400"/>
              <a:buNone/>
              <a:defRPr>
                <a:solidFill>
                  <a:srgbClr val="00184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2800"/>
              <a:buNone/>
              <a:defRPr>
                <a:solidFill>
                  <a:srgbClr val="00184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2800"/>
              <a:buNone/>
              <a:defRPr>
                <a:solidFill>
                  <a:srgbClr val="00184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2800"/>
              <a:buNone/>
              <a:defRPr>
                <a:solidFill>
                  <a:srgbClr val="00184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2800"/>
              <a:buNone/>
              <a:defRPr>
                <a:solidFill>
                  <a:srgbClr val="00184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2800"/>
              <a:buNone/>
              <a:defRPr>
                <a:solidFill>
                  <a:srgbClr val="00184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2800"/>
              <a:buNone/>
              <a:defRPr>
                <a:solidFill>
                  <a:srgbClr val="00184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2800"/>
              <a:buNone/>
              <a:defRPr>
                <a:solidFill>
                  <a:srgbClr val="00184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2800"/>
              <a:buNone/>
              <a:defRPr>
                <a:solidFill>
                  <a:srgbClr val="00184F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6"/>
          <p:cNvSpPr txBox="1">
            <a:spLocks noGrp="1"/>
          </p:cNvSpPr>
          <p:nvPr>
            <p:ph type="body" idx="1"/>
          </p:nvPr>
        </p:nvSpPr>
        <p:spPr>
          <a:xfrm>
            <a:off x="898788" y="1543975"/>
            <a:ext cx="3608100" cy="30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300"/>
              <a:buChar char="●"/>
              <a:defRPr sz="1100">
                <a:solidFill>
                  <a:srgbClr val="00184F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100"/>
              <a:buChar char="○"/>
              <a:defRPr sz="1100">
                <a:solidFill>
                  <a:srgbClr val="00184F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100"/>
              <a:buChar char="■"/>
              <a:defRPr sz="1100">
                <a:solidFill>
                  <a:srgbClr val="00184F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100"/>
              <a:buChar char="●"/>
              <a:defRPr sz="1100">
                <a:solidFill>
                  <a:srgbClr val="00184F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100"/>
              <a:buChar char="○"/>
              <a:defRPr sz="1100">
                <a:solidFill>
                  <a:srgbClr val="00184F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100"/>
              <a:buChar char="■"/>
              <a:defRPr sz="1100">
                <a:solidFill>
                  <a:srgbClr val="00184F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100"/>
              <a:buChar char="●"/>
              <a:defRPr sz="1100">
                <a:solidFill>
                  <a:srgbClr val="00184F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100"/>
              <a:buChar char="○"/>
              <a:defRPr sz="1100">
                <a:solidFill>
                  <a:srgbClr val="00184F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100"/>
              <a:buChar char="■"/>
              <a:defRPr sz="1100">
                <a:solidFill>
                  <a:srgbClr val="00184F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6"/>
          <p:cNvSpPr txBox="1">
            <a:spLocks noGrp="1"/>
          </p:cNvSpPr>
          <p:nvPr>
            <p:ph type="body" idx="2"/>
          </p:nvPr>
        </p:nvSpPr>
        <p:spPr>
          <a:xfrm>
            <a:off x="4637088" y="1543975"/>
            <a:ext cx="3608100" cy="30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300"/>
              <a:buChar char="●"/>
              <a:defRPr sz="1100">
                <a:solidFill>
                  <a:srgbClr val="00184F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100"/>
              <a:buChar char="○"/>
              <a:defRPr sz="1100">
                <a:solidFill>
                  <a:srgbClr val="00184F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100"/>
              <a:buChar char="■"/>
              <a:defRPr sz="1100">
                <a:solidFill>
                  <a:srgbClr val="00184F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100"/>
              <a:buChar char="●"/>
              <a:defRPr sz="1100">
                <a:solidFill>
                  <a:srgbClr val="00184F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100"/>
              <a:buChar char="○"/>
              <a:defRPr sz="1100">
                <a:solidFill>
                  <a:srgbClr val="00184F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100"/>
              <a:buChar char="■"/>
              <a:defRPr sz="1100">
                <a:solidFill>
                  <a:srgbClr val="00184F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100"/>
              <a:buChar char="●"/>
              <a:defRPr sz="1100">
                <a:solidFill>
                  <a:srgbClr val="00184F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100"/>
              <a:buChar char="○"/>
              <a:defRPr sz="1100">
                <a:solidFill>
                  <a:srgbClr val="00184F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100"/>
              <a:buChar char="■"/>
              <a:defRPr sz="1100">
                <a:solidFill>
                  <a:srgbClr val="00184F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" name="Google Shape;29;p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60100" y="0"/>
            <a:ext cx="1483900" cy="135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350" y="4147700"/>
            <a:ext cx="1184500" cy="92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7931687" y="4066925"/>
            <a:ext cx="1212325" cy="135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184F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4"/>
          <p:cNvSpPr/>
          <p:nvPr/>
        </p:nvSpPr>
        <p:spPr>
          <a:xfrm>
            <a:off x="-83700" y="-40200"/>
            <a:ext cx="9311400" cy="5223900"/>
          </a:xfrm>
          <a:prstGeom prst="rtTriangle">
            <a:avLst/>
          </a:prstGeom>
          <a:solidFill>
            <a:srgbClr val="010F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64"/>
          <p:cNvSpPr txBox="1">
            <a:spLocks noGrp="1"/>
          </p:cNvSpPr>
          <p:nvPr>
            <p:ph type="ctrTitle"/>
          </p:nvPr>
        </p:nvSpPr>
        <p:spPr>
          <a:xfrm>
            <a:off x="311708" y="7093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7" name="Google Shape;37;p64"/>
          <p:cNvSpPr txBox="1">
            <a:spLocks noGrp="1"/>
          </p:cNvSpPr>
          <p:nvPr>
            <p:ph type="subTitle" idx="1"/>
          </p:nvPr>
        </p:nvSpPr>
        <p:spPr>
          <a:xfrm>
            <a:off x="942800" y="2986325"/>
            <a:ext cx="7258500" cy="6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300"/>
              </a:buClr>
              <a:buSzPts val="2100"/>
              <a:buNone/>
              <a:defRPr sz="2100">
                <a:solidFill>
                  <a:srgbClr val="FF83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8" name="Google Shape;38;p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" type="secHead">
  <p:cSld name="SECTION_HEADER">
    <p:bg>
      <p:bgPr>
        <a:solidFill>
          <a:srgbClr val="00BFBF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1" name="Google Shape;41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7" name="Google Shape;47;p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F35"/>
              </a:buClr>
              <a:buSzPts val="2400"/>
              <a:buFont typeface="Poppins"/>
              <a:buNone/>
              <a:defRPr sz="2400" b="1" i="0" u="none" strike="noStrike" cap="none">
                <a:solidFill>
                  <a:srgbClr val="010F35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800"/>
              <a:buFont typeface="Poppins"/>
              <a:buChar char="●"/>
              <a:defRPr sz="1800" b="0" i="0" u="none" strike="noStrike" cap="none">
                <a:solidFill>
                  <a:srgbClr val="00184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rgbClr val="00184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rgbClr val="00184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rgbClr val="00184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rgbClr val="00184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rgbClr val="00184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rgbClr val="00184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rgbClr val="00184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rgbClr val="00184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g3779a89e702_2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6318" y="-22026"/>
            <a:ext cx="6793700" cy="52720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g3779a89e702_2_0"/>
          <p:cNvSpPr txBox="1">
            <a:spLocks noGrp="1"/>
          </p:cNvSpPr>
          <p:nvPr>
            <p:ph type="title"/>
          </p:nvPr>
        </p:nvSpPr>
        <p:spPr>
          <a:xfrm>
            <a:off x="-128540" y="1288200"/>
            <a:ext cx="3469072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Blockchain </a:t>
            </a:r>
            <a:br>
              <a:rPr lang="en"/>
            </a:br>
            <a:r>
              <a:rPr lang="en"/>
              <a:t>for Migrants</a:t>
            </a:r>
            <a:endParaRPr/>
          </a:p>
        </p:txBody>
      </p:sp>
      <p:sp>
        <p:nvSpPr>
          <p:cNvPr id="57" name="Google Shape;57;g3779a89e702_2_0"/>
          <p:cNvSpPr txBox="1">
            <a:spLocks noGrp="1"/>
          </p:cNvSpPr>
          <p:nvPr>
            <p:ph type="subTitle" idx="1"/>
          </p:nvPr>
        </p:nvSpPr>
        <p:spPr>
          <a:xfrm>
            <a:off x="82693" y="3062900"/>
            <a:ext cx="40452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FinclusionChain Team</a:t>
            </a:r>
            <a:endParaRPr/>
          </a:p>
        </p:txBody>
      </p:sp>
      <p:pic>
        <p:nvPicPr>
          <p:cNvPr id="58" name="Google Shape;58;g3779a89e702_2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40075" y="4215350"/>
            <a:ext cx="1003925" cy="99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g3779a89e702_2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40532" y="0"/>
            <a:ext cx="5803468" cy="5227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g3779a89e702_2_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006550" y="73075"/>
            <a:ext cx="1184500" cy="92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779a89e702_2_67"/>
          <p:cNvSpPr txBox="1">
            <a:spLocks noGrp="1"/>
          </p:cNvSpPr>
          <p:nvPr>
            <p:ph type="body" idx="1"/>
          </p:nvPr>
        </p:nvSpPr>
        <p:spPr>
          <a:xfrm>
            <a:off x="898787" y="1744975"/>
            <a:ext cx="6628913" cy="30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⮚"/>
            </a:pPr>
            <a:r>
              <a:rPr lang="en" sz="1400"/>
              <a:t>Our findings suggest a </a:t>
            </a:r>
            <a:r>
              <a:rPr lang="en" sz="1400" b="1"/>
              <a:t>moderate positive relationship</a:t>
            </a:r>
            <a:r>
              <a:rPr lang="en" sz="1400"/>
              <a:t> between international migrant populations and cryptocurrency adoption (excluding outliers like Central &amp; Western Europe).</a:t>
            </a:r>
            <a:endParaRPr/>
          </a:p>
          <a:p>
            <a:pPr marL="285750" lvl="0" indent="-28575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300"/>
              <a:buFont typeface="Noto Sans Symbols"/>
              <a:buChar char="⮚"/>
            </a:pPr>
            <a:r>
              <a:rPr lang="en" sz="1400" b="1"/>
              <a:t>Blockchain-based financial tools</a:t>
            </a:r>
            <a:r>
              <a:rPr lang="en" sz="1400"/>
              <a:t> can be a viable alternative to traditional credit systems — especially in underserved regions. Migrants in these areas may adopt decentralized platforms that bypass the need for traditional credit histories, fostering financial inclusion.</a:t>
            </a:r>
            <a:endParaRPr sz="1800"/>
          </a:p>
        </p:txBody>
      </p:sp>
      <p:pic>
        <p:nvPicPr>
          <p:cNvPr id="131" name="Google Shape;131;g3779a89e702_2_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60100" y="0"/>
            <a:ext cx="1483900" cy="135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3779a89e702_2_67"/>
          <p:cNvSpPr txBox="1">
            <a:spLocks noGrp="1"/>
          </p:cNvSpPr>
          <p:nvPr>
            <p:ph type="title"/>
          </p:nvPr>
        </p:nvSpPr>
        <p:spPr>
          <a:xfrm>
            <a:off x="898800" y="779400"/>
            <a:ext cx="420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60">
                <a:solidFill>
                  <a:srgbClr val="00C4C4"/>
                </a:solidFill>
              </a:rPr>
              <a:t>Insights  </a:t>
            </a:r>
            <a:endParaRPr sz="2660">
              <a:solidFill>
                <a:srgbClr val="00C4C4"/>
              </a:solidFill>
            </a:endParaRPr>
          </a:p>
        </p:txBody>
      </p:sp>
      <p:sp>
        <p:nvSpPr>
          <p:cNvPr id="133" name="Google Shape;133;g3779a89e702_2_67"/>
          <p:cNvSpPr/>
          <p:nvPr/>
        </p:nvSpPr>
        <p:spPr>
          <a:xfrm>
            <a:off x="-44575" y="1265825"/>
            <a:ext cx="5009700" cy="26700"/>
          </a:xfrm>
          <a:prstGeom prst="rect">
            <a:avLst/>
          </a:prstGeom>
          <a:solidFill>
            <a:srgbClr val="FF8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3779a89e702_2_67"/>
          <p:cNvSpPr txBox="1"/>
          <p:nvPr/>
        </p:nvSpPr>
        <p:spPr>
          <a:xfrm>
            <a:off x="2252193" y="2289878"/>
            <a:ext cx="459453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3779a89e702_2_67"/>
          <p:cNvSpPr txBox="1"/>
          <p:nvPr/>
        </p:nvSpPr>
        <p:spPr>
          <a:xfrm>
            <a:off x="2252193" y="2289878"/>
            <a:ext cx="459453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g3779a89e702_2_67"/>
          <p:cNvGrpSpPr/>
          <p:nvPr/>
        </p:nvGrpSpPr>
        <p:grpSpPr>
          <a:xfrm>
            <a:off x="411295" y="837054"/>
            <a:ext cx="304000" cy="356205"/>
            <a:chOff x="-49375900" y="3550975"/>
            <a:chExt cx="256800" cy="300900"/>
          </a:xfrm>
        </p:grpSpPr>
        <p:sp>
          <p:nvSpPr>
            <p:cNvPr id="137" name="Google Shape;137;g3779a89e702_2_67"/>
            <p:cNvSpPr/>
            <p:nvPr/>
          </p:nvSpPr>
          <p:spPr>
            <a:xfrm>
              <a:off x="-49231775" y="3638425"/>
              <a:ext cx="59100" cy="59075"/>
            </a:xfrm>
            <a:custGeom>
              <a:avLst/>
              <a:gdLst/>
              <a:ahLst/>
              <a:cxnLst/>
              <a:rect l="l" t="t" r="r" b="b"/>
              <a:pathLst>
                <a:path w="2364" h="2363" extrusionOk="0">
                  <a:moveTo>
                    <a:pt x="1" y="0"/>
                  </a:moveTo>
                  <a:lnTo>
                    <a:pt x="1513" y="2363"/>
                  </a:lnTo>
                  <a:lnTo>
                    <a:pt x="23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g3779a89e702_2_67"/>
            <p:cNvSpPr/>
            <p:nvPr/>
          </p:nvSpPr>
          <p:spPr>
            <a:xfrm>
              <a:off x="-49291623" y="3726626"/>
              <a:ext cx="87450" cy="123675"/>
            </a:xfrm>
            <a:custGeom>
              <a:avLst/>
              <a:gdLst/>
              <a:ahLst/>
              <a:cxnLst/>
              <a:rect l="l" t="t" r="r" b="b"/>
              <a:pathLst>
                <a:path w="3498" h="4947" extrusionOk="0">
                  <a:moveTo>
                    <a:pt x="1" y="1"/>
                  </a:moveTo>
                  <a:lnTo>
                    <a:pt x="1733" y="4947"/>
                  </a:lnTo>
                  <a:lnTo>
                    <a:pt x="34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g3779a89e702_2_67"/>
            <p:cNvSpPr/>
            <p:nvPr/>
          </p:nvSpPr>
          <p:spPr>
            <a:xfrm>
              <a:off x="-49288475" y="3647075"/>
              <a:ext cx="81150" cy="61450"/>
            </a:xfrm>
            <a:custGeom>
              <a:avLst/>
              <a:gdLst/>
              <a:ahLst/>
              <a:cxnLst/>
              <a:rect l="l" t="t" r="r" b="b"/>
              <a:pathLst>
                <a:path w="3246" h="2458" extrusionOk="0">
                  <a:moveTo>
                    <a:pt x="1607" y="1"/>
                  </a:moveTo>
                  <a:lnTo>
                    <a:pt x="1" y="2458"/>
                  </a:lnTo>
                  <a:lnTo>
                    <a:pt x="3246" y="2458"/>
                  </a:lnTo>
                  <a:lnTo>
                    <a:pt x="16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g3779a89e702_2_67"/>
            <p:cNvSpPr/>
            <p:nvPr/>
          </p:nvSpPr>
          <p:spPr>
            <a:xfrm>
              <a:off x="-49375900" y="3648650"/>
              <a:ext cx="59100" cy="59875"/>
            </a:xfrm>
            <a:custGeom>
              <a:avLst/>
              <a:gdLst/>
              <a:ahLst/>
              <a:cxnLst/>
              <a:rect l="l" t="t" r="r" b="b"/>
              <a:pathLst>
                <a:path w="2364" h="2395" extrusionOk="0">
                  <a:moveTo>
                    <a:pt x="1513" y="1"/>
                  </a:moveTo>
                  <a:lnTo>
                    <a:pt x="1" y="2395"/>
                  </a:lnTo>
                  <a:lnTo>
                    <a:pt x="2363" y="2395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g3779a89e702_2_67"/>
            <p:cNvSpPr/>
            <p:nvPr/>
          </p:nvSpPr>
          <p:spPr>
            <a:xfrm>
              <a:off x="-49229400" y="3726625"/>
              <a:ext cx="109500" cy="125250"/>
            </a:xfrm>
            <a:custGeom>
              <a:avLst/>
              <a:gdLst/>
              <a:ahLst/>
              <a:cxnLst/>
              <a:rect l="l" t="t" r="r" b="b"/>
              <a:pathLst>
                <a:path w="4380" h="5010" extrusionOk="0">
                  <a:moveTo>
                    <a:pt x="1765" y="1"/>
                  </a:moveTo>
                  <a:lnTo>
                    <a:pt x="0" y="5010"/>
                  </a:lnTo>
                  <a:lnTo>
                    <a:pt x="43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g3779a89e702_2_67"/>
            <p:cNvSpPr/>
            <p:nvPr/>
          </p:nvSpPr>
          <p:spPr>
            <a:xfrm>
              <a:off x="-49179000" y="3648650"/>
              <a:ext cx="59900" cy="59875"/>
            </a:xfrm>
            <a:custGeom>
              <a:avLst/>
              <a:gdLst/>
              <a:ahLst/>
              <a:cxnLst/>
              <a:rect l="l" t="t" r="r" b="b"/>
              <a:pathLst>
                <a:path w="2396" h="2395" extrusionOk="0">
                  <a:moveTo>
                    <a:pt x="851" y="1"/>
                  </a:moveTo>
                  <a:lnTo>
                    <a:pt x="1" y="2395"/>
                  </a:lnTo>
                  <a:lnTo>
                    <a:pt x="2395" y="2395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g3779a89e702_2_67"/>
            <p:cNvSpPr/>
            <p:nvPr/>
          </p:nvSpPr>
          <p:spPr>
            <a:xfrm>
              <a:off x="-49323125" y="3638425"/>
              <a:ext cx="59100" cy="59075"/>
            </a:xfrm>
            <a:custGeom>
              <a:avLst/>
              <a:gdLst/>
              <a:ahLst/>
              <a:cxnLst/>
              <a:rect l="l" t="t" r="r" b="b"/>
              <a:pathLst>
                <a:path w="2364" h="2363" extrusionOk="0">
                  <a:moveTo>
                    <a:pt x="0" y="0"/>
                  </a:moveTo>
                  <a:lnTo>
                    <a:pt x="819" y="2363"/>
                  </a:lnTo>
                  <a:lnTo>
                    <a:pt x="23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g3779a89e702_2_67"/>
            <p:cNvSpPr/>
            <p:nvPr/>
          </p:nvSpPr>
          <p:spPr>
            <a:xfrm>
              <a:off x="-49375100" y="3726625"/>
              <a:ext cx="108700" cy="125250"/>
            </a:xfrm>
            <a:custGeom>
              <a:avLst/>
              <a:gdLst/>
              <a:ahLst/>
              <a:cxnLst/>
              <a:rect l="l" t="t" r="r" b="b"/>
              <a:pathLst>
                <a:path w="4348" h="5010" extrusionOk="0">
                  <a:moveTo>
                    <a:pt x="0" y="1"/>
                  </a:moveTo>
                  <a:lnTo>
                    <a:pt x="4348" y="5010"/>
                  </a:lnTo>
                  <a:lnTo>
                    <a:pt x="25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g3779a89e702_2_67"/>
            <p:cNvSpPr/>
            <p:nvPr/>
          </p:nvSpPr>
          <p:spPr>
            <a:xfrm>
              <a:off x="-49256975" y="3550975"/>
              <a:ext cx="17350" cy="53600"/>
            </a:xfrm>
            <a:custGeom>
              <a:avLst/>
              <a:gdLst/>
              <a:ahLst/>
              <a:cxnLst/>
              <a:rect l="l" t="t" r="r" b="b"/>
              <a:pathLst>
                <a:path w="694" h="2144" extrusionOk="0">
                  <a:moveTo>
                    <a:pt x="347" y="1"/>
                  </a:moveTo>
                  <a:cubicBezTo>
                    <a:pt x="158" y="1"/>
                    <a:pt x="1" y="159"/>
                    <a:pt x="1" y="348"/>
                  </a:cubicBezTo>
                  <a:lnTo>
                    <a:pt x="1" y="1797"/>
                  </a:lnTo>
                  <a:cubicBezTo>
                    <a:pt x="1" y="1986"/>
                    <a:pt x="158" y="2143"/>
                    <a:pt x="347" y="2143"/>
                  </a:cubicBezTo>
                  <a:cubicBezTo>
                    <a:pt x="536" y="2143"/>
                    <a:pt x="694" y="1986"/>
                    <a:pt x="694" y="1797"/>
                  </a:cubicBezTo>
                  <a:lnTo>
                    <a:pt x="694" y="348"/>
                  </a:lnTo>
                  <a:cubicBezTo>
                    <a:pt x="694" y="159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g3779a89e702_2_67"/>
            <p:cNvSpPr/>
            <p:nvPr/>
          </p:nvSpPr>
          <p:spPr>
            <a:xfrm>
              <a:off x="-49323125" y="3575850"/>
              <a:ext cx="43350" cy="32650"/>
            </a:xfrm>
            <a:custGeom>
              <a:avLst/>
              <a:gdLst/>
              <a:ahLst/>
              <a:cxnLst/>
              <a:rect l="l" t="t" r="r" b="b"/>
              <a:pathLst>
                <a:path w="1734" h="1306" extrusionOk="0">
                  <a:moveTo>
                    <a:pt x="371" y="0"/>
                  </a:moveTo>
                  <a:cubicBezTo>
                    <a:pt x="259" y="0"/>
                    <a:pt x="147" y="56"/>
                    <a:pt x="63" y="140"/>
                  </a:cubicBezTo>
                  <a:cubicBezTo>
                    <a:pt x="0" y="298"/>
                    <a:pt x="32" y="518"/>
                    <a:pt x="189" y="613"/>
                  </a:cubicBezTo>
                  <a:lnTo>
                    <a:pt x="1166" y="1274"/>
                  </a:lnTo>
                  <a:cubicBezTo>
                    <a:pt x="1261" y="1306"/>
                    <a:pt x="1292" y="1306"/>
                    <a:pt x="1387" y="1306"/>
                  </a:cubicBezTo>
                  <a:cubicBezTo>
                    <a:pt x="1481" y="1306"/>
                    <a:pt x="1607" y="1211"/>
                    <a:pt x="1639" y="1148"/>
                  </a:cubicBezTo>
                  <a:cubicBezTo>
                    <a:pt x="1733" y="991"/>
                    <a:pt x="1702" y="802"/>
                    <a:pt x="1544" y="676"/>
                  </a:cubicBezTo>
                  <a:lnTo>
                    <a:pt x="536" y="46"/>
                  </a:lnTo>
                  <a:cubicBezTo>
                    <a:pt x="483" y="14"/>
                    <a:pt x="427" y="0"/>
                    <a:pt x="3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g3779a89e702_2_67"/>
            <p:cNvSpPr/>
            <p:nvPr/>
          </p:nvSpPr>
          <p:spPr>
            <a:xfrm>
              <a:off x="-49217575" y="3575525"/>
              <a:ext cx="44900" cy="32975"/>
            </a:xfrm>
            <a:custGeom>
              <a:avLst/>
              <a:gdLst/>
              <a:ahLst/>
              <a:cxnLst/>
              <a:rect l="l" t="t" r="r" b="b"/>
              <a:pathLst>
                <a:path w="1796" h="1319" extrusionOk="0">
                  <a:moveTo>
                    <a:pt x="1370" y="0"/>
                  </a:moveTo>
                  <a:cubicBezTo>
                    <a:pt x="1309" y="0"/>
                    <a:pt x="1248" y="18"/>
                    <a:pt x="1197" y="59"/>
                  </a:cubicBezTo>
                  <a:lnTo>
                    <a:pt x="221" y="689"/>
                  </a:lnTo>
                  <a:cubicBezTo>
                    <a:pt x="63" y="752"/>
                    <a:pt x="0" y="1004"/>
                    <a:pt x="95" y="1161"/>
                  </a:cubicBezTo>
                  <a:cubicBezTo>
                    <a:pt x="158" y="1287"/>
                    <a:pt x="252" y="1319"/>
                    <a:pt x="378" y="1319"/>
                  </a:cubicBezTo>
                  <a:cubicBezTo>
                    <a:pt x="473" y="1319"/>
                    <a:pt x="536" y="1287"/>
                    <a:pt x="567" y="1287"/>
                  </a:cubicBezTo>
                  <a:lnTo>
                    <a:pt x="1575" y="657"/>
                  </a:lnTo>
                  <a:cubicBezTo>
                    <a:pt x="1733" y="563"/>
                    <a:pt x="1796" y="342"/>
                    <a:pt x="1670" y="185"/>
                  </a:cubicBezTo>
                  <a:cubicBezTo>
                    <a:pt x="1627" y="78"/>
                    <a:pt x="1498" y="0"/>
                    <a:pt x="13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779a89e702_2_88"/>
          <p:cNvSpPr/>
          <p:nvPr/>
        </p:nvSpPr>
        <p:spPr>
          <a:xfrm>
            <a:off x="1650677" y="3125873"/>
            <a:ext cx="639600" cy="639600"/>
          </a:xfrm>
          <a:prstGeom prst="ellipse">
            <a:avLst/>
          </a:prstGeom>
          <a:solidFill>
            <a:srgbClr val="FF8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3779a89e702_2_88"/>
          <p:cNvSpPr txBox="1"/>
          <p:nvPr/>
        </p:nvSpPr>
        <p:spPr>
          <a:xfrm>
            <a:off x="453862" y="2701616"/>
            <a:ext cx="996094" cy="495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980000"/>
                </a:solidFill>
                <a:latin typeface="Poppins"/>
                <a:ea typeface="Poppins"/>
                <a:cs typeface="Poppins"/>
                <a:sym typeface="Poppins"/>
              </a:rPr>
              <a:t>ID2020</a:t>
            </a:r>
            <a:endParaRPr sz="1600" b="0" i="0" u="none" strike="noStrike" cap="none">
              <a:solidFill>
                <a:srgbClr val="A41F3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4" name="Google Shape;154;g3779a89e702_2_88"/>
          <p:cNvSpPr/>
          <p:nvPr/>
        </p:nvSpPr>
        <p:spPr>
          <a:xfrm>
            <a:off x="7374734" y="1799063"/>
            <a:ext cx="241524" cy="367261"/>
          </a:xfrm>
          <a:custGeom>
            <a:avLst/>
            <a:gdLst/>
            <a:ahLst/>
            <a:cxnLst/>
            <a:rect l="l" t="t" r="r" b="b"/>
            <a:pathLst>
              <a:path w="8350" h="12697" extrusionOk="0">
                <a:moveTo>
                  <a:pt x="4222" y="1166"/>
                </a:moveTo>
                <a:cubicBezTo>
                  <a:pt x="4443" y="1166"/>
                  <a:pt x="4600" y="1386"/>
                  <a:pt x="4600" y="1607"/>
                </a:cubicBezTo>
                <a:lnTo>
                  <a:pt x="4600" y="1890"/>
                </a:lnTo>
                <a:cubicBezTo>
                  <a:pt x="5073" y="2048"/>
                  <a:pt x="5451" y="2520"/>
                  <a:pt x="5451" y="3088"/>
                </a:cubicBezTo>
                <a:cubicBezTo>
                  <a:pt x="5451" y="3308"/>
                  <a:pt x="5231" y="3497"/>
                  <a:pt x="5010" y="3497"/>
                </a:cubicBezTo>
                <a:cubicBezTo>
                  <a:pt x="4758" y="3497"/>
                  <a:pt x="4600" y="3308"/>
                  <a:pt x="4600" y="3088"/>
                </a:cubicBezTo>
                <a:cubicBezTo>
                  <a:pt x="4600" y="2835"/>
                  <a:pt x="4411" y="2678"/>
                  <a:pt x="4222" y="2678"/>
                </a:cubicBezTo>
                <a:cubicBezTo>
                  <a:pt x="3970" y="2678"/>
                  <a:pt x="3781" y="2867"/>
                  <a:pt x="3781" y="3088"/>
                </a:cubicBezTo>
                <a:cubicBezTo>
                  <a:pt x="3781" y="3308"/>
                  <a:pt x="4096" y="3529"/>
                  <a:pt x="4443" y="3781"/>
                </a:cubicBezTo>
                <a:cubicBezTo>
                  <a:pt x="4884" y="4096"/>
                  <a:pt x="5451" y="4505"/>
                  <a:pt x="5451" y="5167"/>
                </a:cubicBezTo>
                <a:cubicBezTo>
                  <a:pt x="5451" y="5702"/>
                  <a:pt x="5073" y="6143"/>
                  <a:pt x="4600" y="6333"/>
                </a:cubicBezTo>
                <a:lnTo>
                  <a:pt x="4600" y="6616"/>
                </a:lnTo>
                <a:cubicBezTo>
                  <a:pt x="4600" y="6868"/>
                  <a:pt x="4411" y="7026"/>
                  <a:pt x="4222" y="7026"/>
                </a:cubicBezTo>
                <a:cubicBezTo>
                  <a:pt x="3970" y="7026"/>
                  <a:pt x="3781" y="6805"/>
                  <a:pt x="3781" y="6616"/>
                </a:cubicBezTo>
                <a:lnTo>
                  <a:pt x="3781" y="6333"/>
                </a:lnTo>
                <a:cubicBezTo>
                  <a:pt x="3309" y="6143"/>
                  <a:pt x="2962" y="5702"/>
                  <a:pt x="2962" y="5167"/>
                </a:cubicBezTo>
                <a:cubicBezTo>
                  <a:pt x="2962" y="4915"/>
                  <a:pt x="3151" y="4757"/>
                  <a:pt x="3372" y="4757"/>
                </a:cubicBezTo>
                <a:cubicBezTo>
                  <a:pt x="3624" y="4757"/>
                  <a:pt x="3781" y="4978"/>
                  <a:pt x="3781" y="5167"/>
                </a:cubicBezTo>
                <a:cubicBezTo>
                  <a:pt x="3781" y="5387"/>
                  <a:pt x="3970" y="5608"/>
                  <a:pt x="4222" y="5608"/>
                </a:cubicBezTo>
                <a:cubicBezTo>
                  <a:pt x="4443" y="5608"/>
                  <a:pt x="4600" y="5387"/>
                  <a:pt x="4600" y="5167"/>
                </a:cubicBezTo>
                <a:cubicBezTo>
                  <a:pt x="4600" y="4915"/>
                  <a:pt x="4285" y="4694"/>
                  <a:pt x="3939" y="4442"/>
                </a:cubicBezTo>
                <a:cubicBezTo>
                  <a:pt x="3498" y="4127"/>
                  <a:pt x="2962" y="3749"/>
                  <a:pt x="2962" y="3088"/>
                </a:cubicBezTo>
                <a:cubicBezTo>
                  <a:pt x="2962" y="2520"/>
                  <a:pt x="3309" y="2079"/>
                  <a:pt x="3781" y="1890"/>
                </a:cubicBezTo>
                <a:lnTo>
                  <a:pt x="3781" y="1607"/>
                </a:lnTo>
                <a:cubicBezTo>
                  <a:pt x="3781" y="1386"/>
                  <a:pt x="3970" y="1166"/>
                  <a:pt x="4222" y="1166"/>
                </a:cubicBezTo>
                <a:close/>
                <a:moveTo>
                  <a:pt x="4222" y="0"/>
                </a:moveTo>
                <a:cubicBezTo>
                  <a:pt x="1923" y="0"/>
                  <a:pt x="64" y="1859"/>
                  <a:pt x="64" y="4127"/>
                </a:cubicBezTo>
                <a:cubicBezTo>
                  <a:pt x="64" y="6270"/>
                  <a:pt x="1733" y="8034"/>
                  <a:pt x="3781" y="8223"/>
                </a:cubicBezTo>
                <a:lnTo>
                  <a:pt x="3781" y="9767"/>
                </a:lnTo>
                <a:cubicBezTo>
                  <a:pt x="3655" y="9609"/>
                  <a:pt x="3529" y="9483"/>
                  <a:pt x="3372" y="9325"/>
                </a:cubicBezTo>
                <a:cubicBezTo>
                  <a:pt x="2647" y="8601"/>
                  <a:pt x="1576" y="8128"/>
                  <a:pt x="442" y="8128"/>
                </a:cubicBezTo>
                <a:cubicBezTo>
                  <a:pt x="190" y="8128"/>
                  <a:pt x="32" y="8317"/>
                  <a:pt x="32" y="8506"/>
                </a:cubicBezTo>
                <a:cubicBezTo>
                  <a:pt x="1" y="9609"/>
                  <a:pt x="442" y="10617"/>
                  <a:pt x="1261" y="11468"/>
                </a:cubicBezTo>
                <a:cubicBezTo>
                  <a:pt x="2049" y="12255"/>
                  <a:pt x="3057" y="12696"/>
                  <a:pt x="4096" y="12696"/>
                </a:cubicBezTo>
                <a:lnTo>
                  <a:pt x="4159" y="12696"/>
                </a:lnTo>
                <a:cubicBezTo>
                  <a:pt x="5231" y="12696"/>
                  <a:pt x="6302" y="12287"/>
                  <a:pt x="7089" y="11468"/>
                </a:cubicBezTo>
                <a:cubicBezTo>
                  <a:pt x="7877" y="10680"/>
                  <a:pt x="8318" y="9641"/>
                  <a:pt x="8318" y="8506"/>
                </a:cubicBezTo>
                <a:cubicBezTo>
                  <a:pt x="8350" y="8317"/>
                  <a:pt x="8160" y="8128"/>
                  <a:pt x="7940" y="8128"/>
                </a:cubicBezTo>
                <a:cubicBezTo>
                  <a:pt x="7871" y="8124"/>
                  <a:pt x="7801" y="8122"/>
                  <a:pt x="7733" y="8122"/>
                </a:cubicBezTo>
                <a:cubicBezTo>
                  <a:pt x="6711" y="8122"/>
                  <a:pt x="5778" y="8558"/>
                  <a:pt x="5010" y="9325"/>
                </a:cubicBezTo>
                <a:cubicBezTo>
                  <a:pt x="4852" y="9483"/>
                  <a:pt x="4726" y="9609"/>
                  <a:pt x="4600" y="9767"/>
                </a:cubicBezTo>
                <a:lnTo>
                  <a:pt x="4600" y="8223"/>
                </a:lnTo>
                <a:cubicBezTo>
                  <a:pt x="6680" y="8034"/>
                  <a:pt x="8350" y="6270"/>
                  <a:pt x="8350" y="4127"/>
                </a:cubicBezTo>
                <a:cubicBezTo>
                  <a:pt x="8350" y="1859"/>
                  <a:pt x="6491" y="0"/>
                  <a:pt x="42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3779a89e702_2_88"/>
          <p:cNvSpPr/>
          <p:nvPr/>
        </p:nvSpPr>
        <p:spPr>
          <a:xfrm>
            <a:off x="1786375" y="3302128"/>
            <a:ext cx="368186" cy="287081"/>
          </a:xfrm>
          <a:custGeom>
            <a:avLst/>
            <a:gdLst/>
            <a:ahLst/>
            <a:cxnLst/>
            <a:rect l="l" t="t" r="r" b="b"/>
            <a:pathLst>
              <a:path w="12729" h="9925" extrusionOk="0">
                <a:moveTo>
                  <a:pt x="925" y="3644"/>
                </a:moveTo>
                <a:cubicBezTo>
                  <a:pt x="944" y="3644"/>
                  <a:pt x="963" y="3648"/>
                  <a:pt x="978" y="3655"/>
                </a:cubicBezTo>
                <a:lnTo>
                  <a:pt x="1608" y="3970"/>
                </a:lnTo>
                <a:lnTo>
                  <a:pt x="1608" y="5924"/>
                </a:lnTo>
                <a:lnTo>
                  <a:pt x="978" y="6239"/>
                </a:lnTo>
                <a:cubicBezTo>
                  <a:pt x="960" y="6256"/>
                  <a:pt x="937" y="6264"/>
                  <a:pt x="914" y="6264"/>
                </a:cubicBezTo>
                <a:cubicBezTo>
                  <a:pt x="854" y="6264"/>
                  <a:pt x="788" y="6212"/>
                  <a:pt x="788" y="6144"/>
                </a:cubicBezTo>
                <a:lnTo>
                  <a:pt x="788" y="3781"/>
                </a:lnTo>
                <a:cubicBezTo>
                  <a:pt x="788" y="3685"/>
                  <a:pt x="862" y="3644"/>
                  <a:pt x="925" y="3644"/>
                </a:cubicBezTo>
                <a:close/>
                <a:moveTo>
                  <a:pt x="4128" y="7184"/>
                </a:moveTo>
                <a:lnTo>
                  <a:pt x="6963" y="8035"/>
                </a:lnTo>
                <a:cubicBezTo>
                  <a:pt x="6648" y="8507"/>
                  <a:pt x="6176" y="8759"/>
                  <a:pt x="5640" y="8759"/>
                </a:cubicBezTo>
                <a:cubicBezTo>
                  <a:pt x="4821" y="8759"/>
                  <a:pt x="4097" y="8066"/>
                  <a:pt x="4128" y="7184"/>
                </a:cubicBezTo>
                <a:close/>
                <a:moveTo>
                  <a:pt x="11374" y="820"/>
                </a:moveTo>
                <a:cubicBezTo>
                  <a:pt x="11626" y="820"/>
                  <a:pt x="11815" y="1009"/>
                  <a:pt x="11815" y="1198"/>
                </a:cubicBezTo>
                <a:lnTo>
                  <a:pt x="11815" y="8665"/>
                </a:lnTo>
                <a:cubicBezTo>
                  <a:pt x="11815" y="8885"/>
                  <a:pt x="11626" y="9043"/>
                  <a:pt x="11374" y="9043"/>
                </a:cubicBezTo>
                <a:cubicBezTo>
                  <a:pt x="11154" y="9043"/>
                  <a:pt x="10996" y="8854"/>
                  <a:pt x="10996" y="8665"/>
                </a:cubicBezTo>
                <a:lnTo>
                  <a:pt x="10996" y="1198"/>
                </a:lnTo>
                <a:cubicBezTo>
                  <a:pt x="10996" y="977"/>
                  <a:pt x="11185" y="820"/>
                  <a:pt x="11374" y="820"/>
                </a:cubicBezTo>
                <a:close/>
                <a:moveTo>
                  <a:pt x="11437" y="1"/>
                </a:moveTo>
                <a:cubicBezTo>
                  <a:pt x="10870" y="1"/>
                  <a:pt x="10366" y="379"/>
                  <a:pt x="10240" y="883"/>
                </a:cubicBezTo>
                <a:lnTo>
                  <a:pt x="2080" y="3246"/>
                </a:lnTo>
                <a:lnTo>
                  <a:pt x="1387" y="2899"/>
                </a:lnTo>
                <a:cubicBezTo>
                  <a:pt x="1251" y="2831"/>
                  <a:pt x="1109" y="2800"/>
                  <a:pt x="970" y="2800"/>
                </a:cubicBezTo>
                <a:cubicBezTo>
                  <a:pt x="466" y="2800"/>
                  <a:pt x="1" y="3213"/>
                  <a:pt x="1" y="3781"/>
                </a:cubicBezTo>
                <a:lnTo>
                  <a:pt x="1" y="6144"/>
                </a:lnTo>
                <a:cubicBezTo>
                  <a:pt x="1" y="6687"/>
                  <a:pt x="465" y="7095"/>
                  <a:pt x="983" y="7095"/>
                </a:cubicBezTo>
                <a:cubicBezTo>
                  <a:pt x="1127" y="7095"/>
                  <a:pt x="1275" y="7063"/>
                  <a:pt x="1419" y="6995"/>
                </a:cubicBezTo>
                <a:lnTo>
                  <a:pt x="2143" y="6648"/>
                </a:lnTo>
                <a:lnTo>
                  <a:pt x="3340" y="6995"/>
                </a:lnTo>
                <a:cubicBezTo>
                  <a:pt x="3151" y="8444"/>
                  <a:pt x="4286" y="9641"/>
                  <a:pt x="5672" y="9641"/>
                </a:cubicBezTo>
                <a:cubicBezTo>
                  <a:pt x="6585" y="9641"/>
                  <a:pt x="7405" y="9074"/>
                  <a:pt x="7814" y="8287"/>
                </a:cubicBezTo>
                <a:lnTo>
                  <a:pt x="10271" y="9011"/>
                </a:lnTo>
                <a:cubicBezTo>
                  <a:pt x="10429" y="9515"/>
                  <a:pt x="10902" y="9925"/>
                  <a:pt x="11469" y="9925"/>
                </a:cubicBezTo>
                <a:cubicBezTo>
                  <a:pt x="12130" y="9925"/>
                  <a:pt x="12729" y="9358"/>
                  <a:pt x="12729" y="8696"/>
                </a:cubicBezTo>
                <a:lnTo>
                  <a:pt x="12729" y="1261"/>
                </a:lnTo>
                <a:cubicBezTo>
                  <a:pt x="12634" y="536"/>
                  <a:pt x="12099" y="1"/>
                  <a:pt x="114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3779a89e702_2_88"/>
          <p:cNvSpPr/>
          <p:nvPr/>
        </p:nvSpPr>
        <p:spPr>
          <a:xfrm>
            <a:off x="6023043" y="3157947"/>
            <a:ext cx="639600" cy="639600"/>
          </a:xfrm>
          <a:prstGeom prst="ellipse">
            <a:avLst/>
          </a:prstGeom>
          <a:solidFill>
            <a:srgbClr val="FF8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7" name="Google Shape;157;g3779a89e702_2_88"/>
          <p:cNvGrpSpPr/>
          <p:nvPr/>
        </p:nvGrpSpPr>
        <p:grpSpPr>
          <a:xfrm>
            <a:off x="6193647" y="3300481"/>
            <a:ext cx="298377" cy="354519"/>
            <a:chOff x="-48233050" y="3569725"/>
            <a:chExt cx="252050" cy="299475"/>
          </a:xfrm>
        </p:grpSpPr>
        <p:sp>
          <p:nvSpPr>
            <p:cNvPr id="158" name="Google Shape;158;g3779a89e702_2_88"/>
            <p:cNvSpPr/>
            <p:nvPr/>
          </p:nvSpPr>
          <p:spPr>
            <a:xfrm>
              <a:off x="-48233050" y="3569725"/>
              <a:ext cx="252050" cy="299475"/>
            </a:xfrm>
            <a:custGeom>
              <a:avLst/>
              <a:gdLst/>
              <a:ahLst/>
              <a:cxnLst/>
              <a:rect l="l" t="t" r="r" b="b"/>
              <a:pathLst>
                <a:path w="10082" h="11979" extrusionOk="0">
                  <a:moveTo>
                    <a:pt x="5230" y="1393"/>
                  </a:moveTo>
                  <a:cubicBezTo>
                    <a:pt x="5419" y="1393"/>
                    <a:pt x="5577" y="1551"/>
                    <a:pt x="5577" y="1740"/>
                  </a:cubicBezTo>
                  <a:lnTo>
                    <a:pt x="5577" y="1960"/>
                  </a:lnTo>
                  <a:cubicBezTo>
                    <a:pt x="5703" y="2023"/>
                    <a:pt x="5829" y="2086"/>
                    <a:pt x="5923" y="2181"/>
                  </a:cubicBezTo>
                  <a:lnTo>
                    <a:pt x="6144" y="2055"/>
                  </a:lnTo>
                  <a:cubicBezTo>
                    <a:pt x="6194" y="2025"/>
                    <a:pt x="6251" y="2011"/>
                    <a:pt x="6308" y="2011"/>
                  </a:cubicBezTo>
                  <a:cubicBezTo>
                    <a:pt x="6430" y="2011"/>
                    <a:pt x="6552" y="2074"/>
                    <a:pt x="6616" y="2181"/>
                  </a:cubicBezTo>
                  <a:lnTo>
                    <a:pt x="7309" y="3410"/>
                  </a:lnTo>
                  <a:cubicBezTo>
                    <a:pt x="7467" y="3725"/>
                    <a:pt x="7246" y="3819"/>
                    <a:pt x="6963" y="3977"/>
                  </a:cubicBezTo>
                  <a:lnTo>
                    <a:pt x="6963" y="4386"/>
                  </a:lnTo>
                  <a:cubicBezTo>
                    <a:pt x="7246" y="4544"/>
                    <a:pt x="7467" y="4670"/>
                    <a:pt x="7309" y="4985"/>
                  </a:cubicBezTo>
                  <a:lnTo>
                    <a:pt x="6616" y="6182"/>
                  </a:lnTo>
                  <a:cubicBezTo>
                    <a:pt x="6531" y="6289"/>
                    <a:pt x="6417" y="6366"/>
                    <a:pt x="6303" y="6366"/>
                  </a:cubicBezTo>
                  <a:cubicBezTo>
                    <a:pt x="6249" y="6366"/>
                    <a:pt x="6195" y="6349"/>
                    <a:pt x="6144" y="6308"/>
                  </a:cubicBezTo>
                  <a:lnTo>
                    <a:pt x="5923" y="6182"/>
                  </a:lnTo>
                  <a:cubicBezTo>
                    <a:pt x="5829" y="6277"/>
                    <a:pt x="5703" y="6340"/>
                    <a:pt x="5577" y="6403"/>
                  </a:cubicBezTo>
                  <a:lnTo>
                    <a:pt x="5577" y="6623"/>
                  </a:lnTo>
                  <a:cubicBezTo>
                    <a:pt x="5577" y="6812"/>
                    <a:pt x="5419" y="6970"/>
                    <a:pt x="5230" y="6970"/>
                  </a:cubicBezTo>
                  <a:lnTo>
                    <a:pt x="3812" y="6970"/>
                  </a:lnTo>
                  <a:cubicBezTo>
                    <a:pt x="3623" y="6970"/>
                    <a:pt x="3466" y="6812"/>
                    <a:pt x="3466" y="6623"/>
                  </a:cubicBezTo>
                  <a:lnTo>
                    <a:pt x="3466" y="6403"/>
                  </a:lnTo>
                  <a:cubicBezTo>
                    <a:pt x="3340" y="6340"/>
                    <a:pt x="3214" y="6277"/>
                    <a:pt x="3119" y="6182"/>
                  </a:cubicBezTo>
                  <a:lnTo>
                    <a:pt x="2899" y="6308"/>
                  </a:lnTo>
                  <a:cubicBezTo>
                    <a:pt x="2848" y="6338"/>
                    <a:pt x="2791" y="6352"/>
                    <a:pt x="2734" y="6352"/>
                  </a:cubicBezTo>
                  <a:cubicBezTo>
                    <a:pt x="2613" y="6352"/>
                    <a:pt x="2490" y="6289"/>
                    <a:pt x="2426" y="6182"/>
                  </a:cubicBezTo>
                  <a:lnTo>
                    <a:pt x="1733" y="4985"/>
                  </a:lnTo>
                  <a:cubicBezTo>
                    <a:pt x="1638" y="4827"/>
                    <a:pt x="1670" y="4575"/>
                    <a:pt x="1859" y="4512"/>
                  </a:cubicBezTo>
                  <a:lnTo>
                    <a:pt x="2048" y="4386"/>
                  </a:lnTo>
                  <a:lnTo>
                    <a:pt x="2048" y="3977"/>
                  </a:lnTo>
                  <a:lnTo>
                    <a:pt x="1859" y="3882"/>
                  </a:lnTo>
                  <a:cubicBezTo>
                    <a:pt x="1702" y="3788"/>
                    <a:pt x="1607" y="3536"/>
                    <a:pt x="1733" y="3410"/>
                  </a:cubicBezTo>
                  <a:lnTo>
                    <a:pt x="2426" y="2181"/>
                  </a:lnTo>
                  <a:cubicBezTo>
                    <a:pt x="2490" y="2074"/>
                    <a:pt x="2612" y="1997"/>
                    <a:pt x="2733" y="1997"/>
                  </a:cubicBezTo>
                  <a:cubicBezTo>
                    <a:pt x="2790" y="1997"/>
                    <a:pt x="2848" y="2014"/>
                    <a:pt x="2899" y="2055"/>
                  </a:cubicBezTo>
                  <a:lnTo>
                    <a:pt x="3119" y="2181"/>
                  </a:lnTo>
                  <a:cubicBezTo>
                    <a:pt x="3214" y="2086"/>
                    <a:pt x="3340" y="2023"/>
                    <a:pt x="3466" y="1960"/>
                  </a:cubicBezTo>
                  <a:lnTo>
                    <a:pt x="3466" y="1740"/>
                  </a:lnTo>
                  <a:cubicBezTo>
                    <a:pt x="3466" y="1551"/>
                    <a:pt x="3623" y="1393"/>
                    <a:pt x="3812" y="1393"/>
                  </a:cubicBezTo>
                  <a:close/>
                  <a:moveTo>
                    <a:pt x="4547" y="0"/>
                  </a:moveTo>
                  <a:cubicBezTo>
                    <a:pt x="3499" y="0"/>
                    <a:pt x="2484" y="337"/>
                    <a:pt x="1670" y="984"/>
                  </a:cubicBezTo>
                  <a:cubicBezTo>
                    <a:pt x="630" y="1866"/>
                    <a:pt x="0" y="3158"/>
                    <a:pt x="0" y="4544"/>
                  </a:cubicBezTo>
                  <a:cubicBezTo>
                    <a:pt x="0" y="5804"/>
                    <a:pt x="504" y="6970"/>
                    <a:pt x="1418" y="7852"/>
                  </a:cubicBezTo>
                  <a:lnTo>
                    <a:pt x="1418" y="11632"/>
                  </a:lnTo>
                  <a:cubicBezTo>
                    <a:pt x="1418" y="11821"/>
                    <a:pt x="1575" y="11979"/>
                    <a:pt x="1765" y="11979"/>
                  </a:cubicBezTo>
                  <a:lnTo>
                    <a:pt x="5986" y="11979"/>
                  </a:lnTo>
                  <a:cubicBezTo>
                    <a:pt x="6175" y="11979"/>
                    <a:pt x="6333" y="11821"/>
                    <a:pt x="6333" y="11632"/>
                  </a:cubicBezTo>
                  <a:lnTo>
                    <a:pt x="6333" y="10530"/>
                  </a:lnTo>
                  <a:lnTo>
                    <a:pt x="8097" y="10530"/>
                  </a:lnTo>
                  <a:cubicBezTo>
                    <a:pt x="8286" y="10530"/>
                    <a:pt x="8444" y="10372"/>
                    <a:pt x="8444" y="10183"/>
                  </a:cubicBezTo>
                  <a:lnTo>
                    <a:pt x="8444" y="8387"/>
                  </a:lnTo>
                  <a:lnTo>
                    <a:pt x="9042" y="8387"/>
                  </a:lnTo>
                  <a:cubicBezTo>
                    <a:pt x="9389" y="8387"/>
                    <a:pt x="9767" y="8198"/>
                    <a:pt x="9956" y="7883"/>
                  </a:cubicBezTo>
                  <a:cubicBezTo>
                    <a:pt x="10082" y="7568"/>
                    <a:pt x="10082" y="7190"/>
                    <a:pt x="9924" y="6875"/>
                  </a:cubicBezTo>
                  <a:lnTo>
                    <a:pt x="9042" y="5237"/>
                  </a:lnTo>
                  <a:cubicBezTo>
                    <a:pt x="9137" y="4701"/>
                    <a:pt x="9137" y="4134"/>
                    <a:pt x="9011" y="3599"/>
                  </a:cubicBezTo>
                  <a:cubicBezTo>
                    <a:pt x="8664" y="1866"/>
                    <a:pt x="7246" y="480"/>
                    <a:pt x="5545" y="102"/>
                  </a:cubicBezTo>
                  <a:cubicBezTo>
                    <a:pt x="5213" y="34"/>
                    <a:pt x="4878" y="0"/>
                    <a:pt x="45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g3779a89e702_2_88"/>
            <p:cNvSpPr/>
            <p:nvPr/>
          </p:nvSpPr>
          <p:spPr>
            <a:xfrm>
              <a:off x="-48170050" y="3622650"/>
              <a:ext cx="100050" cy="103225"/>
            </a:xfrm>
            <a:custGeom>
              <a:avLst/>
              <a:gdLst/>
              <a:ahLst/>
              <a:cxnLst/>
              <a:rect l="l" t="t" r="r" b="b"/>
              <a:pathLst>
                <a:path w="4002" h="4129" extrusionOk="0">
                  <a:moveTo>
                    <a:pt x="1985" y="1009"/>
                  </a:moveTo>
                  <a:cubicBezTo>
                    <a:pt x="2584" y="1009"/>
                    <a:pt x="3057" y="1482"/>
                    <a:pt x="3057" y="2080"/>
                  </a:cubicBezTo>
                  <a:cubicBezTo>
                    <a:pt x="3057" y="2647"/>
                    <a:pt x="2584" y="3120"/>
                    <a:pt x="1985" y="3120"/>
                  </a:cubicBezTo>
                  <a:cubicBezTo>
                    <a:pt x="1418" y="3120"/>
                    <a:pt x="946" y="2647"/>
                    <a:pt x="946" y="2080"/>
                  </a:cubicBezTo>
                  <a:cubicBezTo>
                    <a:pt x="946" y="1482"/>
                    <a:pt x="1418" y="1009"/>
                    <a:pt x="1985" y="1009"/>
                  </a:cubicBezTo>
                  <a:close/>
                  <a:moveTo>
                    <a:pt x="1639" y="1"/>
                  </a:moveTo>
                  <a:lnTo>
                    <a:pt x="1639" y="127"/>
                  </a:lnTo>
                  <a:cubicBezTo>
                    <a:pt x="1639" y="284"/>
                    <a:pt x="1576" y="410"/>
                    <a:pt x="1418" y="442"/>
                  </a:cubicBezTo>
                  <a:cubicBezTo>
                    <a:pt x="1198" y="537"/>
                    <a:pt x="1009" y="631"/>
                    <a:pt x="851" y="757"/>
                  </a:cubicBezTo>
                  <a:cubicBezTo>
                    <a:pt x="770" y="818"/>
                    <a:pt x="689" y="853"/>
                    <a:pt x="607" y="853"/>
                  </a:cubicBezTo>
                  <a:cubicBezTo>
                    <a:pt x="562" y="853"/>
                    <a:pt x="518" y="842"/>
                    <a:pt x="473" y="820"/>
                  </a:cubicBezTo>
                  <a:lnTo>
                    <a:pt x="347" y="726"/>
                  </a:lnTo>
                  <a:lnTo>
                    <a:pt x="1" y="1324"/>
                  </a:lnTo>
                  <a:lnTo>
                    <a:pt x="127" y="1387"/>
                  </a:lnTo>
                  <a:cubicBezTo>
                    <a:pt x="221" y="1482"/>
                    <a:pt x="316" y="1639"/>
                    <a:pt x="253" y="1765"/>
                  </a:cubicBezTo>
                  <a:cubicBezTo>
                    <a:pt x="221" y="1986"/>
                    <a:pt x="221" y="2143"/>
                    <a:pt x="253" y="2395"/>
                  </a:cubicBezTo>
                  <a:cubicBezTo>
                    <a:pt x="316" y="2553"/>
                    <a:pt x="221" y="2647"/>
                    <a:pt x="127" y="2742"/>
                  </a:cubicBezTo>
                  <a:lnTo>
                    <a:pt x="1" y="2805"/>
                  </a:lnTo>
                  <a:lnTo>
                    <a:pt x="347" y="3403"/>
                  </a:lnTo>
                  <a:lnTo>
                    <a:pt x="473" y="3340"/>
                  </a:lnTo>
                  <a:cubicBezTo>
                    <a:pt x="532" y="3297"/>
                    <a:pt x="590" y="3273"/>
                    <a:pt x="649" y="3273"/>
                  </a:cubicBezTo>
                  <a:cubicBezTo>
                    <a:pt x="716" y="3273"/>
                    <a:pt x="784" y="3304"/>
                    <a:pt x="851" y="3372"/>
                  </a:cubicBezTo>
                  <a:cubicBezTo>
                    <a:pt x="1009" y="3529"/>
                    <a:pt x="1198" y="3592"/>
                    <a:pt x="1418" y="3687"/>
                  </a:cubicBezTo>
                  <a:cubicBezTo>
                    <a:pt x="1576" y="3718"/>
                    <a:pt x="1639" y="3876"/>
                    <a:pt x="1639" y="4002"/>
                  </a:cubicBezTo>
                  <a:lnTo>
                    <a:pt x="1639" y="4128"/>
                  </a:lnTo>
                  <a:lnTo>
                    <a:pt x="2364" y="4128"/>
                  </a:lnTo>
                  <a:lnTo>
                    <a:pt x="2364" y="4002"/>
                  </a:lnTo>
                  <a:cubicBezTo>
                    <a:pt x="2364" y="3845"/>
                    <a:pt x="2427" y="3718"/>
                    <a:pt x="2584" y="3687"/>
                  </a:cubicBezTo>
                  <a:cubicBezTo>
                    <a:pt x="2805" y="3592"/>
                    <a:pt x="2994" y="3498"/>
                    <a:pt x="3151" y="3372"/>
                  </a:cubicBezTo>
                  <a:cubicBezTo>
                    <a:pt x="3224" y="3317"/>
                    <a:pt x="3298" y="3283"/>
                    <a:pt x="3371" y="3283"/>
                  </a:cubicBezTo>
                  <a:cubicBezTo>
                    <a:pt x="3424" y="3283"/>
                    <a:pt x="3476" y="3301"/>
                    <a:pt x="3529" y="3340"/>
                  </a:cubicBezTo>
                  <a:lnTo>
                    <a:pt x="3655" y="3403"/>
                  </a:lnTo>
                  <a:lnTo>
                    <a:pt x="4002" y="2805"/>
                  </a:lnTo>
                  <a:lnTo>
                    <a:pt x="3876" y="2742"/>
                  </a:lnTo>
                  <a:cubicBezTo>
                    <a:pt x="3781" y="2647"/>
                    <a:pt x="3687" y="2490"/>
                    <a:pt x="3750" y="2395"/>
                  </a:cubicBezTo>
                  <a:cubicBezTo>
                    <a:pt x="3781" y="2143"/>
                    <a:pt x="3781" y="1986"/>
                    <a:pt x="3750" y="1765"/>
                  </a:cubicBezTo>
                  <a:cubicBezTo>
                    <a:pt x="3687" y="1608"/>
                    <a:pt x="3781" y="1482"/>
                    <a:pt x="3876" y="1387"/>
                  </a:cubicBezTo>
                  <a:lnTo>
                    <a:pt x="4002" y="1324"/>
                  </a:lnTo>
                  <a:lnTo>
                    <a:pt x="3655" y="726"/>
                  </a:lnTo>
                  <a:lnTo>
                    <a:pt x="3529" y="820"/>
                  </a:lnTo>
                  <a:cubicBezTo>
                    <a:pt x="3477" y="846"/>
                    <a:pt x="3425" y="861"/>
                    <a:pt x="3373" y="861"/>
                  </a:cubicBezTo>
                  <a:cubicBezTo>
                    <a:pt x="3299" y="861"/>
                    <a:pt x="3225" y="831"/>
                    <a:pt x="3151" y="757"/>
                  </a:cubicBezTo>
                  <a:cubicBezTo>
                    <a:pt x="2994" y="600"/>
                    <a:pt x="2805" y="537"/>
                    <a:pt x="2584" y="442"/>
                  </a:cubicBezTo>
                  <a:cubicBezTo>
                    <a:pt x="2427" y="410"/>
                    <a:pt x="2364" y="253"/>
                    <a:pt x="2364" y="127"/>
                  </a:cubicBezTo>
                  <a:lnTo>
                    <a:pt x="23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g3779a89e702_2_88"/>
            <p:cNvSpPr/>
            <p:nvPr/>
          </p:nvSpPr>
          <p:spPr>
            <a:xfrm>
              <a:off x="-48129100" y="3665200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68" y="725"/>
                    <a:pt x="726" y="567"/>
                    <a:pt x="726" y="378"/>
                  </a:cubicBezTo>
                  <a:cubicBezTo>
                    <a:pt x="726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1" name="Google Shape;161;g3779a89e702_2_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84700"/>
            <a:ext cx="3991904" cy="58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3779a89e702_2_88"/>
          <p:cNvSpPr txBox="1">
            <a:spLocks noGrp="1"/>
          </p:cNvSpPr>
          <p:nvPr>
            <p:ph type="title" idx="4294967295"/>
          </p:nvPr>
        </p:nvSpPr>
        <p:spPr>
          <a:xfrm>
            <a:off x="183000" y="584700"/>
            <a:ext cx="3608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Target Audience</a:t>
            </a:r>
            <a:endParaRPr/>
          </a:p>
        </p:txBody>
      </p:sp>
      <p:sp>
        <p:nvSpPr>
          <p:cNvPr id="163" name="Google Shape;163;g3779a89e702_2_88"/>
          <p:cNvSpPr txBox="1"/>
          <p:nvPr/>
        </p:nvSpPr>
        <p:spPr>
          <a:xfrm>
            <a:off x="729471" y="1260743"/>
            <a:ext cx="7133079" cy="10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b="0" i="0" u="none" strike="noStrike" cap="none">
                <a:solidFill>
                  <a:srgbClr val="00184F"/>
                </a:solidFill>
                <a:latin typeface="Poppins"/>
                <a:ea typeface="Poppins"/>
                <a:cs typeface="Poppins"/>
                <a:sym typeface="Poppins"/>
              </a:rPr>
              <a:t>Our outreach strategy focuses on building meaningful connections with both </a:t>
            </a:r>
            <a:r>
              <a:rPr lang="en" sz="1600" b="1" i="0" u="none" strike="noStrike" cap="none">
                <a:solidFill>
                  <a:srgbClr val="00184F"/>
                </a:solidFill>
                <a:latin typeface="Poppins"/>
                <a:ea typeface="Poppins"/>
                <a:cs typeface="Poppins"/>
                <a:sym typeface="Poppins"/>
              </a:rPr>
              <a:t>organizations</a:t>
            </a:r>
            <a:r>
              <a:rPr lang="en" sz="1600" b="0" i="0" u="none" strike="noStrike" cap="none">
                <a:solidFill>
                  <a:srgbClr val="00184F"/>
                </a:solidFill>
                <a:latin typeface="Poppins"/>
                <a:ea typeface="Poppins"/>
                <a:cs typeface="Poppins"/>
                <a:sym typeface="Poppins"/>
              </a:rPr>
              <a:t> and </a:t>
            </a:r>
            <a:r>
              <a:rPr lang="en" sz="1600" b="1" i="0" u="none" strike="noStrike" cap="none">
                <a:solidFill>
                  <a:srgbClr val="00184F"/>
                </a:solidFill>
                <a:latin typeface="Poppins"/>
                <a:ea typeface="Poppins"/>
                <a:cs typeface="Poppins"/>
                <a:sym typeface="Poppins"/>
              </a:rPr>
              <a:t>individual innovators </a:t>
            </a:r>
            <a:r>
              <a:rPr lang="en" sz="1600" b="0" i="0" u="none" strike="noStrike" cap="none">
                <a:solidFill>
                  <a:srgbClr val="00184F"/>
                </a:solidFill>
                <a:latin typeface="Poppins"/>
                <a:ea typeface="Poppins"/>
                <a:cs typeface="Poppins"/>
                <a:sym typeface="Poppins"/>
              </a:rPr>
              <a:t>who share our mission of improving financial inclusion for migrants.</a:t>
            </a:r>
            <a:endParaRPr sz="1600" b="0" i="0" u="none" strike="noStrike" cap="none">
              <a:solidFill>
                <a:srgbClr val="00184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4" name="Google Shape;164;g3779a89e702_2_8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19969" y="296898"/>
            <a:ext cx="1887278" cy="78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3779a89e702_2_8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4507611"/>
            <a:ext cx="639600" cy="635889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3779a89e702_2_88"/>
          <p:cNvSpPr txBox="1"/>
          <p:nvPr/>
        </p:nvSpPr>
        <p:spPr>
          <a:xfrm>
            <a:off x="1122528" y="2206652"/>
            <a:ext cx="1852492" cy="495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1" u="none" strike="noStrike" cap="none">
                <a:solidFill>
                  <a:srgbClr val="980000"/>
                </a:solidFill>
                <a:latin typeface="Poppins"/>
                <a:ea typeface="Poppins"/>
                <a:cs typeface="Poppins"/>
                <a:sym typeface="Poppins"/>
              </a:rPr>
              <a:t>Organizations:</a:t>
            </a:r>
            <a:endParaRPr sz="1600" b="1" i="1" u="none" strike="noStrike" cap="none">
              <a:solidFill>
                <a:srgbClr val="A41F3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7" name="Google Shape;167;g3779a89e702_2_88"/>
          <p:cNvSpPr txBox="1"/>
          <p:nvPr/>
        </p:nvSpPr>
        <p:spPr>
          <a:xfrm>
            <a:off x="408786" y="3739596"/>
            <a:ext cx="996094" cy="495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980000"/>
                </a:solidFill>
                <a:latin typeface="Poppins"/>
                <a:ea typeface="Poppins"/>
                <a:cs typeface="Poppins"/>
                <a:sym typeface="Poppins"/>
              </a:rPr>
              <a:t>United Nations</a:t>
            </a:r>
            <a:endParaRPr sz="1600" b="0" i="0" u="none" strike="noStrike" cap="none">
              <a:solidFill>
                <a:srgbClr val="A41F3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8" name="Google Shape;168;g3779a89e702_2_88"/>
          <p:cNvSpPr txBox="1"/>
          <p:nvPr/>
        </p:nvSpPr>
        <p:spPr>
          <a:xfrm>
            <a:off x="2618665" y="3765473"/>
            <a:ext cx="1373239" cy="495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b="0" i="0" u="none" strike="noStrike" cap="none">
                <a:solidFill>
                  <a:srgbClr val="980000"/>
                </a:solidFill>
                <a:latin typeface="Poppins"/>
                <a:ea typeface="Poppins"/>
                <a:cs typeface="Poppins"/>
                <a:sym typeface="Poppins"/>
              </a:rPr>
              <a:t>Alliance for Financial Inclusion</a:t>
            </a:r>
            <a:endParaRPr sz="1600" b="0" i="0" u="none" strike="noStrike" cap="none">
              <a:solidFill>
                <a:srgbClr val="A41F3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9" name="Google Shape;169;g3779a89e702_2_88"/>
          <p:cNvSpPr txBox="1"/>
          <p:nvPr/>
        </p:nvSpPr>
        <p:spPr>
          <a:xfrm>
            <a:off x="2553659" y="2724273"/>
            <a:ext cx="996094" cy="495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980000"/>
                </a:solidFill>
                <a:latin typeface="Poppins"/>
                <a:ea typeface="Poppins"/>
                <a:cs typeface="Poppins"/>
                <a:sym typeface="Poppins"/>
              </a:rPr>
              <a:t>CARE</a:t>
            </a:r>
            <a:endParaRPr sz="1600" b="0" i="0" u="none" strike="noStrike" cap="none">
              <a:solidFill>
                <a:srgbClr val="A41F3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70" name="Google Shape;170;g3779a89e702_2_88"/>
          <p:cNvCxnSpPr>
            <a:stCxn id="152" idx="7"/>
          </p:cNvCxnSpPr>
          <p:nvPr/>
        </p:nvCxnSpPr>
        <p:spPr>
          <a:xfrm rot="-5400000">
            <a:off x="2244010" y="2863140"/>
            <a:ext cx="309000" cy="403800"/>
          </a:xfrm>
          <a:prstGeom prst="bentConnector2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1" name="Google Shape;171;g3779a89e702_2_88"/>
          <p:cNvCxnSpPr>
            <a:endCxn id="152" idx="1"/>
          </p:cNvCxnSpPr>
          <p:nvPr/>
        </p:nvCxnSpPr>
        <p:spPr>
          <a:xfrm>
            <a:off x="1322244" y="2949240"/>
            <a:ext cx="422100" cy="270300"/>
          </a:xfrm>
          <a:prstGeom prst="bentConnector2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2" name="Google Shape;172;g3779a89e702_2_88"/>
          <p:cNvCxnSpPr>
            <a:stCxn id="152" idx="3"/>
          </p:cNvCxnSpPr>
          <p:nvPr/>
        </p:nvCxnSpPr>
        <p:spPr>
          <a:xfrm rot="5400000">
            <a:off x="1355244" y="3623806"/>
            <a:ext cx="341100" cy="437100"/>
          </a:xfrm>
          <a:prstGeom prst="bentConnector2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3" name="Google Shape;173;g3779a89e702_2_88"/>
          <p:cNvCxnSpPr>
            <a:stCxn id="152" idx="5"/>
            <a:endCxn id="168" idx="1"/>
          </p:cNvCxnSpPr>
          <p:nvPr/>
        </p:nvCxnSpPr>
        <p:spPr>
          <a:xfrm rot="-5400000" flipH="1">
            <a:off x="2237110" y="3631306"/>
            <a:ext cx="341100" cy="422100"/>
          </a:xfrm>
          <a:prstGeom prst="bentConnector2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4" name="Google Shape;174;g3779a89e702_2_88"/>
          <p:cNvSpPr txBox="1"/>
          <p:nvPr/>
        </p:nvSpPr>
        <p:spPr>
          <a:xfrm>
            <a:off x="5292393" y="2185682"/>
            <a:ext cx="1852492" cy="495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1" u="none" strike="noStrike" cap="none">
                <a:solidFill>
                  <a:srgbClr val="980000"/>
                </a:solidFill>
                <a:latin typeface="Poppins"/>
                <a:ea typeface="Poppins"/>
                <a:cs typeface="Poppins"/>
                <a:sym typeface="Poppins"/>
              </a:rPr>
              <a:t>Individuals:</a:t>
            </a:r>
            <a:endParaRPr sz="1600" b="1" i="1" u="none" strike="noStrike" cap="none">
              <a:solidFill>
                <a:srgbClr val="A41F3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5" name="Google Shape;175;g3779a89e702_2_88"/>
          <p:cNvSpPr txBox="1"/>
          <p:nvPr/>
        </p:nvSpPr>
        <p:spPr>
          <a:xfrm>
            <a:off x="4653456" y="2736474"/>
            <a:ext cx="1167285" cy="495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b="0" i="0" u="none" strike="noStrike" cap="none">
                <a:solidFill>
                  <a:srgbClr val="980000"/>
                </a:solidFill>
                <a:latin typeface="Poppins"/>
                <a:ea typeface="Poppins"/>
                <a:cs typeface="Poppins"/>
                <a:sym typeface="Poppins"/>
              </a:rPr>
              <a:t>Ashutosh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00" b="0" i="0" u="none" strike="noStrike" cap="none">
                <a:solidFill>
                  <a:srgbClr val="980000"/>
                </a:solidFill>
                <a:latin typeface="Poppins"/>
                <a:ea typeface="Poppins"/>
                <a:cs typeface="Poppins"/>
                <a:sym typeface="Poppins"/>
              </a:rPr>
              <a:t>Bhatt</a:t>
            </a:r>
            <a:endParaRPr sz="1600" b="0" i="0" u="none" strike="noStrike" cap="none">
              <a:solidFill>
                <a:srgbClr val="98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6" name="Google Shape;176;g3779a89e702_2_88"/>
          <p:cNvSpPr txBox="1"/>
          <p:nvPr/>
        </p:nvSpPr>
        <p:spPr>
          <a:xfrm>
            <a:off x="4794346" y="3778141"/>
            <a:ext cx="996094" cy="495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b="0" i="0" u="none" strike="noStrike" cap="none">
                <a:solidFill>
                  <a:srgbClr val="980000"/>
                </a:solidFill>
                <a:latin typeface="Poppins"/>
                <a:ea typeface="Poppins"/>
                <a:cs typeface="Poppins"/>
                <a:sym typeface="Poppins"/>
              </a:rPr>
              <a:t>Misha Esipov</a:t>
            </a:r>
            <a:endParaRPr sz="1600" b="0" i="0" u="none" strike="noStrike" cap="none">
              <a:solidFill>
                <a:srgbClr val="98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7" name="Google Shape;177;g3779a89e702_2_88"/>
          <p:cNvSpPr txBox="1"/>
          <p:nvPr/>
        </p:nvSpPr>
        <p:spPr>
          <a:xfrm>
            <a:off x="7004225" y="3804018"/>
            <a:ext cx="1373239" cy="495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b="0" i="0" u="none" strike="noStrike" cap="none">
                <a:solidFill>
                  <a:srgbClr val="980000"/>
                </a:solidFill>
                <a:latin typeface="Poppins"/>
                <a:ea typeface="Poppins"/>
                <a:cs typeface="Poppins"/>
                <a:sym typeface="Poppins"/>
              </a:rPr>
              <a:t>Mariano Sanz</a:t>
            </a:r>
            <a:endParaRPr sz="1600" b="0" i="0" u="none" strike="noStrike" cap="none">
              <a:solidFill>
                <a:srgbClr val="98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8" name="Google Shape;178;g3779a89e702_2_88"/>
          <p:cNvSpPr txBox="1"/>
          <p:nvPr/>
        </p:nvSpPr>
        <p:spPr>
          <a:xfrm>
            <a:off x="6939219" y="2762818"/>
            <a:ext cx="996094" cy="495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b="0" i="0" u="none" strike="noStrike" cap="none">
                <a:solidFill>
                  <a:srgbClr val="980000"/>
                </a:solidFill>
                <a:latin typeface="Poppins"/>
                <a:ea typeface="Poppins"/>
                <a:cs typeface="Poppins"/>
                <a:sym typeface="Poppins"/>
              </a:rPr>
              <a:t>Kristy Kim</a:t>
            </a:r>
            <a:endParaRPr sz="1600" b="0" i="0" u="none" strike="noStrike" cap="none">
              <a:solidFill>
                <a:srgbClr val="98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79" name="Google Shape;179;g3779a89e702_2_88"/>
          <p:cNvCxnSpPr/>
          <p:nvPr/>
        </p:nvCxnSpPr>
        <p:spPr>
          <a:xfrm rot="10800000" flipH="1">
            <a:off x="6582170" y="2949085"/>
            <a:ext cx="403800" cy="309000"/>
          </a:xfrm>
          <a:prstGeom prst="bentConnector2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0" name="Google Shape;180;g3779a89e702_2_88"/>
          <p:cNvCxnSpPr/>
          <p:nvPr/>
        </p:nvCxnSpPr>
        <p:spPr>
          <a:xfrm>
            <a:off x="5707849" y="2987718"/>
            <a:ext cx="422100" cy="270300"/>
          </a:xfrm>
          <a:prstGeom prst="bentConnector2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1" name="Google Shape;181;g3779a89e702_2_88"/>
          <p:cNvCxnSpPr/>
          <p:nvPr/>
        </p:nvCxnSpPr>
        <p:spPr>
          <a:xfrm flipH="1">
            <a:off x="5692804" y="3710351"/>
            <a:ext cx="437100" cy="341100"/>
          </a:xfrm>
          <a:prstGeom prst="bentConnector2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2" name="Google Shape;182;g3779a89e702_2_88"/>
          <p:cNvCxnSpPr>
            <a:endCxn id="177" idx="1"/>
          </p:cNvCxnSpPr>
          <p:nvPr/>
        </p:nvCxnSpPr>
        <p:spPr>
          <a:xfrm>
            <a:off x="6582125" y="3710475"/>
            <a:ext cx="422100" cy="341100"/>
          </a:xfrm>
          <a:prstGeom prst="bentConnector2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77cdef416c_0_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/>
          </a:p>
        </p:txBody>
      </p:sp>
      <p:pic>
        <p:nvPicPr>
          <p:cNvPr id="188" name="Google Shape;188;g377cdef416c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5731"/>
            <a:ext cx="9143999" cy="4312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g3779a89e702_2_1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74" y="80240"/>
            <a:ext cx="4047200" cy="58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3779a89e702_2_122"/>
          <p:cNvSpPr txBox="1">
            <a:spLocks noGrp="1"/>
          </p:cNvSpPr>
          <p:nvPr>
            <p:ph type="title" idx="4294967295"/>
          </p:nvPr>
        </p:nvSpPr>
        <p:spPr>
          <a:xfrm>
            <a:off x="345897" y="117696"/>
            <a:ext cx="3608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F35"/>
              </a:buClr>
              <a:buSzPct val="111111"/>
              <a:buFont typeface="Poppins"/>
              <a:buNone/>
            </a:pPr>
            <a:r>
              <a:rPr lang="en"/>
              <a:t>Meet the Team:</a:t>
            </a:r>
            <a:br>
              <a:rPr lang="en" b="0"/>
            </a:br>
            <a:br>
              <a:rPr lang="en"/>
            </a:br>
            <a:r>
              <a:rPr lang="en" b="0"/>
              <a:t> </a:t>
            </a:r>
            <a:endParaRPr/>
          </a:p>
        </p:txBody>
      </p:sp>
      <p:pic>
        <p:nvPicPr>
          <p:cNvPr id="195" name="Google Shape;195;g3779a89e702_2_1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19969" y="296898"/>
            <a:ext cx="1887278" cy="78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3779a89e702_2_1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4507611"/>
            <a:ext cx="639600" cy="635889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3779a89e702_2_122"/>
          <p:cNvSpPr txBox="1"/>
          <p:nvPr/>
        </p:nvSpPr>
        <p:spPr>
          <a:xfrm>
            <a:off x="2302099" y="2289878"/>
            <a:ext cx="46041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g3779a89e702_2_1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9600" y="1084598"/>
            <a:ext cx="7620246" cy="3310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779a89e702_2_10"/>
          <p:cNvSpPr txBox="1">
            <a:spLocks noGrp="1"/>
          </p:cNvSpPr>
          <p:nvPr>
            <p:ph type="body" idx="1"/>
          </p:nvPr>
        </p:nvSpPr>
        <p:spPr>
          <a:xfrm>
            <a:off x="898787" y="1744975"/>
            <a:ext cx="6628913" cy="30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oto Sans Symbols"/>
              <a:buChar char="⮚"/>
            </a:pPr>
            <a:r>
              <a:rPr lang="en" sz="1600"/>
              <a:t>Millions of migrants lack access to loans and financial services</a:t>
            </a:r>
            <a:endParaRPr/>
          </a:p>
          <a:p>
            <a:pPr marL="285750" lvl="0" indent="-2857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Noto Sans Symbols"/>
              <a:buChar char="⮚"/>
            </a:pPr>
            <a:r>
              <a:rPr lang="en" sz="1600"/>
              <a:t>Causes: missing credit history, incomplete ID documents, weak banking infrastructure</a:t>
            </a:r>
            <a:endParaRPr/>
          </a:p>
          <a:p>
            <a:pPr marL="285750" lvl="0" indent="-2857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Noto Sans Symbols"/>
              <a:buChar char="⮚"/>
            </a:pPr>
            <a:r>
              <a:rPr lang="en" sz="1600"/>
              <a:t>Blockchain tools may provide secure, verifiable, portable credit profiles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endParaRPr sz="1400"/>
          </a:p>
        </p:txBody>
      </p:sp>
      <p:pic>
        <p:nvPicPr>
          <p:cNvPr id="66" name="Google Shape;66;g3779a89e702_2_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60100" y="0"/>
            <a:ext cx="1483900" cy="13521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g3779a89e702_2_10"/>
          <p:cNvSpPr txBox="1">
            <a:spLocks noGrp="1"/>
          </p:cNvSpPr>
          <p:nvPr>
            <p:ph type="title"/>
          </p:nvPr>
        </p:nvSpPr>
        <p:spPr>
          <a:xfrm>
            <a:off x="237161" y="779400"/>
            <a:ext cx="4209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60">
                <a:solidFill>
                  <a:srgbClr val="00C4C4"/>
                </a:solidFill>
              </a:rPr>
              <a:t>Problem Statement:</a:t>
            </a:r>
            <a:endParaRPr sz="2660">
              <a:solidFill>
                <a:srgbClr val="00C4C4"/>
              </a:solidFill>
            </a:endParaRPr>
          </a:p>
        </p:txBody>
      </p:sp>
      <p:sp>
        <p:nvSpPr>
          <p:cNvPr id="68" name="Google Shape;68;g3779a89e702_2_10"/>
          <p:cNvSpPr/>
          <p:nvPr/>
        </p:nvSpPr>
        <p:spPr>
          <a:xfrm>
            <a:off x="-44575" y="1265825"/>
            <a:ext cx="5009700" cy="26700"/>
          </a:xfrm>
          <a:prstGeom prst="rect">
            <a:avLst/>
          </a:prstGeom>
          <a:solidFill>
            <a:srgbClr val="FF8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g3779a89e702_2_10"/>
          <p:cNvSpPr txBox="1"/>
          <p:nvPr/>
        </p:nvSpPr>
        <p:spPr>
          <a:xfrm>
            <a:off x="2252193" y="2289878"/>
            <a:ext cx="459453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g3779a89e702_2_10"/>
          <p:cNvSpPr txBox="1"/>
          <p:nvPr/>
        </p:nvSpPr>
        <p:spPr>
          <a:xfrm>
            <a:off x="2252193" y="2289878"/>
            <a:ext cx="459453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779a89e702_2_19"/>
          <p:cNvSpPr txBox="1">
            <a:spLocks noGrp="1"/>
          </p:cNvSpPr>
          <p:nvPr>
            <p:ph type="title"/>
          </p:nvPr>
        </p:nvSpPr>
        <p:spPr>
          <a:xfrm>
            <a:off x="2040000" y="630213"/>
            <a:ext cx="553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Research Question:</a:t>
            </a:r>
            <a:endParaRPr/>
          </a:p>
        </p:txBody>
      </p:sp>
      <p:sp>
        <p:nvSpPr>
          <p:cNvPr id="76" name="Google Shape;76;g3779a89e702_2_19"/>
          <p:cNvSpPr txBox="1">
            <a:spLocks noGrp="1"/>
          </p:cNvSpPr>
          <p:nvPr>
            <p:ph type="body" idx="1"/>
          </p:nvPr>
        </p:nvSpPr>
        <p:spPr>
          <a:xfrm>
            <a:off x="2184700" y="1388100"/>
            <a:ext cx="6647700" cy="29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200"/>
              <a:t>Can </a:t>
            </a:r>
            <a:r>
              <a:rPr lang="en" sz="2200" b="1">
                <a:solidFill>
                  <a:srgbClr val="FF8300"/>
                </a:solidFill>
              </a:rPr>
              <a:t>blockchain-based</a:t>
            </a:r>
            <a:r>
              <a:rPr lang="en" sz="2200"/>
              <a:t> </a:t>
            </a:r>
            <a:r>
              <a:rPr lang="en" sz="2200" b="1">
                <a:solidFill>
                  <a:srgbClr val="FF8300"/>
                </a:solidFill>
              </a:rPr>
              <a:t>credit systems </a:t>
            </a:r>
            <a:r>
              <a:rPr lang="en" sz="2200"/>
              <a:t>provide a viable </a:t>
            </a:r>
            <a:r>
              <a:rPr lang="en" sz="2200" b="1">
                <a:solidFill>
                  <a:srgbClr val="FF8300"/>
                </a:solidFill>
              </a:rPr>
              <a:t>solution</a:t>
            </a:r>
            <a:r>
              <a:rPr lang="en" sz="2200"/>
              <a:t> </a:t>
            </a:r>
            <a:r>
              <a:rPr lang="en" sz="2200" b="1">
                <a:solidFill>
                  <a:srgbClr val="FF8300"/>
                </a:solidFill>
              </a:rPr>
              <a:t>to financial exclusion among migrants</a:t>
            </a:r>
            <a:r>
              <a:rPr lang="en" sz="2200"/>
              <a:t> and refugees who lack access to traditional banking services?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779a89e702_2_24"/>
          <p:cNvSpPr txBox="1">
            <a:spLocks noGrp="1"/>
          </p:cNvSpPr>
          <p:nvPr>
            <p:ph type="body" idx="1"/>
          </p:nvPr>
        </p:nvSpPr>
        <p:spPr>
          <a:xfrm>
            <a:off x="319238" y="883931"/>
            <a:ext cx="3911471" cy="363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1460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8333"/>
              <a:buNone/>
            </a:pPr>
            <a:r>
              <a:rPr lang="en" sz="4800" b="1"/>
              <a:t>Datasets Used:</a:t>
            </a:r>
            <a:endParaRPr sz="480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8333"/>
              <a:buFont typeface="Noto Sans Symbols"/>
              <a:buChar char="❑"/>
            </a:pPr>
            <a:r>
              <a:rPr lang="en" sz="4800" b="1">
                <a:solidFill>
                  <a:srgbClr val="FF8300"/>
                </a:solidFill>
              </a:rPr>
              <a:t>Global Crypto Adoption Index (2022–2024)</a:t>
            </a:r>
            <a:br>
              <a:rPr lang="en" sz="4800" b="1">
                <a:solidFill>
                  <a:srgbClr val="FF8300"/>
                </a:solidFill>
              </a:rPr>
            </a:br>
            <a:r>
              <a:rPr lang="en" sz="4800"/>
              <a:t>Measures grassroots use of cryptocurrency (retail, DeFi, centralized exchanges).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8333"/>
              <a:buFont typeface="Noto Sans Symbols"/>
              <a:buChar char="❑"/>
            </a:pPr>
            <a:r>
              <a:rPr lang="en" sz="4800" b="1">
                <a:solidFill>
                  <a:srgbClr val="FF8300"/>
                </a:solidFill>
              </a:rPr>
              <a:t>International Migrant Stock (2024)</a:t>
            </a:r>
            <a:br>
              <a:rPr lang="en" sz="4800" b="1">
                <a:solidFill>
                  <a:srgbClr val="FF8300"/>
                </a:solidFill>
              </a:rPr>
            </a:br>
            <a:r>
              <a:rPr lang="en" sz="4800"/>
              <a:t>Measures total number of international migrants residing in each global region.</a:t>
            </a:r>
            <a:endParaRPr/>
          </a:p>
          <a:p>
            <a:pPr marL="1460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8333"/>
              <a:buNone/>
            </a:pPr>
            <a:br>
              <a:rPr lang="en" sz="4800"/>
            </a:br>
            <a:r>
              <a:rPr lang="en" sz="4800"/>
              <a:t>These datasets let us explore whether regions with large migrant populations are more likely to adopt decentralized financial tools.</a:t>
            </a:r>
            <a:endParaRPr/>
          </a:p>
          <a:p>
            <a:pPr marL="1460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8333"/>
              <a:buNone/>
            </a:pPr>
            <a:r>
              <a:rPr lang="en" sz="4800"/>
              <a:t>. </a:t>
            </a:r>
            <a:endParaRPr sz="4800"/>
          </a:p>
        </p:txBody>
      </p:sp>
      <p:sp>
        <p:nvSpPr>
          <p:cNvPr id="82" name="Google Shape;82;g3779a89e702_2_24"/>
          <p:cNvSpPr txBox="1">
            <a:spLocks noGrp="1"/>
          </p:cNvSpPr>
          <p:nvPr>
            <p:ph type="body" idx="2"/>
          </p:nvPr>
        </p:nvSpPr>
        <p:spPr>
          <a:xfrm>
            <a:off x="4427818" y="883931"/>
            <a:ext cx="4123753" cy="30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460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200" b="1"/>
              <a:t>Data Limitations:</a:t>
            </a:r>
            <a:endParaRPr sz="120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200"/>
              <a:t>Migrant data is limited to a single year</a:t>
            </a:r>
            <a:endParaRPr/>
          </a:p>
          <a:p>
            <a:pPr marL="1460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200"/>
              <a:t>        (2024).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200"/>
              <a:t>Regions had to be manually standardized.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200"/>
              <a:t>Crypto data reflects </a:t>
            </a:r>
            <a:r>
              <a:rPr lang="en" sz="1200" b="1"/>
              <a:t>rankings</a:t>
            </a:r>
            <a:r>
              <a:rPr lang="en" sz="1200"/>
              <a:t>, not usage volume.</a:t>
            </a:r>
            <a:endParaRPr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84F"/>
              </a:buClr>
              <a:buSzPts val="1300"/>
              <a:buChar char="●"/>
            </a:pPr>
            <a:r>
              <a:rPr lang="en" sz="1200"/>
              <a:t>Some regions (e.g. North America) had </a:t>
            </a:r>
            <a:r>
              <a:rPr lang="en" sz="1200" b="1"/>
              <a:t>limited country-level representation.</a:t>
            </a:r>
            <a:endParaRPr sz="1200" b="1"/>
          </a:p>
        </p:txBody>
      </p:sp>
      <p:sp>
        <p:nvSpPr>
          <p:cNvPr id="83" name="Google Shape;83;g3779a89e702_2_24"/>
          <p:cNvSpPr txBox="1">
            <a:spLocks noGrp="1"/>
          </p:cNvSpPr>
          <p:nvPr>
            <p:ph type="title"/>
          </p:nvPr>
        </p:nvSpPr>
        <p:spPr>
          <a:xfrm>
            <a:off x="319069" y="213075"/>
            <a:ext cx="518219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Data Modeling</a:t>
            </a:r>
            <a:r>
              <a:rPr lang="en" sz="2800"/>
              <a:t> </a:t>
            </a:r>
            <a:r>
              <a:rPr lang="en"/>
              <a:t>Strategy:</a:t>
            </a:r>
            <a:endParaRPr>
              <a:solidFill>
                <a:srgbClr val="00C4C4"/>
              </a:solidFill>
            </a:endParaRPr>
          </a:p>
        </p:txBody>
      </p:sp>
      <p:pic>
        <p:nvPicPr>
          <p:cNvPr id="84" name="Google Shape;84;g3779a89e702_2_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60100" y="0"/>
            <a:ext cx="1483900" cy="13521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g3779a89e702_2_24"/>
          <p:cNvSpPr/>
          <p:nvPr/>
        </p:nvSpPr>
        <p:spPr>
          <a:xfrm>
            <a:off x="-1" y="759074"/>
            <a:ext cx="5182199" cy="45719"/>
          </a:xfrm>
          <a:prstGeom prst="rect">
            <a:avLst/>
          </a:prstGeom>
          <a:solidFill>
            <a:srgbClr val="001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779a89e702_2_3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/>
          </a:p>
        </p:txBody>
      </p:sp>
      <p:pic>
        <p:nvPicPr>
          <p:cNvPr id="91" name="Google Shape;91;g3779a89e702_2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8576"/>
            <a:ext cx="9143999" cy="4326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779a89e702_2_3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/>
          </a:p>
        </p:txBody>
      </p:sp>
      <p:pic>
        <p:nvPicPr>
          <p:cNvPr id="97" name="Google Shape;97;g3779a89e702_2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6066"/>
            <a:ext cx="9144001" cy="4331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779a89e702_2_4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/>
          </a:p>
        </p:txBody>
      </p:sp>
      <p:pic>
        <p:nvPicPr>
          <p:cNvPr id="103" name="Google Shape;103;g3779a89e702_2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6536"/>
            <a:ext cx="9144001" cy="4350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779a89e702_2_47"/>
          <p:cNvSpPr txBox="1">
            <a:spLocks noGrp="1"/>
          </p:cNvSpPr>
          <p:nvPr>
            <p:ph type="title"/>
          </p:nvPr>
        </p:nvSpPr>
        <p:spPr>
          <a:xfrm>
            <a:off x="2040000" y="630213"/>
            <a:ext cx="553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Findings by Countries :</a:t>
            </a:r>
            <a:endParaRPr/>
          </a:p>
        </p:txBody>
      </p:sp>
      <p:sp>
        <p:nvSpPr>
          <p:cNvPr id="109" name="Google Shape;109;g3779a89e702_2_47"/>
          <p:cNvSpPr txBox="1">
            <a:spLocks noGrp="1"/>
          </p:cNvSpPr>
          <p:nvPr>
            <p:ph type="body" idx="1"/>
          </p:nvPr>
        </p:nvSpPr>
        <p:spPr>
          <a:xfrm>
            <a:off x="2184700" y="1388100"/>
            <a:ext cx="6647700" cy="29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❖"/>
            </a:pPr>
            <a:r>
              <a:rPr lang="en" sz="1600"/>
              <a:t>High adoption countries: </a:t>
            </a:r>
            <a:r>
              <a:rPr lang="en" sz="1600" b="1">
                <a:solidFill>
                  <a:srgbClr val="FF8300"/>
                </a:solidFill>
              </a:rPr>
              <a:t>Vietnam, Philippines, Ukraine, India, USA</a:t>
            </a:r>
            <a:endParaRPr/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❖"/>
            </a:pPr>
            <a:r>
              <a:rPr lang="en" sz="1600"/>
              <a:t>Overlaps with migrant populations:</a:t>
            </a:r>
            <a:endParaRPr/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Char char="▪"/>
            </a:pPr>
            <a:r>
              <a:rPr lang="en" sz="1600" b="1">
                <a:solidFill>
                  <a:srgbClr val="FF8300"/>
                </a:solidFill>
              </a:rPr>
              <a:t>USA</a:t>
            </a:r>
            <a:r>
              <a:rPr lang="en" sz="1400"/>
              <a:t> – high adoption + large migrant stock</a:t>
            </a:r>
            <a:endParaRPr/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Char char="▪"/>
            </a:pPr>
            <a:r>
              <a:rPr lang="en" sz="1600" b="1">
                <a:solidFill>
                  <a:srgbClr val="FF8300"/>
                </a:solidFill>
              </a:rPr>
              <a:t>Philippines &amp; India </a:t>
            </a:r>
            <a:r>
              <a:rPr lang="en" sz="1400"/>
              <a:t>– strong crypto + migration flows</a:t>
            </a:r>
            <a:endParaRPr/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Char char="▪"/>
            </a:pPr>
            <a:r>
              <a:rPr lang="en" sz="1600" b="1">
                <a:solidFill>
                  <a:srgbClr val="FF8300"/>
                </a:solidFill>
              </a:rPr>
              <a:t>Ukraine</a:t>
            </a:r>
            <a:r>
              <a:rPr lang="en" sz="1400"/>
              <a:t> – crypto growth + displaced population</a:t>
            </a:r>
            <a:endParaRPr/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Char char="▪"/>
            </a:pPr>
            <a:r>
              <a:rPr lang="en" sz="1600" b="1">
                <a:solidFill>
                  <a:srgbClr val="FF8300"/>
                </a:solidFill>
              </a:rPr>
              <a:t>Gulf States </a:t>
            </a:r>
            <a:r>
              <a:rPr lang="en" sz="1400"/>
              <a:t>– large migrant workers, fintech adoption rising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600"/>
          </a:p>
        </p:txBody>
      </p:sp>
      <p:grpSp>
        <p:nvGrpSpPr>
          <p:cNvPr id="110" name="Google Shape;110;g3779a89e702_2_47"/>
          <p:cNvGrpSpPr/>
          <p:nvPr/>
        </p:nvGrpSpPr>
        <p:grpSpPr>
          <a:xfrm>
            <a:off x="7319964" y="3367024"/>
            <a:ext cx="370879" cy="337755"/>
            <a:chOff x="-40378075" y="3267450"/>
            <a:chExt cx="317425" cy="289075"/>
          </a:xfrm>
        </p:grpSpPr>
        <p:sp>
          <p:nvSpPr>
            <p:cNvPr id="111" name="Google Shape;111;g3779a89e702_2_47"/>
            <p:cNvSpPr/>
            <p:nvPr/>
          </p:nvSpPr>
          <p:spPr>
            <a:xfrm>
              <a:off x="-40218975" y="3308400"/>
              <a:ext cx="158325" cy="248125"/>
            </a:xfrm>
            <a:custGeom>
              <a:avLst/>
              <a:gdLst/>
              <a:ahLst/>
              <a:cxnLst/>
              <a:rect l="l" t="t" r="r" b="b"/>
              <a:pathLst>
                <a:path w="6333" h="9925" extrusionOk="0">
                  <a:moveTo>
                    <a:pt x="4694" y="1"/>
                  </a:moveTo>
                  <a:lnTo>
                    <a:pt x="4694" y="7877"/>
                  </a:lnTo>
                  <a:cubicBezTo>
                    <a:pt x="4694" y="8097"/>
                    <a:pt x="4474" y="8255"/>
                    <a:pt x="4253" y="8255"/>
                  </a:cubicBezTo>
                  <a:cubicBezTo>
                    <a:pt x="2993" y="8255"/>
                    <a:pt x="1638" y="8696"/>
                    <a:pt x="693" y="9452"/>
                  </a:cubicBezTo>
                  <a:cubicBezTo>
                    <a:pt x="536" y="9546"/>
                    <a:pt x="189" y="9925"/>
                    <a:pt x="0" y="9925"/>
                  </a:cubicBezTo>
                  <a:lnTo>
                    <a:pt x="5073" y="9925"/>
                  </a:lnTo>
                  <a:cubicBezTo>
                    <a:pt x="5734" y="9925"/>
                    <a:pt x="6333" y="9357"/>
                    <a:pt x="6333" y="8696"/>
                  </a:cubicBezTo>
                  <a:lnTo>
                    <a:pt x="6333" y="1229"/>
                  </a:lnTo>
                  <a:cubicBezTo>
                    <a:pt x="6333" y="536"/>
                    <a:pt x="5766" y="1"/>
                    <a:pt x="5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g3779a89e702_2_47"/>
            <p:cNvSpPr/>
            <p:nvPr/>
          </p:nvSpPr>
          <p:spPr>
            <a:xfrm>
              <a:off x="-40316650" y="3267450"/>
              <a:ext cx="86675" cy="257575"/>
            </a:xfrm>
            <a:custGeom>
              <a:avLst/>
              <a:gdLst/>
              <a:ahLst/>
              <a:cxnLst/>
              <a:rect l="l" t="t" r="r" b="b"/>
              <a:pathLst>
                <a:path w="3467" h="10303" extrusionOk="0">
                  <a:moveTo>
                    <a:pt x="1" y="0"/>
                  </a:moveTo>
                  <a:lnTo>
                    <a:pt x="1" y="9105"/>
                  </a:lnTo>
                  <a:cubicBezTo>
                    <a:pt x="1166" y="9200"/>
                    <a:pt x="2489" y="9578"/>
                    <a:pt x="3466" y="10302"/>
                  </a:cubicBezTo>
                  <a:lnTo>
                    <a:pt x="3466" y="1197"/>
                  </a:lnTo>
                  <a:cubicBezTo>
                    <a:pt x="2489" y="473"/>
                    <a:pt x="1229" y="95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g3779a89e702_2_47"/>
            <p:cNvSpPr/>
            <p:nvPr/>
          </p:nvSpPr>
          <p:spPr>
            <a:xfrm>
              <a:off x="-40209525" y="3267450"/>
              <a:ext cx="86650" cy="257575"/>
            </a:xfrm>
            <a:custGeom>
              <a:avLst/>
              <a:gdLst/>
              <a:ahLst/>
              <a:cxnLst/>
              <a:rect l="l" t="t" r="r" b="b"/>
              <a:pathLst>
                <a:path w="3466" h="10303" extrusionOk="0">
                  <a:moveTo>
                    <a:pt x="3466" y="0"/>
                  </a:moveTo>
                  <a:cubicBezTo>
                    <a:pt x="2300" y="95"/>
                    <a:pt x="977" y="473"/>
                    <a:pt x="0" y="1197"/>
                  </a:cubicBezTo>
                  <a:lnTo>
                    <a:pt x="0" y="10302"/>
                  </a:lnTo>
                  <a:cubicBezTo>
                    <a:pt x="977" y="9578"/>
                    <a:pt x="2237" y="9200"/>
                    <a:pt x="3466" y="9105"/>
                  </a:cubicBezTo>
                  <a:lnTo>
                    <a:pt x="3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g3779a89e702_2_47"/>
            <p:cNvSpPr/>
            <p:nvPr/>
          </p:nvSpPr>
          <p:spPr>
            <a:xfrm>
              <a:off x="-40378075" y="3308400"/>
              <a:ext cx="157550" cy="248125"/>
            </a:xfrm>
            <a:custGeom>
              <a:avLst/>
              <a:gdLst/>
              <a:ahLst/>
              <a:cxnLst/>
              <a:rect l="l" t="t" r="r" b="b"/>
              <a:pathLst>
                <a:path w="6302" h="9925" extrusionOk="0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664"/>
                  </a:lnTo>
                  <a:cubicBezTo>
                    <a:pt x="32" y="9357"/>
                    <a:pt x="567" y="9925"/>
                    <a:pt x="1229" y="9925"/>
                  </a:cubicBezTo>
                  <a:lnTo>
                    <a:pt x="6301" y="9925"/>
                  </a:lnTo>
                  <a:cubicBezTo>
                    <a:pt x="6112" y="9925"/>
                    <a:pt x="5766" y="9609"/>
                    <a:pt x="5608" y="9452"/>
                  </a:cubicBezTo>
                  <a:cubicBezTo>
                    <a:pt x="4631" y="8664"/>
                    <a:pt x="3277" y="8255"/>
                    <a:pt x="2048" y="8255"/>
                  </a:cubicBezTo>
                  <a:cubicBezTo>
                    <a:pt x="1828" y="8255"/>
                    <a:pt x="1638" y="8066"/>
                    <a:pt x="1638" y="7877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779a89e702_2_57"/>
          <p:cNvSpPr txBox="1">
            <a:spLocks noGrp="1"/>
          </p:cNvSpPr>
          <p:nvPr>
            <p:ph type="title"/>
          </p:nvPr>
        </p:nvSpPr>
        <p:spPr>
          <a:xfrm>
            <a:off x="2040000" y="630213"/>
            <a:ext cx="553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Findings by Regions :</a:t>
            </a:r>
            <a:endParaRPr/>
          </a:p>
        </p:txBody>
      </p:sp>
      <p:sp>
        <p:nvSpPr>
          <p:cNvPr id="120" name="Google Shape;120;g3779a89e702_2_57"/>
          <p:cNvSpPr txBox="1">
            <a:spLocks noGrp="1"/>
          </p:cNvSpPr>
          <p:nvPr>
            <p:ph type="body" idx="1"/>
          </p:nvPr>
        </p:nvSpPr>
        <p:spPr>
          <a:xfrm>
            <a:off x="2184700" y="1388100"/>
            <a:ext cx="6647700" cy="29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❖"/>
            </a:pPr>
            <a:r>
              <a:rPr lang="en" sz="1600"/>
              <a:t>High migrant regions: </a:t>
            </a:r>
            <a:r>
              <a:rPr lang="en" sz="1600" b="1">
                <a:solidFill>
                  <a:srgbClr val="FF8300"/>
                </a:solidFill>
              </a:rPr>
              <a:t>North America and Central Northern &amp; Western Europe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600" b="1">
              <a:solidFill>
                <a:srgbClr val="FF8300"/>
              </a:solidFill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❖"/>
            </a:pPr>
            <a:r>
              <a:rPr lang="en" sz="1600" b="1">
                <a:solidFill>
                  <a:srgbClr val="FF8300"/>
                </a:solidFill>
              </a:rPr>
              <a:t>Regions with higher </a:t>
            </a:r>
            <a:r>
              <a:rPr lang="en" sz="1600"/>
              <a:t>international </a:t>
            </a:r>
            <a:r>
              <a:rPr lang="en" sz="1600" b="1">
                <a:solidFill>
                  <a:srgbClr val="FF8300"/>
                </a:solidFill>
              </a:rPr>
              <a:t>migrant</a:t>
            </a:r>
            <a:r>
              <a:rPr lang="en" sz="1600"/>
              <a:t> populations often show </a:t>
            </a:r>
            <a:r>
              <a:rPr lang="en" sz="1600" b="1">
                <a:solidFill>
                  <a:srgbClr val="FF8300"/>
                </a:solidFill>
              </a:rPr>
              <a:t>stronger</a:t>
            </a:r>
            <a:r>
              <a:rPr lang="en" sz="1600"/>
              <a:t> engagement with </a:t>
            </a:r>
            <a:r>
              <a:rPr lang="en" sz="1600" b="1">
                <a:solidFill>
                  <a:srgbClr val="FF8300"/>
                </a:solidFill>
              </a:rPr>
              <a:t>cryptocurrency</a:t>
            </a:r>
            <a:r>
              <a:rPr lang="en" sz="1600"/>
              <a:t> tools. While the correlation isn’t definitive across all regions, excluding statistical outliers like Central &amp; Western Europe</a:t>
            </a:r>
            <a:endParaRPr sz="1600"/>
          </a:p>
        </p:txBody>
      </p:sp>
      <p:grpSp>
        <p:nvGrpSpPr>
          <p:cNvPr id="121" name="Google Shape;121;g3779a89e702_2_57"/>
          <p:cNvGrpSpPr/>
          <p:nvPr/>
        </p:nvGrpSpPr>
        <p:grpSpPr>
          <a:xfrm>
            <a:off x="7319964" y="3367024"/>
            <a:ext cx="370879" cy="337755"/>
            <a:chOff x="-40378075" y="3267450"/>
            <a:chExt cx="317425" cy="289075"/>
          </a:xfrm>
        </p:grpSpPr>
        <p:sp>
          <p:nvSpPr>
            <p:cNvPr id="122" name="Google Shape;122;g3779a89e702_2_57"/>
            <p:cNvSpPr/>
            <p:nvPr/>
          </p:nvSpPr>
          <p:spPr>
            <a:xfrm>
              <a:off x="-40218975" y="3308400"/>
              <a:ext cx="158325" cy="248125"/>
            </a:xfrm>
            <a:custGeom>
              <a:avLst/>
              <a:gdLst/>
              <a:ahLst/>
              <a:cxnLst/>
              <a:rect l="l" t="t" r="r" b="b"/>
              <a:pathLst>
                <a:path w="6333" h="9925" extrusionOk="0">
                  <a:moveTo>
                    <a:pt x="4694" y="1"/>
                  </a:moveTo>
                  <a:lnTo>
                    <a:pt x="4694" y="7877"/>
                  </a:lnTo>
                  <a:cubicBezTo>
                    <a:pt x="4694" y="8097"/>
                    <a:pt x="4474" y="8255"/>
                    <a:pt x="4253" y="8255"/>
                  </a:cubicBezTo>
                  <a:cubicBezTo>
                    <a:pt x="2993" y="8255"/>
                    <a:pt x="1638" y="8696"/>
                    <a:pt x="693" y="9452"/>
                  </a:cubicBezTo>
                  <a:cubicBezTo>
                    <a:pt x="536" y="9546"/>
                    <a:pt x="189" y="9925"/>
                    <a:pt x="0" y="9925"/>
                  </a:cubicBezTo>
                  <a:lnTo>
                    <a:pt x="5073" y="9925"/>
                  </a:lnTo>
                  <a:cubicBezTo>
                    <a:pt x="5734" y="9925"/>
                    <a:pt x="6333" y="9357"/>
                    <a:pt x="6333" y="8696"/>
                  </a:cubicBezTo>
                  <a:lnTo>
                    <a:pt x="6333" y="1229"/>
                  </a:lnTo>
                  <a:cubicBezTo>
                    <a:pt x="6333" y="536"/>
                    <a:pt x="5766" y="1"/>
                    <a:pt x="5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g3779a89e702_2_57"/>
            <p:cNvSpPr/>
            <p:nvPr/>
          </p:nvSpPr>
          <p:spPr>
            <a:xfrm>
              <a:off x="-40316650" y="3267450"/>
              <a:ext cx="86675" cy="257575"/>
            </a:xfrm>
            <a:custGeom>
              <a:avLst/>
              <a:gdLst/>
              <a:ahLst/>
              <a:cxnLst/>
              <a:rect l="l" t="t" r="r" b="b"/>
              <a:pathLst>
                <a:path w="3467" h="10303" extrusionOk="0">
                  <a:moveTo>
                    <a:pt x="1" y="0"/>
                  </a:moveTo>
                  <a:lnTo>
                    <a:pt x="1" y="9105"/>
                  </a:lnTo>
                  <a:cubicBezTo>
                    <a:pt x="1166" y="9200"/>
                    <a:pt x="2489" y="9578"/>
                    <a:pt x="3466" y="10302"/>
                  </a:cubicBezTo>
                  <a:lnTo>
                    <a:pt x="3466" y="1197"/>
                  </a:lnTo>
                  <a:cubicBezTo>
                    <a:pt x="2489" y="473"/>
                    <a:pt x="1229" y="95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g3779a89e702_2_57"/>
            <p:cNvSpPr/>
            <p:nvPr/>
          </p:nvSpPr>
          <p:spPr>
            <a:xfrm>
              <a:off x="-40209525" y="3267450"/>
              <a:ext cx="86650" cy="257575"/>
            </a:xfrm>
            <a:custGeom>
              <a:avLst/>
              <a:gdLst/>
              <a:ahLst/>
              <a:cxnLst/>
              <a:rect l="l" t="t" r="r" b="b"/>
              <a:pathLst>
                <a:path w="3466" h="10303" extrusionOk="0">
                  <a:moveTo>
                    <a:pt x="3466" y="0"/>
                  </a:moveTo>
                  <a:cubicBezTo>
                    <a:pt x="2300" y="95"/>
                    <a:pt x="977" y="473"/>
                    <a:pt x="0" y="1197"/>
                  </a:cubicBezTo>
                  <a:lnTo>
                    <a:pt x="0" y="10302"/>
                  </a:lnTo>
                  <a:cubicBezTo>
                    <a:pt x="977" y="9578"/>
                    <a:pt x="2237" y="9200"/>
                    <a:pt x="3466" y="9105"/>
                  </a:cubicBezTo>
                  <a:lnTo>
                    <a:pt x="3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g3779a89e702_2_57"/>
            <p:cNvSpPr/>
            <p:nvPr/>
          </p:nvSpPr>
          <p:spPr>
            <a:xfrm>
              <a:off x="-40378075" y="3308400"/>
              <a:ext cx="157550" cy="248125"/>
            </a:xfrm>
            <a:custGeom>
              <a:avLst/>
              <a:gdLst/>
              <a:ahLst/>
              <a:cxnLst/>
              <a:rect l="l" t="t" r="r" b="b"/>
              <a:pathLst>
                <a:path w="6302" h="9925" extrusionOk="0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664"/>
                  </a:lnTo>
                  <a:cubicBezTo>
                    <a:pt x="32" y="9357"/>
                    <a:pt x="567" y="9925"/>
                    <a:pt x="1229" y="9925"/>
                  </a:cubicBezTo>
                  <a:lnTo>
                    <a:pt x="6301" y="9925"/>
                  </a:lnTo>
                  <a:cubicBezTo>
                    <a:pt x="6112" y="9925"/>
                    <a:pt x="5766" y="9609"/>
                    <a:pt x="5608" y="9452"/>
                  </a:cubicBezTo>
                  <a:cubicBezTo>
                    <a:pt x="4631" y="8664"/>
                    <a:pt x="3277" y="8255"/>
                    <a:pt x="2048" y="8255"/>
                  </a:cubicBezTo>
                  <a:cubicBezTo>
                    <a:pt x="1828" y="8255"/>
                    <a:pt x="1638" y="8066"/>
                    <a:pt x="1638" y="7877"/>
                  </a:cubicBezTo>
                  <a:lnTo>
                    <a:pt x="16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NET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425</Words>
  <Application>Microsoft Office PowerPoint</Application>
  <PresentationFormat>On-screen Show (16:9)</PresentationFormat>
  <Paragraphs>53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Noto Sans Symbols</vt:lpstr>
      <vt:lpstr>Arial</vt:lpstr>
      <vt:lpstr>Poppins</vt:lpstr>
      <vt:lpstr>NET Template</vt:lpstr>
      <vt:lpstr>Blockchain  for Migrants</vt:lpstr>
      <vt:lpstr>Problem Statement:</vt:lpstr>
      <vt:lpstr>Research Question:</vt:lpstr>
      <vt:lpstr>Data Modeling Strategy:</vt:lpstr>
      <vt:lpstr>PowerPoint Presentation</vt:lpstr>
      <vt:lpstr>PowerPoint Presentation</vt:lpstr>
      <vt:lpstr>PowerPoint Presentation</vt:lpstr>
      <vt:lpstr>Findings by Countries :</vt:lpstr>
      <vt:lpstr>Findings by Regions :</vt:lpstr>
      <vt:lpstr>Insights  </vt:lpstr>
      <vt:lpstr>Target Audience</vt:lpstr>
      <vt:lpstr>PowerPoint Presentation</vt:lpstr>
      <vt:lpstr>Meet the Team:  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MOHAMMED ELFADIL RABIE HUSSI</cp:lastModifiedBy>
  <cp:revision>1</cp:revision>
  <dcterms:modified xsi:type="dcterms:W3CDTF">2025-08-25T13:54:44Z</dcterms:modified>
</cp:coreProperties>
</file>