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6677086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079" y="1627758"/>
            <a:ext cx="265493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0E3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E3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23" y="0"/>
            <a:ext cx="1484376" cy="13517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4148328"/>
            <a:ext cx="1184148" cy="92201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2419" y="4067555"/>
            <a:ext cx="1211579" cy="10759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E3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" y="80772"/>
            <a:ext cx="4046220" cy="5821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0E3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24" y="499617"/>
            <a:ext cx="8620150" cy="763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0E3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4110" y="1431391"/>
            <a:ext cx="5613400" cy="142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sz="3300" spc="-45" dirty="0">
                <a:solidFill>
                  <a:srgbClr val="FFFFFF"/>
                </a:solidFill>
              </a:rPr>
              <a:t>Blockchain </a:t>
            </a:r>
            <a:r>
              <a:rPr sz="3300" spc="-90" dirty="0">
                <a:solidFill>
                  <a:srgbClr val="FFFFFF"/>
                </a:solidFill>
              </a:rPr>
              <a:t>for</a:t>
            </a:r>
            <a:r>
              <a:rPr sz="3300" spc="-385" dirty="0">
                <a:solidFill>
                  <a:srgbClr val="FFFFFF"/>
                </a:solidFill>
              </a:rPr>
              <a:t> </a:t>
            </a:r>
            <a:r>
              <a:rPr sz="3300" spc="-70" dirty="0">
                <a:solidFill>
                  <a:srgbClr val="FFFFFF"/>
                </a:solidFill>
              </a:rPr>
              <a:t>Migrants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61340" y="3092323"/>
            <a:ext cx="29749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0BEBE"/>
                </a:solidFill>
                <a:latin typeface="Lucida Sans Unicode"/>
                <a:cs typeface="Lucida Sans Unicode"/>
              </a:rPr>
              <a:t>FinclusionChain</a:t>
            </a:r>
            <a:r>
              <a:rPr sz="2100" spc="280" dirty="0">
                <a:solidFill>
                  <a:srgbClr val="00BEBE"/>
                </a:solidFill>
                <a:latin typeface="Lucida Sans Unicode"/>
                <a:cs typeface="Lucida Sans Unicode"/>
              </a:rPr>
              <a:t> </a:t>
            </a:r>
            <a:r>
              <a:rPr sz="2100" spc="70" dirty="0">
                <a:solidFill>
                  <a:srgbClr val="00BEBE"/>
                </a:solidFill>
                <a:latin typeface="Lucida Sans Unicode"/>
                <a:cs typeface="Lucida Sans Unicode"/>
              </a:rPr>
              <a:t>Team</a:t>
            </a:r>
            <a:endParaRPr sz="210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6851" y="-1"/>
            <a:ext cx="6137275" cy="5143500"/>
            <a:chOff x="3006851" y="-1"/>
            <a:chExt cx="6137275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9683" y="4215384"/>
              <a:ext cx="1004316" cy="9281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607" y="-1"/>
              <a:ext cx="5803392" cy="5143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6851" y="73152"/>
              <a:ext cx="1184148" cy="922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4148328"/>
            <a:ext cx="1184148" cy="9220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9623" y="0"/>
            <a:ext cx="1484376" cy="13517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7595" y="1773453"/>
            <a:ext cx="608838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4325" indent="-287020">
              <a:lnSpc>
                <a:spcPct val="150000"/>
              </a:lnSpc>
              <a:spcBef>
                <a:spcPts val="100"/>
              </a:spcBef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Millions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migrants</a:t>
            </a:r>
            <a:r>
              <a:rPr sz="1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16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sz="16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loans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financial services</a:t>
            </a:r>
            <a:endParaRPr sz="1600" dirty="0">
              <a:latin typeface="Lucida Sans Unicode"/>
              <a:cs typeface="Lucida Sans Unicode"/>
            </a:endParaRPr>
          </a:p>
          <a:p>
            <a:pPr marL="299085" marR="5080" indent="-287020">
              <a:lnSpc>
                <a:spcPct val="150000"/>
              </a:lnSpc>
              <a:spcBef>
                <a:spcPts val="1200"/>
              </a:spcBef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Causes:</a:t>
            </a:r>
            <a:r>
              <a:rPr sz="16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missing</a:t>
            </a:r>
            <a:r>
              <a:rPr sz="16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credit</a:t>
            </a:r>
            <a:r>
              <a:rPr sz="16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history,</a:t>
            </a:r>
            <a:r>
              <a:rPr sz="16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incomplete</a:t>
            </a:r>
            <a:r>
              <a:rPr sz="16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ID</a:t>
            </a:r>
            <a:r>
              <a:rPr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documents, </a:t>
            </a:r>
            <a:r>
              <a:rPr sz="1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weak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banking</a:t>
            </a:r>
            <a:r>
              <a:rPr sz="16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infrastructure</a:t>
            </a:r>
            <a:endParaRPr sz="1600" dirty="0">
              <a:latin typeface="Lucida Sans Unicode"/>
              <a:cs typeface="Lucida Sans Unicode"/>
            </a:endParaRPr>
          </a:p>
          <a:p>
            <a:pPr marL="299085" marR="67310" indent="-287020">
              <a:lnSpc>
                <a:spcPct val="150000"/>
              </a:lnSpc>
              <a:spcBef>
                <a:spcPts val="1205"/>
              </a:spcBef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Blockchain</a:t>
            </a:r>
            <a:r>
              <a:rPr sz="16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tools</a:t>
            </a:r>
            <a:r>
              <a:rPr sz="1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sz="1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1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secure,</a:t>
            </a:r>
            <a:r>
              <a:rPr sz="16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verifiable,</a:t>
            </a:r>
            <a:r>
              <a:rPr sz="1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portable </a:t>
            </a:r>
            <a:r>
              <a:rPr sz="1600" dirty="0">
                <a:solidFill>
                  <a:srgbClr val="FFFFFF"/>
                </a:solidFill>
                <a:latin typeface="Lucida Sans Unicode"/>
                <a:cs typeface="Lucida Sans Unicode"/>
              </a:rPr>
              <a:t>credit</a:t>
            </a:r>
            <a:r>
              <a:rPr sz="16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profiles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313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10"/>
              </a:spcBef>
            </a:pPr>
            <a:r>
              <a:rPr sz="2650" spc="-60" dirty="0">
                <a:solidFill>
                  <a:srgbClr val="00C4C4"/>
                </a:solidFill>
              </a:rPr>
              <a:t>Problem</a:t>
            </a:r>
            <a:r>
              <a:rPr sz="2650" spc="-285" dirty="0">
                <a:solidFill>
                  <a:srgbClr val="00C4C4"/>
                </a:solidFill>
              </a:rPr>
              <a:t> </a:t>
            </a:r>
            <a:r>
              <a:rPr sz="2650" spc="-70" dirty="0">
                <a:solidFill>
                  <a:srgbClr val="00C4C4"/>
                </a:solidFill>
              </a:rPr>
              <a:t>Statement:</a:t>
            </a:r>
            <a:endParaRPr sz="2650" dirty="0"/>
          </a:p>
        </p:txBody>
      </p:sp>
      <p:sp>
        <p:nvSpPr>
          <p:cNvPr id="7" name="object 7"/>
          <p:cNvSpPr/>
          <p:nvPr/>
        </p:nvSpPr>
        <p:spPr>
          <a:xfrm>
            <a:off x="0" y="1266444"/>
            <a:ext cx="4965700" cy="26034"/>
          </a:xfrm>
          <a:custGeom>
            <a:avLst/>
            <a:gdLst/>
            <a:ahLst/>
            <a:cxnLst/>
            <a:rect l="l" t="t" r="r" b="b"/>
            <a:pathLst>
              <a:path w="4965700" h="26034">
                <a:moveTo>
                  <a:pt x="4965192" y="0"/>
                </a:moveTo>
                <a:lnTo>
                  <a:pt x="0" y="0"/>
                </a:lnTo>
                <a:lnTo>
                  <a:pt x="0" y="25908"/>
                </a:lnTo>
                <a:lnTo>
                  <a:pt x="4965192" y="25908"/>
                </a:lnTo>
                <a:lnTo>
                  <a:pt x="4965192" y="0"/>
                </a:lnTo>
                <a:close/>
              </a:path>
            </a:pathLst>
          </a:custGeom>
          <a:solidFill>
            <a:srgbClr val="FF8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9122" y="685038"/>
            <a:ext cx="35706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Why</a:t>
            </a:r>
            <a:r>
              <a:rPr sz="2400" spc="-285" dirty="0"/>
              <a:t> </a:t>
            </a:r>
            <a:r>
              <a:rPr sz="2400" spc="-140" dirty="0"/>
              <a:t>This</a:t>
            </a:r>
            <a:r>
              <a:rPr sz="2400" spc="-290" dirty="0"/>
              <a:t> </a:t>
            </a:r>
            <a:r>
              <a:rPr sz="2400" spc="-80" dirty="0"/>
              <a:t>Matters</a:t>
            </a:r>
            <a:r>
              <a:rPr sz="2400" spc="-290" dirty="0"/>
              <a:t> </a:t>
            </a:r>
            <a:r>
              <a:rPr sz="2400" spc="-85" dirty="0"/>
              <a:t>to</a:t>
            </a:r>
            <a:r>
              <a:rPr sz="2400" spc="-280" dirty="0"/>
              <a:t> </a:t>
            </a:r>
            <a:r>
              <a:rPr sz="2400" spc="-135" dirty="0"/>
              <a:t>Us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1428750"/>
            <a:ext cx="5081270" cy="1828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00"/>
              </a:spcBef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cs typeface="Lucida Sans Unicode"/>
              </a:rPr>
              <a:t>We are migrants living across the world.</a:t>
            </a:r>
          </a:p>
          <a:p>
            <a:pPr marL="299085" indent="-287020">
              <a:lnSpc>
                <a:spcPct val="150000"/>
              </a:lnSpc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cs typeface="Lucida Sans Unicode"/>
              </a:rPr>
              <a:t>Different professions, same migrant journey.</a:t>
            </a:r>
          </a:p>
          <a:p>
            <a:pPr marL="299085" indent="-287020">
              <a:lnSpc>
                <a:spcPct val="150000"/>
              </a:lnSpc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cs typeface="Lucida Sans Unicode"/>
              </a:rPr>
              <a:t>We know the barriers — banking, loans, access.</a:t>
            </a:r>
          </a:p>
          <a:p>
            <a:pPr marL="299085" indent="-287020">
              <a:lnSpc>
                <a:spcPct val="150000"/>
              </a:lnSpc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cs typeface="Lucida Sans Unicode"/>
              </a:rPr>
              <a:t>This is personal, not just research.</a:t>
            </a:r>
          </a:p>
          <a:p>
            <a:pPr marL="299085" indent="-287020">
              <a:lnSpc>
                <a:spcPct val="150000"/>
              </a:lnSpc>
              <a:buSzPct val="81250"/>
              <a:buFont typeface="Segoe UI Symbol"/>
              <a:buChar char="⮚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cs typeface="Lucida Sans Unicode"/>
              </a:rPr>
              <a:t>Our mission: make finance inclusive for migrants.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869439">
              <a:lnSpc>
                <a:spcPct val="100000"/>
              </a:lnSpc>
              <a:spcBef>
                <a:spcPts val="100"/>
              </a:spcBef>
            </a:pPr>
            <a:r>
              <a:rPr sz="2400" spc="50" dirty="0"/>
              <a:t>Why</a:t>
            </a:r>
            <a:r>
              <a:rPr sz="2400" spc="-285" dirty="0"/>
              <a:t> </a:t>
            </a:r>
            <a:r>
              <a:rPr sz="2400" spc="-95" dirty="0"/>
              <a:t>Blockchain?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04110" y="1431391"/>
            <a:ext cx="5613400" cy="165942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459"/>
              </a:spcBef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b="1" spc="-35" dirty="0">
                <a:solidFill>
                  <a:schemeClr val="tx2">
                    <a:lumMod val="50000"/>
                  </a:schemeClr>
                </a:solidFill>
              </a:rPr>
              <a:t>Portable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sz="1600" b="1" spc="-35" dirty="0">
                <a:solidFill>
                  <a:schemeClr val="tx2">
                    <a:lumMod val="50000"/>
                  </a:schemeClr>
                </a:solidFill>
              </a:rPr>
              <a:t>secure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 digital credit profiles.</a:t>
            </a:r>
          </a:p>
          <a:p>
            <a:pPr marL="299085" indent="-287020">
              <a:lnSpc>
                <a:spcPct val="150000"/>
              </a:lnSpc>
              <a:spcBef>
                <a:spcPts val="359"/>
              </a:spcBef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b="1" spc="-35" dirty="0">
                <a:solidFill>
                  <a:schemeClr val="tx2">
                    <a:lumMod val="50000"/>
                  </a:schemeClr>
                </a:solidFill>
              </a:rPr>
              <a:t>Verifiable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 and </a:t>
            </a:r>
            <a:r>
              <a:rPr sz="1600" b="1" spc="-35" dirty="0">
                <a:solidFill>
                  <a:schemeClr val="tx2">
                    <a:lumMod val="50000"/>
                  </a:schemeClr>
                </a:solidFill>
              </a:rPr>
              <a:t>trusted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 across borders.</a:t>
            </a:r>
          </a:p>
          <a:p>
            <a:pPr marL="299085" indent="-287020">
              <a:lnSpc>
                <a:spcPct val="150000"/>
              </a:lnSpc>
              <a:spcBef>
                <a:spcPts val="359"/>
              </a:spcBef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Bypasses traditional banking barriers.</a:t>
            </a:r>
          </a:p>
          <a:p>
            <a:pPr marL="299085" indent="-287020">
              <a:lnSpc>
                <a:spcPct val="150000"/>
              </a:lnSpc>
              <a:spcBef>
                <a:spcPts val="360"/>
              </a:spcBef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Promotes </a:t>
            </a:r>
            <a:r>
              <a:rPr sz="1600" b="1" spc="-35" dirty="0">
                <a:solidFill>
                  <a:schemeClr val="tx2">
                    <a:lumMod val="50000"/>
                  </a:schemeClr>
                </a:solidFill>
              </a:rPr>
              <a:t>financial inclusion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</a:rPr>
              <a:t>globally.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23" y="0"/>
            <a:ext cx="1484376" cy="13517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4148328"/>
            <a:ext cx="1184148" cy="9220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2419" y="4067555"/>
            <a:ext cx="1211579" cy="10759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00174F"/>
                </a:solidFill>
              </a:rPr>
              <a:t>Key</a:t>
            </a:r>
            <a:r>
              <a:rPr sz="2400" spc="-270" dirty="0">
                <a:solidFill>
                  <a:srgbClr val="00174F"/>
                </a:solidFill>
              </a:rPr>
              <a:t> </a:t>
            </a:r>
            <a:r>
              <a:rPr sz="2400" spc="-85" dirty="0">
                <a:solidFill>
                  <a:srgbClr val="00174F"/>
                </a:solidFill>
              </a:rPr>
              <a:t>Insights</a:t>
            </a:r>
            <a:r>
              <a:rPr sz="2400" spc="-280" dirty="0">
                <a:solidFill>
                  <a:srgbClr val="00174F"/>
                </a:solidFill>
              </a:rPr>
              <a:t> </a:t>
            </a:r>
            <a:r>
              <a:rPr sz="2400" spc="-15" dirty="0">
                <a:solidFill>
                  <a:srgbClr val="00174F"/>
                </a:solidFill>
              </a:rPr>
              <a:t>from</a:t>
            </a:r>
            <a:r>
              <a:rPr sz="2400" spc="-270" dirty="0">
                <a:solidFill>
                  <a:srgbClr val="00174F"/>
                </a:solidFill>
              </a:rPr>
              <a:t> </a:t>
            </a:r>
            <a:r>
              <a:rPr sz="2400" spc="-90" dirty="0">
                <a:solidFill>
                  <a:srgbClr val="00174F"/>
                </a:solidFill>
              </a:rPr>
              <a:t>Research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69137" y="1110586"/>
            <a:ext cx="5562600" cy="29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52400" indent="-287020" algn="l">
              <a:lnSpc>
                <a:spcPct val="150000"/>
              </a:lnSpc>
              <a:spcBef>
                <a:spcPts val="95"/>
              </a:spcBef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ea typeface="+mn-ea"/>
                <a:cs typeface="Lucida Sans Unicode"/>
              </a:rPr>
              <a:t>Migrant-heavy regions often show strong adoption of digital finance.</a:t>
            </a:r>
          </a:p>
          <a:p>
            <a:pPr marL="299085" marR="5080" indent="-287020" algn="l">
              <a:lnSpc>
                <a:spcPct val="150000"/>
              </a:lnSpc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ea typeface="+mn-ea"/>
                <a:cs typeface="Lucida Sans Unicode"/>
              </a:rPr>
              <a:t>Blockchain tools can fill the gap for those excluded from banking.</a:t>
            </a:r>
          </a:p>
          <a:p>
            <a:pPr marL="299085" marR="40005" indent="-287020" algn="l">
              <a:lnSpc>
                <a:spcPct val="150000"/>
              </a:lnSpc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ea typeface="+mn-ea"/>
                <a:cs typeface="Lucida Sans Unicode"/>
              </a:rPr>
              <a:t>Countries like the USA, India, and the Philippines highlight overlap.</a:t>
            </a:r>
          </a:p>
          <a:p>
            <a:pPr marL="299085" marR="23495" indent="-287020" algn="l">
              <a:lnSpc>
                <a:spcPct val="150000"/>
              </a:lnSpc>
              <a:buClr>
                <a:srgbClr val="00174F"/>
              </a:buClr>
              <a:buSzPct val="81250"/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ea typeface="+mn-ea"/>
                <a:cs typeface="Lucida Sans Unicode"/>
              </a:rPr>
              <a:t>Decentralized platforms offer real alternatives for underserved</a:t>
            </a:r>
            <a:r>
              <a:rPr lang="en-US"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600" spc="-35" dirty="0">
                <a:solidFill>
                  <a:schemeClr val="tx2">
                    <a:lumMod val="50000"/>
                  </a:schemeClr>
                </a:solidFill>
                <a:latin typeface="Lucida Sans Unicode"/>
                <a:ea typeface="+mn-ea"/>
                <a:cs typeface="Lucida Sans Unicode"/>
              </a:rPr>
              <a:t>populations.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447" y="2901695"/>
            <a:ext cx="1330960" cy="1121410"/>
            <a:chOff x="1298447" y="2901695"/>
            <a:chExt cx="1330960" cy="1121410"/>
          </a:xfrm>
        </p:grpSpPr>
        <p:sp>
          <p:nvSpPr>
            <p:cNvPr id="3" name="object 3"/>
            <p:cNvSpPr/>
            <p:nvPr/>
          </p:nvSpPr>
          <p:spPr>
            <a:xfrm>
              <a:off x="1650491" y="3125723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79">
                  <a:moveTo>
                    <a:pt x="320039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39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39" y="640079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80" y="320039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86127" y="3302507"/>
              <a:ext cx="368935" cy="287020"/>
            </a:xfrm>
            <a:custGeom>
              <a:avLst/>
              <a:gdLst/>
              <a:ahLst/>
              <a:cxnLst/>
              <a:rect l="l" t="t" r="r" b="b"/>
              <a:pathLst>
                <a:path w="368935" h="287020">
                  <a:moveTo>
                    <a:pt x="318643" y="239268"/>
                  </a:moveTo>
                  <a:lnTo>
                    <a:pt x="226441" y="239268"/>
                  </a:lnTo>
                  <a:lnTo>
                    <a:pt x="297561" y="260096"/>
                  </a:lnTo>
                  <a:lnTo>
                    <a:pt x="302605" y="270384"/>
                  </a:lnTo>
                  <a:lnTo>
                    <a:pt x="310483" y="278780"/>
                  </a:lnTo>
                  <a:lnTo>
                    <a:pt x="320599" y="284438"/>
                  </a:lnTo>
                  <a:lnTo>
                    <a:pt x="332359" y="286512"/>
                  </a:lnTo>
                  <a:lnTo>
                    <a:pt x="346090" y="283654"/>
                  </a:lnTo>
                  <a:lnTo>
                    <a:pt x="357727" y="275939"/>
                  </a:lnTo>
                  <a:lnTo>
                    <a:pt x="365791" y="264652"/>
                  </a:lnTo>
                  <a:lnTo>
                    <a:pt x="366578" y="261112"/>
                  </a:lnTo>
                  <a:lnTo>
                    <a:pt x="323215" y="261112"/>
                  </a:lnTo>
                  <a:lnTo>
                    <a:pt x="318736" y="255762"/>
                  </a:lnTo>
                  <a:lnTo>
                    <a:pt x="318643" y="239268"/>
                  </a:lnTo>
                  <a:close/>
                </a:path>
                <a:path w="368935" h="287020">
                  <a:moveTo>
                    <a:pt x="318643" y="191897"/>
                  </a:moveTo>
                  <a:lnTo>
                    <a:pt x="62103" y="191897"/>
                  </a:lnTo>
                  <a:lnTo>
                    <a:pt x="96774" y="201930"/>
                  </a:lnTo>
                  <a:lnTo>
                    <a:pt x="99383" y="231483"/>
                  </a:lnTo>
                  <a:lnTo>
                    <a:pt x="113458" y="255762"/>
                  </a:lnTo>
                  <a:lnTo>
                    <a:pt x="136082" y="272206"/>
                  </a:lnTo>
                  <a:lnTo>
                    <a:pt x="164338" y="278257"/>
                  </a:lnTo>
                  <a:lnTo>
                    <a:pt x="183507" y="275361"/>
                  </a:lnTo>
                  <a:lnTo>
                    <a:pt x="200818" y="267287"/>
                  </a:lnTo>
                  <a:lnTo>
                    <a:pt x="215415" y="254950"/>
                  </a:lnTo>
                  <a:lnTo>
                    <a:pt x="216887" y="252857"/>
                  </a:lnTo>
                  <a:lnTo>
                    <a:pt x="163449" y="252857"/>
                  </a:lnTo>
                  <a:lnTo>
                    <a:pt x="146458" y="249324"/>
                  </a:lnTo>
                  <a:lnTo>
                    <a:pt x="132302" y="239649"/>
                  </a:lnTo>
                  <a:lnTo>
                    <a:pt x="122765" y="225210"/>
                  </a:lnTo>
                  <a:lnTo>
                    <a:pt x="119634" y="207391"/>
                  </a:lnTo>
                  <a:lnTo>
                    <a:pt x="318643" y="207391"/>
                  </a:lnTo>
                  <a:lnTo>
                    <a:pt x="318643" y="191897"/>
                  </a:lnTo>
                  <a:close/>
                </a:path>
                <a:path w="368935" h="287020">
                  <a:moveTo>
                    <a:pt x="364981" y="23622"/>
                  </a:moveTo>
                  <a:lnTo>
                    <a:pt x="336804" y="23622"/>
                  </a:lnTo>
                  <a:lnTo>
                    <a:pt x="342265" y="29083"/>
                  </a:lnTo>
                  <a:lnTo>
                    <a:pt x="342265" y="256540"/>
                  </a:lnTo>
                  <a:lnTo>
                    <a:pt x="336804" y="261112"/>
                  </a:lnTo>
                  <a:lnTo>
                    <a:pt x="366578" y="261112"/>
                  </a:lnTo>
                  <a:lnTo>
                    <a:pt x="368711" y="251511"/>
                  </a:lnTo>
                  <a:lnTo>
                    <a:pt x="368808" y="36449"/>
                  </a:lnTo>
                  <a:lnTo>
                    <a:pt x="364981" y="23622"/>
                  </a:lnTo>
                  <a:close/>
                </a:path>
                <a:path w="368935" h="287020">
                  <a:moveTo>
                    <a:pt x="318643" y="207391"/>
                  </a:moveTo>
                  <a:lnTo>
                    <a:pt x="119634" y="207391"/>
                  </a:lnTo>
                  <a:lnTo>
                    <a:pt x="201803" y="231902"/>
                  </a:lnTo>
                  <a:lnTo>
                    <a:pt x="194131" y="240962"/>
                  </a:lnTo>
                  <a:lnTo>
                    <a:pt x="185007" y="247523"/>
                  </a:lnTo>
                  <a:lnTo>
                    <a:pt x="174692" y="251511"/>
                  </a:lnTo>
                  <a:lnTo>
                    <a:pt x="163449" y="252857"/>
                  </a:lnTo>
                  <a:lnTo>
                    <a:pt x="216887" y="252857"/>
                  </a:lnTo>
                  <a:lnTo>
                    <a:pt x="226441" y="239268"/>
                  </a:lnTo>
                  <a:lnTo>
                    <a:pt x="318643" y="239268"/>
                  </a:lnTo>
                  <a:lnTo>
                    <a:pt x="318643" y="207391"/>
                  </a:lnTo>
                  <a:close/>
                </a:path>
                <a:path w="368935" h="287020">
                  <a:moveTo>
                    <a:pt x="32131" y="80772"/>
                  </a:moveTo>
                  <a:lnTo>
                    <a:pt x="28067" y="80772"/>
                  </a:lnTo>
                  <a:lnTo>
                    <a:pt x="17520" y="82893"/>
                  </a:lnTo>
                  <a:lnTo>
                    <a:pt x="8556" y="88788"/>
                  </a:lnTo>
                  <a:lnTo>
                    <a:pt x="2331" y="97756"/>
                  </a:lnTo>
                  <a:lnTo>
                    <a:pt x="0" y="109093"/>
                  </a:lnTo>
                  <a:lnTo>
                    <a:pt x="0" y="177419"/>
                  </a:lnTo>
                  <a:lnTo>
                    <a:pt x="2337" y="188295"/>
                  </a:lnTo>
                  <a:lnTo>
                    <a:pt x="8604" y="196992"/>
                  </a:lnTo>
                  <a:lnTo>
                    <a:pt x="17680" y="202761"/>
                  </a:lnTo>
                  <a:lnTo>
                    <a:pt x="28448" y="204851"/>
                  </a:lnTo>
                  <a:lnTo>
                    <a:pt x="32639" y="204851"/>
                  </a:lnTo>
                  <a:lnTo>
                    <a:pt x="36957" y="203835"/>
                  </a:lnTo>
                  <a:lnTo>
                    <a:pt x="41148" y="201930"/>
                  </a:lnTo>
                  <a:lnTo>
                    <a:pt x="62103" y="191897"/>
                  </a:lnTo>
                  <a:lnTo>
                    <a:pt x="318643" y="191897"/>
                  </a:lnTo>
                  <a:lnTo>
                    <a:pt x="318643" y="180848"/>
                  </a:lnTo>
                  <a:lnTo>
                    <a:pt x="24765" y="180848"/>
                  </a:lnTo>
                  <a:lnTo>
                    <a:pt x="22860" y="179324"/>
                  </a:lnTo>
                  <a:lnTo>
                    <a:pt x="22860" y="106426"/>
                  </a:lnTo>
                  <a:lnTo>
                    <a:pt x="25019" y="105156"/>
                  </a:lnTo>
                  <a:lnTo>
                    <a:pt x="318643" y="105156"/>
                  </a:lnTo>
                  <a:lnTo>
                    <a:pt x="318643" y="93726"/>
                  </a:lnTo>
                  <a:lnTo>
                    <a:pt x="60325" y="93726"/>
                  </a:lnTo>
                  <a:lnTo>
                    <a:pt x="40132" y="83693"/>
                  </a:lnTo>
                  <a:lnTo>
                    <a:pt x="36195" y="81661"/>
                  </a:lnTo>
                  <a:lnTo>
                    <a:pt x="32131" y="80772"/>
                  </a:lnTo>
                  <a:close/>
                </a:path>
                <a:path w="368935" h="287020">
                  <a:moveTo>
                    <a:pt x="318643" y="105156"/>
                  </a:moveTo>
                  <a:lnTo>
                    <a:pt x="27305" y="105156"/>
                  </a:lnTo>
                  <a:lnTo>
                    <a:pt x="27940" y="105283"/>
                  </a:lnTo>
                  <a:lnTo>
                    <a:pt x="28321" y="105537"/>
                  </a:lnTo>
                  <a:lnTo>
                    <a:pt x="46609" y="114554"/>
                  </a:lnTo>
                  <a:lnTo>
                    <a:pt x="46609" y="171069"/>
                  </a:lnTo>
                  <a:lnTo>
                    <a:pt x="28321" y="180086"/>
                  </a:lnTo>
                  <a:lnTo>
                    <a:pt x="27813" y="180594"/>
                  </a:lnTo>
                  <a:lnTo>
                    <a:pt x="27178" y="180848"/>
                  </a:lnTo>
                  <a:lnTo>
                    <a:pt x="318643" y="180848"/>
                  </a:lnTo>
                  <a:lnTo>
                    <a:pt x="318643" y="105156"/>
                  </a:lnTo>
                  <a:close/>
                </a:path>
                <a:path w="368935" h="287020">
                  <a:moveTo>
                    <a:pt x="331343" y="0"/>
                  </a:moveTo>
                  <a:lnTo>
                    <a:pt x="319531" y="1934"/>
                  </a:lnTo>
                  <a:lnTo>
                    <a:pt x="309244" y="7286"/>
                  </a:lnTo>
                  <a:lnTo>
                    <a:pt x="301339" y="15376"/>
                  </a:lnTo>
                  <a:lnTo>
                    <a:pt x="296672" y="25527"/>
                  </a:lnTo>
                  <a:lnTo>
                    <a:pt x="60325" y="93726"/>
                  </a:lnTo>
                  <a:lnTo>
                    <a:pt x="318643" y="93726"/>
                  </a:lnTo>
                  <a:lnTo>
                    <a:pt x="318643" y="28194"/>
                  </a:lnTo>
                  <a:lnTo>
                    <a:pt x="324104" y="23622"/>
                  </a:lnTo>
                  <a:lnTo>
                    <a:pt x="364981" y="23622"/>
                  </a:lnTo>
                  <a:lnTo>
                    <a:pt x="364472" y="21913"/>
                  </a:lnTo>
                  <a:lnTo>
                    <a:pt x="356219" y="10366"/>
                  </a:lnTo>
                  <a:lnTo>
                    <a:pt x="344894" y="2748"/>
                  </a:lnTo>
                  <a:lnTo>
                    <a:pt x="331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8353" y="2911601"/>
              <a:ext cx="1292860" cy="1101725"/>
            </a:xfrm>
            <a:custGeom>
              <a:avLst/>
              <a:gdLst/>
              <a:ahLst/>
              <a:cxnLst/>
              <a:rect l="l" t="t" r="r" b="b"/>
              <a:pathLst>
                <a:path w="1292860" h="1101725">
                  <a:moveTo>
                    <a:pt x="888491" y="308991"/>
                  </a:moveTo>
                  <a:lnTo>
                    <a:pt x="888491" y="0"/>
                  </a:lnTo>
                  <a:lnTo>
                    <a:pt x="1292352" y="0"/>
                  </a:lnTo>
                </a:path>
                <a:path w="1292860" h="1101725">
                  <a:moveTo>
                    <a:pt x="15240" y="38100"/>
                  </a:moveTo>
                  <a:lnTo>
                    <a:pt x="437388" y="38100"/>
                  </a:lnTo>
                  <a:lnTo>
                    <a:pt x="437388" y="308356"/>
                  </a:lnTo>
                </a:path>
                <a:path w="1292860" h="1101725">
                  <a:moveTo>
                    <a:pt x="437134" y="760476"/>
                  </a:moveTo>
                  <a:lnTo>
                    <a:pt x="437134" y="1101572"/>
                  </a:lnTo>
                  <a:lnTo>
                    <a:pt x="0" y="1101572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6845" y="3672077"/>
              <a:ext cx="422275" cy="341630"/>
            </a:xfrm>
            <a:custGeom>
              <a:avLst/>
              <a:gdLst/>
              <a:ahLst/>
              <a:cxnLst/>
              <a:rect l="l" t="t" r="r" b="b"/>
              <a:pathLst>
                <a:path w="422275" h="341629">
                  <a:moveTo>
                    <a:pt x="0" y="0"/>
                  </a:moveTo>
                  <a:lnTo>
                    <a:pt x="0" y="341096"/>
                  </a:lnTo>
                  <a:lnTo>
                    <a:pt x="422148" y="341096"/>
                  </a:lnTo>
                </a:path>
              </a:pathLst>
            </a:custGeom>
            <a:ln w="198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2587" y="2765501"/>
            <a:ext cx="706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970000"/>
                </a:solidFill>
                <a:latin typeface="Lucida Sans Unicode"/>
                <a:cs typeface="Lucida Sans Unicode"/>
              </a:rPr>
              <a:t>ID2020</a:t>
            </a:r>
            <a:endParaRPr sz="16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22847" y="3157727"/>
            <a:ext cx="640080" cy="640080"/>
            <a:chOff x="6022847" y="3157727"/>
            <a:chExt cx="640080" cy="640080"/>
          </a:xfrm>
        </p:grpSpPr>
        <p:sp>
          <p:nvSpPr>
            <p:cNvPr id="9" name="object 9"/>
            <p:cNvSpPr/>
            <p:nvPr/>
          </p:nvSpPr>
          <p:spPr>
            <a:xfrm>
              <a:off x="6022847" y="3157727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79">
                  <a:moveTo>
                    <a:pt x="320039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40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39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40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FF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93625" y="3300983"/>
              <a:ext cx="297815" cy="353695"/>
            </a:xfrm>
            <a:custGeom>
              <a:avLst/>
              <a:gdLst/>
              <a:ahLst/>
              <a:cxnLst/>
              <a:rect l="l" t="t" r="r" b="b"/>
              <a:pathLst>
                <a:path w="297814" h="353695">
                  <a:moveTo>
                    <a:pt x="144691" y="117475"/>
                  </a:moveTo>
                  <a:lnTo>
                    <a:pt x="139992" y="112776"/>
                  </a:lnTo>
                  <a:lnTo>
                    <a:pt x="133515" y="112776"/>
                  </a:lnTo>
                  <a:lnTo>
                    <a:pt x="128054" y="112776"/>
                  </a:lnTo>
                  <a:lnTo>
                    <a:pt x="123355" y="117475"/>
                  </a:lnTo>
                  <a:lnTo>
                    <a:pt x="123355" y="129413"/>
                  </a:lnTo>
                  <a:lnTo>
                    <a:pt x="128054" y="134112"/>
                  </a:lnTo>
                  <a:lnTo>
                    <a:pt x="139992" y="134112"/>
                  </a:lnTo>
                  <a:lnTo>
                    <a:pt x="144691" y="129413"/>
                  </a:lnTo>
                  <a:lnTo>
                    <a:pt x="144691" y="117475"/>
                  </a:lnTo>
                  <a:close/>
                </a:path>
                <a:path w="297814" h="353695">
                  <a:moveTo>
                    <a:pt x="193459" y="101600"/>
                  </a:moveTo>
                  <a:lnTo>
                    <a:pt x="188048" y="92329"/>
                  </a:lnTo>
                  <a:lnTo>
                    <a:pt x="185458" y="87884"/>
                  </a:lnTo>
                  <a:lnTo>
                    <a:pt x="183172" y="83947"/>
                  </a:lnTo>
                  <a:lnTo>
                    <a:pt x="179362" y="86741"/>
                  </a:lnTo>
                  <a:lnTo>
                    <a:pt x="177584" y="87630"/>
                  </a:lnTo>
                  <a:lnTo>
                    <a:pt x="177330" y="87630"/>
                  </a:lnTo>
                  <a:lnTo>
                    <a:pt x="176314" y="87884"/>
                  </a:lnTo>
                  <a:lnTo>
                    <a:pt x="172631" y="87884"/>
                  </a:lnTo>
                  <a:lnTo>
                    <a:pt x="171970" y="87630"/>
                  </a:lnTo>
                  <a:lnTo>
                    <a:pt x="170345" y="86995"/>
                  </a:lnTo>
                  <a:lnTo>
                    <a:pt x="165392" y="82042"/>
                  </a:lnTo>
                  <a:lnTo>
                    <a:pt x="165392" y="123952"/>
                  </a:lnTo>
                  <a:lnTo>
                    <a:pt x="162902" y="135763"/>
                  </a:lnTo>
                  <a:lnTo>
                    <a:pt x="156108" y="145503"/>
                  </a:lnTo>
                  <a:lnTo>
                    <a:pt x="145986" y="152120"/>
                  </a:lnTo>
                  <a:lnTo>
                    <a:pt x="133515" y="154559"/>
                  </a:lnTo>
                  <a:lnTo>
                    <a:pt x="121615" y="152120"/>
                  </a:lnTo>
                  <a:lnTo>
                    <a:pt x="111798" y="145503"/>
                  </a:lnTo>
                  <a:lnTo>
                    <a:pt x="105117" y="135763"/>
                  </a:lnTo>
                  <a:lnTo>
                    <a:pt x="102654" y="123952"/>
                  </a:lnTo>
                  <a:lnTo>
                    <a:pt x="105117" y="111569"/>
                  </a:lnTo>
                  <a:lnTo>
                    <a:pt x="111734" y="101600"/>
                  </a:lnTo>
                  <a:lnTo>
                    <a:pt x="121615" y="94792"/>
                  </a:lnTo>
                  <a:lnTo>
                    <a:pt x="133515" y="92329"/>
                  </a:lnTo>
                  <a:lnTo>
                    <a:pt x="145986" y="94792"/>
                  </a:lnTo>
                  <a:lnTo>
                    <a:pt x="156171" y="101600"/>
                  </a:lnTo>
                  <a:lnTo>
                    <a:pt x="162902" y="111569"/>
                  </a:lnTo>
                  <a:lnTo>
                    <a:pt x="165392" y="123952"/>
                  </a:lnTo>
                  <a:lnTo>
                    <a:pt x="165392" y="82042"/>
                  </a:lnTo>
                  <a:lnTo>
                    <a:pt x="163487" y="80137"/>
                  </a:lnTo>
                  <a:lnTo>
                    <a:pt x="157899" y="78359"/>
                  </a:lnTo>
                  <a:lnTo>
                    <a:pt x="151295" y="75565"/>
                  </a:lnTo>
                  <a:lnTo>
                    <a:pt x="146723" y="74549"/>
                  </a:lnTo>
                  <a:lnTo>
                    <a:pt x="144818" y="69977"/>
                  </a:lnTo>
                  <a:lnTo>
                    <a:pt x="144818" y="62484"/>
                  </a:lnTo>
                  <a:lnTo>
                    <a:pt x="123228" y="62484"/>
                  </a:lnTo>
                  <a:lnTo>
                    <a:pt x="123228" y="70866"/>
                  </a:lnTo>
                  <a:lnTo>
                    <a:pt x="121450" y="74549"/>
                  </a:lnTo>
                  <a:lnTo>
                    <a:pt x="116751" y="75565"/>
                  </a:lnTo>
                  <a:lnTo>
                    <a:pt x="110147" y="78359"/>
                  </a:lnTo>
                  <a:lnTo>
                    <a:pt x="104559" y="81153"/>
                  </a:lnTo>
                  <a:lnTo>
                    <a:pt x="99860" y="84836"/>
                  </a:lnTo>
                  <a:lnTo>
                    <a:pt x="97269" y="86741"/>
                  </a:lnTo>
                  <a:lnTo>
                    <a:pt x="97142" y="86741"/>
                  </a:lnTo>
                  <a:lnTo>
                    <a:pt x="95034" y="87630"/>
                  </a:lnTo>
                  <a:lnTo>
                    <a:pt x="90449" y="87630"/>
                  </a:lnTo>
                  <a:lnTo>
                    <a:pt x="88684" y="86741"/>
                  </a:lnTo>
                  <a:lnTo>
                    <a:pt x="84874" y="83947"/>
                  </a:lnTo>
                  <a:lnTo>
                    <a:pt x="74587" y="101600"/>
                  </a:lnTo>
                  <a:lnTo>
                    <a:pt x="78397" y="103378"/>
                  </a:lnTo>
                  <a:lnTo>
                    <a:pt x="81191" y="106299"/>
                  </a:lnTo>
                  <a:lnTo>
                    <a:pt x="83985" y="110871"/>
                  </a:lnTo>
                  <a:lnTo>
                    <a:pt x="82080" y="114554"/>
                  </a:lnTo>
                  <a:lnTo>
                    <a:pt x="81191" y="121158"/>
                  </a:lnTo>
                  <a:lnTo>
                    <a:pt x="81191" y="125730"/>
                  </a:lnTo>
                  <a:lnTo>
                    <a:pt x="82080" y="133223"/>
                  </a:lnTo>
                  <a:lnTo>
                    <a:pt x="83985" y="137922"/>
                  </a:lnTo>
                  <a:lnTo>
                    <a:pt x="81191" y="140589"/>
                  </a:lnTo>
                  <a:lnTo>
                    <a:pt x="78397" y="143510"/>
                  </a:lnTo>
                  <a:lnTo>
                    <a:pt x="74587" y="145288"/>
                  </a:lnTo>
                  <a:lnTo>
                    <a:pt x="84874" y="162941"/>
                  </a:lnTo>
                  <a:lnTo>
                    <a:pt x="88684" y="161163"/>
                  </a:lnTo>
                  <a:lnTo>
                    <a:pt x="90335" y="159893"/>
                  </a:lnTo>
                  <a:lnTo>
                    <a:pt x="92113" y="159131"/>
                  </a:lnTo>
                  <a:lnTo>
                    <a:pt x="95796" y="159131"/>
                  </a:lnTo>
                  <a:lnTo>
                    <a:pt x="97828" y="160020"/>
                  </a:lnTo>
                  <a:lnTo>
                    <a:pt x="99860" y="162052"/>
                  </a:lnTo>
                  <a:lnTo>
                    <a:pt x="104559" y="166624"/>
                  </a:lnTo>
                  <a:lnTo>
                    <a:pt x="110147" y="168529"/>
                  </a:lnTo>
                  <a:lnTo>
                    <a:pt x="116751" y="171323"/>
                  </a:lnTo>
                  <a:lnTo>
                    <a:pt x="121450" y="172212"/>
                  </a:lnTo>
                  <a:lnTo>
                    <a:pt x="123228" y="176911"/>
                  </a:lnTo>
                  <a:lnTo>
                    <a:pt x="123228" y="184404"/>
                  </a:lnTo>
                  <a:lnTo>
                    <a:pt x="144818" y="184404"/>
                  </a:lnTo>
                  <a:lnTo>
                    <a:pt x="144818" y="176022"/>
                  </a:lnTo>
                  <a:lnTo>
                    <a:pt x="146723" y="172212"/>
                  </a:lnTo>
                  <a:lnTo>
                    <a:pt x="151295" y="171323"/>
                  </a:lnTo>
                  <a:lnTo>
                    <a:pt x="157899" y="168529"/>
                  </a:lnTo>
                  <a:lnTo>
                    <a:pt x="163487" y="165735"/>
                  </a:lnTo>
                  <a:lnTo>
                    <a:pt x="168186" y="162052"/>
                  </a:lnTo>
                  <a:lnTo>
                    <a:pt x="170345" y="160401"/>
                  </a:lnTo>
                  <a:lnTo>
                    <a:pt x="172504" y="159385"/>
                  </a:lnTo>
                  <a:lnTo>
                    <a:pt x="176314" y="159385"/>
                  </a:lnTo>
                  <a:lnTo>
                    <a:pt x="177838" y="159893"/>
                  </a:lnTo>
                  <a:lnTo>
                    <a:pt x="179362" y="161163"/>
                  </a:lnTo>
                  <a:lnTo>
                    <a:pt x="183172" y="162941"/>
                  </a:lnTo>
                  <a:lnTo>
                    <a:pt x="185242" y="159385"/>
                  </a:lnTo>
                  <a:lnTo>
                    <a:pt x="185381" y="159131"/>
                  </a:lnTo>
                  <a:lnTo>
                    <a:pt x="188048" y="154559"/>
                  </a:lnTo>
                  <a:lnTo>
                    <a:pt x="193332" y="145503"/>
                  </a:lnTo>
                  <a:lnTo>
                    <a:pt x="193459" y="145288"/>
                  </a:lnTo>
                  <a:lnTo>
                    <a:pt x="189776" y="143510"/>
                  </a:lnTo>
                  <a:lnTo>
                    <a:pt x="186855" y="140589"/>
                  </a:lnTo>
                  <a:lnTo>
                    <a:pt x="184061" y="136017"/>
                  </a:lnTo>
                  <a:lnTo>
                    <a:pt x="185966" y="133223"/>
                  </a:lnTo>
                  <a:lnTo>
                    <a:pt x="186855" y="125730"/>
                  </a:lnTo>
                  <a:lnTo>
                    <a:pt x="186855" y="121158"/>
                  </a:lnTo>
                  <a:lnTo>
                    <a:pt x="185966" y="114554"/>
                  </a:lnTo>
                  <a:lnTo>
                    <a:pt x="184061" y="109982"/>
                  </a:lnTo>
                  <a:lnTo>
                    <a:pt x="186855" y="106299"/>
                  </a:lnTo>
                  <a:lnTo>
                    <a:pt x="189776" y="103378"/>
                  </a:lnTo>
                  <a:lnTo>
                    <a:pt x="193459" y="101600"/>
                  </a:lnTo>
                  <a:close/>
                </a:path>
                <a:path w="297814" h="353695">
                  <a:moveTo>
                    <a:pt x="297561" y="217805"/>
                  </a:moveTo>
                  <a:lnTo>
                    <a:pt x="296646" y="210769"/>
                  </a:lnTo>
                  <a:lnTo>
                    <a:pt x="296570" y="210197"/>
                  </a:lnTo>
                  <a:lnTo>
                    <a:pt x="294932" y="205740"/>
                  </a:lnTo>
                  <a:lnTo>
                    <a:pt x="293916" y="202946"/>
                  </a:lnTo>
                  <a:lnTo>
                    <a:pt x="285737" y="187845"/>
                  </a:lnTo>
                  <a:lnTo>
                    <a:pt x="267754" y="154559"/>
                  </a:lnTo>
                  <a:lnTo>
                    <a:pt x="269379" y="142595"/>
                  </a:lnTo>
                  <a:lnTo>
                    <a:pt x="269595" y="136550"/>
                  </a:lnTo>
                  <a:lnTo>
                    <a:pt x="269722" y="133223"/>
                  </a:lnTo>
                  <a:lnTo>
                    <a:pt x="269760" y="129413"/>
                  </a:lnTo>
                  <a:lnTo>
                    <a:pt x="269011" y="118224"/>
                  </a:lnTo>
                  <a:lnTo>
                    <a:pt x="266928" y="106591"/>
                  </a:lnTo>
                  <a:lnTo>
                    <a:pt x="266865" y="106172"/>
                  </a:lnTo>
                  <a:lnTo>
                    <a:pt x="253555" y="70104"/>
                  </a:lnTo>
                  <a:lnTo>
                    <a:pt x="230555" y="39662"/>
                  </a:lnTo>
                  <a:lnTo>
                    <a:pt x="217995" y="30213"/>
                  </a:lnTo>
                  <a:lnTo>
                    <a:pt x="217995" y="106591"/>
                  </a:lnTo>
                  <a:lnTo>
                    <a:pt x="216204" y="110794"/>
                  </a:lnTo>
                  <a:lnTo>
                    <a:pt x="211963" y="114134"/>
                  </a:lnTo>
                  <a:lnTo>
                    <a:pt x="206159" y="117348"/>
                  </a:lnTo>
                  <a:lnTo>
                    <a:pt x="206159" y="129413"/>
                  </a:lnTo>
                  <a:lnTo>
                    <a:pt x="211963" y="132854"/>
                  </a:lnTo>
                  <a:lnTo>
                    <a:pt x="216204" y="136550"/>
                  </a:lnTo>
                  <a:lnTo>
                    <a:pt x="217995" y="141122"/>
                  </a:lnTo>
                  <a:lnTo>
                    <a:pt x="216446" y="147193"/>
                  </a:lnTo>
                  <a:lnTo>
                    <a:pt x="195872" y="182499"/>
                  </a:lnTo>
                  <a:lnTo>
                    <a:pt x="193459" y="185674"/>
                  </a:lnTo>
                  <a:lnTo>
                    <a:pt x="190030" y="187845"/>
                  </a:lnTo>
                  <a:lnTo>
                    <a:pt x="185077" y="187845"/>
                  </a:lnTo>
                  <a:lnTo>
                    <a:pt x="183426" y="187452"/>
                  </a:lnTo>
                  <a:lnTo>
                    <a:pt x="181902" y="186194"/>
                  </a:lnTo>
                  <a:lnTo>
                    <a:pt x="175425" y="182499"/>
                  </a:lnTo>
                  <a:lnTo>
                    <a:pt x="172631" y="185293"/>
                  </a:lnTo>
                  <a:lnTo>
                    <a:pt x="168694" y="187134"/>
                  </a:lnTo>
                  <a:lnTo>
                    <a:pt x="165138" y="188988"/>
                  </a:lnTo>
                  <a:lnTo>
                    <a:pt x="165138" y="201041"/>
                  </a:lnTo>
                  <a:lnTo>
                    <a:pt x="160439" y="205740"/>
                  </a:lnTo>
                  <a:lnTo>
                    <a:pt x="107226" y="205740"/>
                  </a:lnTo>
                  <a:lnTo>
                    <a:pt x="102654" y="201041"/>
                  </a:lnTo>
                  <a:lnTo>
                    <a:pt x="102654" y="188988"/>
                  </a:lnTo>
                  <a:lnTo>
                    <a:pt x="99606" y="187452"/>
                  </a:lnTo>
                  <a:lnTo>
                    <a:pt x="95161" y="185293"/>
                  </a:lnTo>
                  <a:lnTo>
                    <a:pt x="92367" y="182499"/>
                  </a:lnTo>
                  <a:lnTo>
                    <a:pt x="85763" y="186194"/>
                  </a:lnTo>
                  <a:lnTo>
                    <a:pt x="84124" y="187134"/>
                  </a:lnTo>
                  <a:lnTo>
                    <a:pt x="83959" y="187134"/>
                  </a:lnTo>
                  <a:lnTo>
                    <a:pt x="82588" y="187452"/>
                  </a:lnTo>
                  <a:lnTo>
                    <a:pt x="77381" y="187452"/>
                  </a:lnTo>
                  <a:lnTo>
                    <a:pt x="73698" y="185674"/>
                  </a:lnTo>
                  <a:lnTo>
                    <a:pt x="71793" y="182499"/>
                  </a:lnTo>
                  <a:lnTo>
                    <a:pt x="51219" y="147193"/>
                  </a:lnTo>
                  <a:lnTo>
                    <a:pt x="48475" y="142595"/>
                  </a:lnTo>
                  <a:lnTo>
                    <a:pt x="48602" y="141122"/>
                  </a:lnTo>
                  <a:lnTo>
                    <a:pt x="49441" y="135001"/>
                  </a:lnTo>
                  <a:lnTo>
                    <a:pt x="55029" y="133223"/>
                  </a:lnTo>
                  <a:lnTo>
                    <a:pt x="60617" y="129413"/>
                  </a:lnTo>
                  <a:lnTo>
                    <a:pt x="60617" y="117348"/>
                  </a:lnTo>
                  <a:lnTo>
                    <a:pt x="55029" y="114554"/>
                  </a:lnTo>
                  <a:lnTo>
                    <a:pt x="50330" y="111760"/>
                  </a:lnTo>
                  <a:lnTo>
                    <a:pt x="47536" y="104394"/>
                  </a:lnTo>
                  <a:lnTo>
                    <a:pt x="51219" y="100711"/>
                  </a:lnTo>
                  <a:lnTo>
                    <a:pt x="71793" y="64389"/>
                  </a:lnTo>
                  <a:lnTo>
                    <a:pt x="73698" y="61214"/>
                  </a:lnTo>
                  <a:lnTo>
                    <a:pt x="77254" y="58928"/>
                  </a:lnTo>
                  <a:lnTo>
                    <a:pt x="82588" y="58928"/>
                  </a:lnTo>
                  <a:lnTo>
                    <a:pt x="84239" y="59436"/>
                  </a:lnTo>
                  <a:lnTo>
                    <a:pt x="85763" y="60706"/>
                  </a:lnTo>
                  <a:lnTo>
                    <a:pt x="92367" y="64389"/>
                  </a:lnTo>
                  <a:lnTo>
                    <a:pt x="95161" y="61595"/>
                  </a:lnTo>
                  <a:lnTo>
                    <a:pt x="98590" y="59817"/>
                  </a:lnTo>
                  <a:lnTo>
                    <a:pt x="100469" y="58928"/>
                  </a:lnTo>
                  <a:lnTo>
                    <a:pt x="102654" y="57912"/>
                  </a:lnTo>
                  <a:lnTo>
                    <a:pt x="102654" y="45720"/>
                  </a:lnTo>
                  <a:lnTo>
                    <a:pt x="107226" y="41148"/>
                  </a:lnTo>
                  <a:lnTo>
                    <a:pt x="160439" y="41148"/>
                  </a:lnTo>
                  <a:lnTo>
                    <a:pt x="165138" y="45720"/>
                  </a:lnTo>
                  <a:lnTo>
                    <a:pt x="165138" y="57912"/>
                  </a:lnTo>
                  <a:lnTo>
                    <a:pt x="169075" y="59817"/>
                  </a:lnTo>
                  <a:lnTo>
                    <a:pt x="172631" y="61595"/>
                  </a:lnTo>
                  <a:lnTo>
                    <a:pt x="175425" y="64389"/>
                  </a:lnTo>
                  <a:lnTo>
                    <a:pt x="181902" y="60706"/>
                  </a:lnTo>
                  <a:lnTo>
                    <a:pt x="183426" y="59817"/>
                  </a:lnTo>
                  <a:lnTo>
                    <a:pt x="184658" y="59436"/>
                  </a:lnTo>
                  <a:lnTo>
                    <a:pt x="190639" y="59436"/>
                  </a:lnTo>
                  <a:lnTo>
                    <a:pt x="193967" y="61214"/>
                  </a:lnTo>
                  <a:lnTo>
                    <a:pt x="195872" y="64389"/>
                  </a:lnTo>
                  <a:lnTo>
                    <a:pt x="216446" y="100711"/>
                  </a:lnTo>
                  <a:lnTo>
                    <a:pt x="217881" y="106172"/>
                  </a:lnTo>
                  <a:lnTo>
                    <a:pt x="217995" y="106591"/>
                  </a:lnTo>
                  <a:lnTo>
                    <a:pt x="217995" y="30213"/>
                  </a:lnTo>
                  <a:lnTo>
                    <a:pt x="200050" y="16700"/>
                  </a:lnTo>
                  <a:lnTo>
                    <a:pt x="164249" y="3048"/>
                  </a:lnTo>
                  <a:lnTo>
                    <a:pt x="134658" y="0"/>
                  </a:lnTo>
                  <a:lnTo>
                    <a:pt x="111582" y="1854"/>
                  </a:lnTo>
                  <a:lnTo>
                    <a:pt x="68503" y="16459"/>
                  </a:lnTo>
                  <a:lnTo>
                    <a:pt x="28676" y="50736"/>
                  </a:lnTo>
                  <a:lnTo>
                    <a:pt x="3302" y="104114"/>
                  </a:lnTo>
                  <a:lnTo>
                    <a:pt x="0" y="135001"/>
                  </a:lnTo>
                  <a:lnTo>
                    <a:pt x="2667" y="161417"/>
                  </a:lnTo>
                  <a:lnTo>
                    <a:pt x="10782" y="187134"/>
                  </a:lnTo>
                  <a:lnTo>
                    <a:pt x="23964" y="210769"/>
                  </a:lnTo>
                  <a:lnTo>
                    <a:pt x="41948" y="231775"/>
                  </a:lnTo>
                  <a:lnTo>
                    <a:pt x="41948" y="348869"/>
                  </a:lnTo>
                  <a:lnTo>
                    <a:pt x="46520" y="353568"/>
                  </a:lnTo>
                  <a:lnTo>
                    <a:pt x="182918" y="353568"/>
                  </a:lnTo>
                  <a:lnTo>
                    <a:pt x="187490" y="348869"/>
                  </a:lnTo>
                  <a:lnTo>
                    <a:pt x="187490" y="310769"/>
                  </a:lnTo>
                  <a:lnTo>
                    <a:pt x="245402" y="310769"/>
                  </a:lnTo>
                  <a:lnTo>
                    <a:pt x="250101" y="306197"/>
                  </a:lnTo>
                  <a:lnTo>
                    <a:pt x="250101" y="247523"/>
                  </a:lnTo>
                  <a:lnTo>
                    <a:pt x="267754" y="247523"/>
                  </a:lnTo>
                  <a:lnTo>
                    <a:pt x="296976" y="225425"/>
                  </a:lnTo>
                  <a:lnTo>
                    <a:pt x="297561" y="217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5216"/>
            <a:ext cx="3991355" cy="5821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8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Who</a:t>
            </a:r>
            <a:r>
              <a:rPr spc="-225" dirty="0"/>
              <a:t> </a:t>
            </a:r>
            <a:r>
              <a:rPr spc="-20" dirty="0"/>
              <a:t>We’re</a:t>
            </a:r>
            <a:r>
              <a:rPr spc="-240" dirty="0"/>
              <a:t> </a:t>
            </a:r>
            <a:r>
              <a:rPr spc="-65" dirty="0"/>
              <a:t>Reaching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8431" y="1301877"/>
            <a:ext cx="683260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Our</a:t>
            </a:r>
            <a:r>
              <a:rPr sz="1600" spc="12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outreach</a:t>
            </a:r>
            <a:r>
              <a:rPr sz="1600" spc="175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strategy</a:t>
            </a:r>
            <a:r>
              <a:rPr sz="1600" spc="19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focuses</a:t>
            </a:r>
            <a:r>
              <a:rPr sz="1600" spc="145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on</a:t>
            </a:r>
            <a:r>
              <a:rPr sz="1600" spc="11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building</a:t>
            </a:r>
            <a:r>
              <a:rPr sz="1600" spc="114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meaningful</a:t>
            </a:r>
            <a:r>
              <a:rPr sz="1600" spc="14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00174F"/>
                </a:solidFill>
                <a:latin typeface="Lucida Sans Unicode"/>
                <a:cs typeface="Lucida Sans Unicode"/>
              </a:rPr>
              <a:t>connections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with</a:t>
            </a:r>
            <a:r>
              <a:rPr sz="1600" spc="-35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both</a:t>
            </a:r>
            <a:r>
              <a:rPr sz="1600" spc="5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00174F"/>
                </a:solidFill>
                <a:latin typeface="Arial Black"/>
                <a:cs typeface="Arial Black"/>
              </a:rPr>
              <a:t>organizations</a:t>
            </a:r>
            <a:r>
              <a:rPr sz="1600" spc="-5" dirty="0">
                <a:solidFill>
                  <a:srgbClr val="00174F"/>
                </a:solidFill>
                <a:latin typeface="Arial Black"/>
                <a:cs typeface="Arial Black"/>
              </a:rPr>
              <a:t> </a:t>
            </a:r>
            <a:r>
              <a:rPr sz="1600" spc="95" dirty="0">
                <a:solidFill>
                  <a:srgbClr val="00174F"/>
                </a:solidFill>
                <a:latin typeface="Lucida Sans Unicode"/>
                <a:cs typeface="Lucida Sans Unicode"/>
              </a:rPr>
              <a:t>and</a:t>
            </a:r>
            <a:r>
              <a:rPr sz="1600" spc="-5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00174F"/>
                </a:solidFill>
                <a:latin typeface="Arial Black"/>
                <a:cs typeface="Arial Black"/>
              </a:rPr>
              <a:t>individual</a:t>
            </a:r>
            <a:r>
              <a:rPr sz="1600" spc="-114" dirty="0">
                <a:solidFill>
                  <a:srgbClr val="00174F"/>
                </a:solidFill>
                <a:latin typeface="Arial Black"/>
                <a:cs typeface="Arial Black"/>
              </a:rPr>
              <a:t> </a:t>
            </a:r>
            <a:r>
              <a:rPr sz="1600" spc="-40" dirty="0">
                <a:solidFill>
                  <a:srgbClr val="00174F"/>
                </a:solidFill>
                <a:latin typeface="Arial Black"/>
                <a:cs typeface="Arial Black"/>
              </a:rPr>
              <a:t>innovators</a:t>
            </a:r>
            <a:r>
              <a:rPr sz="1600" spc="-130" dirty="0">
                <a:solidFill>
                  <a:srgbClr val="00174F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who</a:t>
            </a:r>
            <a:r>
              <a:rPr sz="1600" spc="-3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50" dirty="0">
                <a:solidFill>
                  <a:srgbClr val="00174F"/>
                </a:solidFill>
                <a:latin typeface="Lucida Sans Unicode"/>
                <a:cs typeface="Lucida Sans Unicode"/>
              </a:rPr>
              <a:t>share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00174F"/>
                </a:solidFill>
                <a:latin typeface="Lucida Sans Unicode"/>
                <a:cs typeface="Lucida Sans Unicode"/>
              </a:rPr>
              <a:t>our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mission</a:t>
            </a:r>
            <a:r>
              <a:rPr sz="1600" spc="3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of</a:t>
            </a:r>
            <a:r>
              <a:rPr sz="1600" spc="1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improving</a:t>
            </a:r>
            <a:r>
              <a:rPr sz="1600" spc="3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financial</a:t>
            </a:r>
            <a:r>
              <a:rPr sz="1600" spc="1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00174F"/>
                </a:solidFill>
                <a:latin typeface="Lucida Sans Unicode"/>
                <a:cs typeface="Lucida Sans Unicode"/>
              </a:rPr>
              <a:t>inclusion</a:t>
            </a:r>
            <a:r>
              <a:rPr sz="1600" spc="1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00174F"/>
                </a:solidFill>
                <a:latin typeface="Lucida Sans Unicode"/>
                <a:cs typeface="Lucida Sans Unicode"/>
              </a:rPr>
              <a:t>for</a:t>
            </a:r>
            <a:r>
              <a:rPr sz="1600" spc="20" dirty="0">
                <a:solidFill>
                  <a:srgbClr val="00174F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00174F"/>
                </a:solidFill>
                <a:latin typeface="Lucida Sans Unicode"/>
                <a:cs typeface="Lucida Sans Unicode"/>
              </a:rPr>
              <a:t>migrants.</a:t>
            </a:r>
            <a:endParaRPr sz="1600" dirty="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9771" y="297179"/>
            <a:ext cx="1824227" cy="7879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507991"/>
            <a:ext cx="640079" cy="6355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1318" y="2270886"/>
            <a:ext cx="1559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45" dirty="0">
                <a:solidFill>
                  <a:srgbClr val="970000"/>
                </a:solidFill>
                <a:latin typeface="Arial"/>
                <a:cs typeface="Arial"/>
              </a:rPr>
              <a:t>Organizations: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476" y="3804310"/>
            <a:ext cx="7931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970000"/>
                </a:solidFill>
                <a:latin typeface="Lucida Sans Unicode"/>
                <a:cs typeface="Lucida Sans Unicode"/>
              </a:rPr>
              <a:t>United Nations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7860" y="3830218"/>
            <a:ext cx="11525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970000"/>
                </a:solidFill>
                <a:latin typeface="Lucida Sans Unicode"/>
                <a:cs typeface="Lucida Sans Unicode"/>
              </a:rPr>
              <a:t>Alliance</a:t>
            </a:r>
            <a:r>
              <a:rPr sz="1600" spc="105" dirty="0">
                <a:solidFill>
                  <a:srgbClr val="970000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970000"/>
                </a:solidFill>
                <a:latin typeface="Lucida Sans Unicode"/>
                <a:cs typeface="Lucida Sans Unicode"/>
              </a:rPr>
              <a:t>for </a:t>
            </a:r>
            <a:r>
              <a:rPr sz="1600" spc="-10" dirty="0">
                <a:solidFill>
                  <a:srgbClr val="970000"/>
                </a:solidFill>
                <a:latin typeface="Lucida Sans Unicode"/>
                <a:cs typeface="Lucida Sans Unicode"/>
              </a:rPr>
              <a:t>Financial Inclusion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2710" y="2788665"/>
            <a:ext cx="546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970000"/>
                </a:solidFill>
                <a:latin typeface="Lucida Sans Unicode"/>
                <a:cs typeface="Lucida Sans Unicode"/>
              </a:rPr>
              <a:t>CARE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6509" y="2249804"/>
            <a:ext cx="1246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40" dirty="0">
                <a:solidFill>
                  <a:srgbClr val="970000"/>
                </a:solidFill>
                <a:latin typeface="Arial"/>
                <a:cs typeface="Arial"/>
              </a:rPr>
              <a:t>Individuals: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33035" y="2800857"/>
            <a:ext cx="964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970000"/>
                </a:solidFill>
                <a:latin typeface="Lucida Sans Unicode"/>
                <a:cs typeface="Lucida Sans Unicode"/>
              </a:rPr>
              <a:t>Ashutosh Bhatt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3878" y="3842715"/>
            <a:ext cx="6654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970000"/>
                </a:solidFill>
                <a:latin typeface="Lucida Sans Unicode"/>
                <a:cs typeface="Lucida Sans Unicode"/>
              </a:rPr>
              <a:t>Misha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970000"/>
                </a:solidFill>
                <a:latin typeface="Lucida Sans Unicode"/>
                <a:cs typeface="Lucida Sans Unicode"/>
              </a:rPr>
              <a:t>Esipov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83932" y="3868623"/>
            <a:ext cx="8604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970000"/>
                </a:solidFill>
                <a:latin typeface="Lucida Sans Unicode"/>
                <a:cs typeface="Lucida Sans Unicode"/>
              </a:rPr>
              <a:t>Mariano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970000"/>
                </a:solidFill>
                <a:latin typeface="Lucida Sans Unicode"/>
                <a:cs typeface="Lucida Sans Unicode"/>
              </a:rPr>
              <a:t>Sanz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9035" y="2827147"/>
            <a:ext cx="566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970000"/>
                </a:solidFill>
                <a:latin typeface="Lucida Sans Unicode"/>
                <a:cs typeface="Lucida Sans Unicode"/>
              </a:rPr>
              <a:t>Kristy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970000"/>
                </a:solidFill>
                <a:latin typeface="Lucida Sans Unicode"/>
                <a:cs typeface="Lucida Sans Unicode"/>
              </a:rPr>
              <a:t>Kim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92902" y="2949701"/>
            <a:ext cx="1312545" cy="1103630"/>
          </a:xfrm>
          <a:custGeom>
            <a:avLst/>
            <a:gdLst/>
            <a:ahLst/>
            <a:cxnLst/>
            <a:rect l="l" t="t" r="r" b="b"/>
            <a:pathLst>
              <a:path w="1312545" h="1103629">
                <a:moveTo>
                  <a:pt x="890016" y="308991"/>
                </a:moveTo>
                <a:lnTo>
                  <a:pt x="1293876" y="308991"/>
                </a:lnTo>
                <a:lnTo>
                  <a:pt x="1293876" y="0"/>
                </a:lnTo>
              </a:path>
              <a:path w="1312545" h="1103629">
                <a:moveTo>
                  <a:pt x="15239" y="38100"/>
                </a:moveTo>
                <a:lnTo>
                  <a:pt x="437388" y="38100"/>
                </a:lnTo>
                <a:lnTo>
                  <a:pt x="437388" y="308356"/>
                </a:lnTo>
              </a:path>
              <a:path w="1312545" h="1103629">
                <a:moveTo>
                  <a:pt x="437134" y="762000"/>
                </a:moveTo>
                <a:lnTo>
                  <a:pt x="0" y="762000"/>
                </a:lnTo>
                <a:lnTo>
                  <a:pt x="0" y="1103096"/>
                </a:lnTo>
              </a:path>
              <a:path w="1312545" h="1103629">
                <a:moveTo>
                  <a:pt x="890016" y="762000"/>
                </a:moveTo>
                <a:lnTo>
                  <a:pt x="1312164" y="762000"/>
                </a:lnTo>
                <a:lnTo>
                  <a:pt x="1312164" y="1103096"/>
                </a:lnTo>
              </a:path>
            </a:pathLst>
          </a:custGeom>
          <a:ln w="198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99617"/>
            <a:ext cx="186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00174F"/>
                </a:solidFill>
              </a:rPr>
              <a:t>Why</a:t>
            </a:r>
            <a:r>
              <a:rPr sz="2400" spc="-290" dirty="0">
                <a:solidFill>
                  <a:srgbClr val="00174F"/>
                </a:solidFill>
              </a:rPr>
              <a:t> </a:t>
            </a:r>
            <a:r>
              <a:rPr sz="2400" spc="-80" dirty="0">
                <a:solidFill>
                  <a:srgbClr val="00174F"/>
                </a:solidFill>
              </a:rPr>
              <a:t>Them?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0550" y="1574038"/>
            <a:ext cx="3644900" cy="2404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445" marR="75565">
              <a:lnSpc>
                <a:spcPts val="1660"/>
              </a:lnSpc>
              <a:spcBef>
                <a:spcPts val="175"/>
              </a:spcBef>
              <a:buSzPct val="60714"/>
              <a:tabLst>
                <a:tab pos="85090" algn="l"/>
              </a:tabLst>
            </a:pPr>
            <a:endParaRPr lang="en-US"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BA29E-14AB-1879-CFDC-4868AF80D3C3}"/>
              </a:ext>
            </a:extLst>
          </p:cNvPr>
          <p:cNvSpPr txBox="1"/>
          <p:nvPr/>
        </p:nvSpPr>
        <p:spPr>
          <a:xfrm>
            <a:off x="4419600" y="1546787"/>
            <a:ext cx="320040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Ashutosh Bhatt 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 Financial inclusion advocate.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Misha </a:t>
            </a:r>
            <a:r>
              <a:rPr lang="en-US" sz="1400" b="1" spc="-55" dirty="0" err="1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Esipov</a:t>
            </a: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 Cross-border credit innovator.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Mariano Sanz 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 Migrant-focused entrepreneur.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Kristy Kim 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 Builds alternative financial access models.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EB2DC-0B70-CD2F-F41C-549AFCC37358}"/>
              </a:ext>
            </a:extLst>
          </p:cNvPr>
          <p:cNvSpPr txBox="1"/>
          <p:nvPr/>
        </p:nvSpPr>
        <p:spPr>
          <a:xfrm>
            <a:off x="304800" y="1504950"/>
            <a:ext cx="358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United Nations (UN) 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 Global voice for migrant rights &amp; inclusion.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spc="-55" dirty="0">
              <a:solidFill>
                <a:srgbClr val="00174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Alliance for Financial Inclusion (AFI) 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 Shapes inclusive finance with regulators.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spc="-55" dirty="0">
              <a:solidFill>
                <a:srgbClr val="00174F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1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CARE</a:t>
            </a:r>
            <a:r>
              <a:rPr lang="en-US" sz="1400" spc="-55" dirty="0">
                <a:solidFill>
                  <a:srgbClr val="00174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→ Grassroots reach in migrant communities.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23" y="0"/>
            <a:ext cx="1484376" cy="13517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" y="4148328"/>
            <a:ext cx="1184148" cy="9220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99617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FFFFFF"/>
                </a:solidFill>
              </a:rPr>
              <a:t>How</a:t>
            </a:r>
            <a:r>
              <a:rPr sz="2400" spc="-27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We</a:t>
            </a:r>
            <a:r>
              <a:rPr sz="2400" spc="-275" dirty="0">
                <a:solidFill>
                  <a:srgbClr val="FFFFFF"/>
                </a:solidFill>
              </a:rPr>
              <a:t> </a:t>
            </a:r>
            <a:r>
              <a:rPr sz="2400" spc="-125" dirty="0">
                <a:solidFill>
                  <a:srgbClr val="FFFFFF"/>
                </a:solidFill>
              </a:rPr>
              <a:t>Reach</a:t>
            </a:r>
            <a:r>
              <a:rPr sz="2400" spc="-29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Them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609600" y="1351788"/>
            <a:ext cx="4743501" cy="2170466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755"/>
              </a:spcBef>
              <a:buClr>
                <a:srgbClr val="FFFFFF"/>
              </a:buClr>
              <a:buSzPct val="118181"/>
              <a:buFont typeface="Times New Roman"/>
              <a:buChar char="●"/>
              <a:tabLst>
                <a:tab pos="323215" algn="l"/>
              </a:tabLst>
            </a:pP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Email</a:t>
            </a:r>
            <a:r>
              <a:rPr sz="1400" spc="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outreach</a:t>
            </a:r>
            <a:r>
              <a:rPr sz="1400" spc="-2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sz="1400" spc="7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Personalized</a:t>
            </a:r>
            <a:r>
              <a:rPr sz="1400" spc="-1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4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messages</a:t>
            </a:r>
            <a:endParaRPr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23215">
              <a:lnSpc>
                <a:spcPct val="100000"/>
              </a:lnSpc>
              <a:spcBef>
                <a:spcPts val="660"/>
              </a:spcBef>
            </a:pP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sz="1400" spc="-4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key</a:t>
            </a:r>
            <a:r>
              <a:rPr sz="1400" spc="-3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individuals.</a:t>
            </a:r>
            <a:endParaRPr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23215" marR="195580" indent="-311150">
              <a:lnSpc>
                <a:spcPct val="150000"/>
              </a:lnSpc>
              <a:buClr>
                <a:srgbClr val="FFFFFF"/>
              </a:buClr>
              <a:buSzPct val="118181"/>
              <a:buFont typeface="Times New Roman"/>
              <a:buChar char="●"/>
              <a:tabLst>
                <a:tab pos="323215" algn="l"/>
              </a:tabLst>
            </a:pP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Website</a:t>
            </a:r>
            <a:r>
              <a:rPr sz="1400" spc="6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sz="1400" spc="12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Share</a:t>
            </a:r>
            <a:r>
              <a:rPr sz="1400" spc="6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2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findings,</a:t>
            </a:r>
            <a:r>
              <a:rPr sz="1400" spc="1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2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insights,</a:t>
            </a:r>
            <a:r>
              <a:rPr sz="1400" spc="3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4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 </a:t>
            </a:r>
            <a:r>
              <a:rPr sz="1400" spc="-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updates.</a:t>
            </a:r>
            <a:endParaRPr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23215" indent="-310515">
              <a:lnSpc>
                <a:spcPct val="100000"/>
              </a:lnSpc>
              <a:spcBef>
                <a:spcPts val="660"/>
              </a:spcBef>
              <a:buClr>
                <a:srgbClr val="FFFFFF"/>
              </a:buClr>
              <a:buSzPct val="118181"/>
              <a:buFont typeface="Times New Roman"/>
              <a:buChar char="●"/>
              <a:tabLst>
                <a:tab pos="323215" algn="l"/>
              </a:tabLst>
            </a:pP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Social</a:t>
            </a: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Media</a:t>
            </a:r>
            <a:r>
              <a:rPr sz="1400" spc="3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&amp;</a:t>
            </a:r>
            <a:r>
              <a:rPr sz="1400" spc="5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2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LinkedIn</a:t>
            </a:r>
            <a:r>
              <a:rPr sz="1400" spc="2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sz="1400" spc="10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Amplify</a:t>
            </a:r>
            <a:r>
              <a:rPr sz="1400" spc="2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2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</a:t>
            </a:r>
            <a:endParaRPr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23215">
              <a:lnSpc>
                <a:spcPct val="100000"/>
              </a:lnSpc>
              <a:spcBef>
                <a:spcPts val="660"/>
              </a:spcBef>
            </a:pPr>
            <a:r>
              <a:rPr sz="1400" spc="6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</a:t>
            </a:r>
            <a:r>
              <a:rPr sz="1400" spc="-7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6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</a:t>
            </a:r>
            <a:r>
              <a:rPr sz="1400" spc="-8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4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connect</a:t>
            </a:r>
            <a:r>
              <a:rPr sz="1400" spc="-9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with</a:t>
            </a:r>
            <a:r>
              <a:rPr sz="1400" spc="-5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networks.</a:t>
            </a:r>
            <a:endParaRPr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23215" marR="91440" indent="-311150">
              <a:lnSpc>
                <a:spcPct val="150000"/>
              </a:lnSpc>
              <a:spcBef>
                <a:spcPts val="5"/>
              </a:spcBef>
              <a:buClr>
                <a:srgbClr val="FFFFFF"/>
              </a:buClr>
              <a:buSzPct val="118181"/>
              <a:buFont typeface="Times New Roman"/>
              <a:buChar char="●"/>
              <a:tabLst>
                <a:tab pos="323215" algn="l"/>
              </a:tabLst>
            </a:pPr>
            <a:r>
              <a:rPr sz="1400" spc="4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Engagement</a:t>
            </a:r>
            <a:r>
              <a:rPr sz="1400" spc="-6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sz="1400" spc="6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Invite</a:t>
            </a:r>
            <a:r>
              <a:rPr sz="1400" spc="-1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collaboration</a:t>
            </a:r>
            <a:r>
              <a:rPr sz="1400" spc="-5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2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organizations</a:t>
            </a:r>
            <a:r>
              <a:rPr sz="1400" spc="-1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&amp;</a:t>
            </a:r>
            <a:r>
              <a:rPr sz="1400" spc="25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sz="1400" spc="-10" dirty="0">
                <a:solidFill>
                  <a:srgbClr val="F1F1F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innovators.</a:t>
            </a:r>
            <a:endParaRPr sz="1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CCB8C425-29DC-1F6B-9D00-9ADE2FEC5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559994"/>
            <a:ext cx="2114476" cy="2114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CC7431-B895-5271-DCA6-37BD0BFAAE82}"/>
              </a:ext>
            </a:extLst>
          </p:cNvPr>
          <p:cNvSpPr txBox="1"/>
          <p:nvPr/>
        </p:nvSpPr>
        <p:spPr>
          <a:xfrm>
            <a:off x="5715000" y="1123950"/>
            <a:ext cx="22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SCAN 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687" y="175386"/>
            <a:ext cx="2228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Meet</a:t>
            </a:r>
            <a:r>
              <a:rPr spc="-260" dirty="0"/>
              <a:t> </a:t>
            </a:r>
            <a:r>
              <a:rPr spc="-75" dirty="0"/>
              <a:t>the</a:t>
            </a:r>
            <a:r>
              <a:rPr spc="-240" dirty="0"/>
              <a:t> </a:t>
            </a:r>
            <a:r>
              <a:rPr spc="-60" dirty="0"/>
              <a:t>Team: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285" y="297179"/>
            <a:ext cx="8312150" cy="4067175"/>
            <a:chOff x="832285" y="297179"/>
            <a:chExt cx="8312150" cy="4067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9772" y="297179"/>
              <a:ext cx="1824227" cy="7879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285" y="1085088"/>
              <a:ext cx="7254190" cy="327913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507991"/>
            <a:ext cx="640079" cy="635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331</Words>
  <Application>Microsoft Office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Lucida Sans Unicode</vt:lpstr>
      <vt:lpstr>Segoe UI Symbol</vt:lpstr>
      <vt:lpstr>Times New Roman</vt:lpstr>
      <vt:lpstr>Wingdings</vt:lpstr>
      <vt:lpstr>Office Theme</vt:lpstr>
      <vt:lpstr>Blockchain for Migrants</vt:lpstr>
      <vt:lpstr>Problem Statement:</vt:lpstr>
      <vt:lpstr>Why This Matters to Us</vt:lpstr>
      <vt:lpstr>Why Blockchain?</vt:lpstr>
      <vt:lpstr>Key Insights from Research</vt:lpstr>
      <vt:lpstr>Who We’re Reaching</vt:lpstr>
      <vt:lpstr>Why Them?</vt:lpstr>
      <vt:lpstr>How We Reach Them</vt:lpstr>
      <vt:lpstr>Meet the Team: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 for Migrants</dc:title>
  <dc:creator>Mukuna</dc:creator>
  <cp:lastModifiedBy>MOHAMMED ELFADIL RABIE HUSSI</cp:lastModifiedBy>
  <cp:revision>2</cp:revision>
  <dcterms:created xsi:type="dcterms:W3CDTF">2025-08-26T01:03:11Z</dcterms:created>
  <dcterms:modified xsi:type="dcterms:W3CDTF">2025-08-26T01:48:50Z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PowerPoint® 2016</vt:lpwstr>
  </property>
</Properties>
</file>