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al Bold" charset="1" panose="020B0802020202020204"/>
      <p:regular r:id="rId16"/>
    </p:embeddedFont>
    <p:embeddedFont>
      <p:font typeface="Arial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4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jpe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4.png" Type="http://schemas.openxmlformats.org/officeDocument/2006/relationships/image"/><Relationship Id="rId9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6158" y="3255516"/>
            <a:ext cx="5309870" cy="2218182"/>
            <a:chOff x="0" y="0"/>
            <a:chExt cx="7079827" cy="295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79827" cy="2957576"/>
            </a:xfrm>
            <a:custGeom>
              <a:avLst/>
              <a:gdLst/>
              <a:ahLst/>
              <a:cxnLst/>
              <a:rect r="r" b="b" t="t" l="l"/>
              <a:pathLst>
                <a:path h="2957576" w="7079827">
                  <a:moveTo>
                    <a:pt x="0" y="0"/>
                  </a:moveTo>
                  <a:lnTo>
                    <a:pt x="7079827" y="0"/>
                  </a:lnTo>
                  <a:lnTo>
                    <a:pt x="7079827" y="2957576"/>
                  </a:lnTo>
                  <a:lnTo>
                    <a:pt x="0" y="29575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7079827" cy="309092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920"/>
                </a:lnSpc>
              </a:pPr>
              <a:r>
                <a:rPr lang="en-US" b="true" sz="6600" spc="-277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Blockchain for Migrants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2680" y="6111621"/>
            <a:ext cx="5949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CAE8FF"/>
                </a:solidFill>
                <a:latin typeface="Arial"/>
                <a:ea typeface="Arial"/>
                <a:cs typeface="Arial"/>
                <a:sym typeface="Arial"/>
              </a:rPr>
              <a:t>FinclusionChain Team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279366" y="8430768"/>
            <a:ext cx="2008632" cy="1856228"/>
            <a:chOff x="0" y="0"/>
            <a:chExt cx="2678176" cy="24749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78176" cy="2474976"/>
            </a:xfrm>
            <a:custGeom>
              <a:avLst/>
              <a:gdLst/>
              <a:ahLst/>
              <a:cxnLst/>
              <a:rect r="r" b="b" t="t" l="l"/>
              <a:pathLst>
                <a:path h="2474976" w="2678176">
                  <a:moveTo>
                    <a:pt x="0" y="0"/>
                  </a:moveTo>
                  <a:lnTo>
                    <a:pt x="2678176" y="0"/>
                  </a:lnTo>
                  <a:lnTo>
                    <a:pt x="2678176" y="2474976"/>
                  </a:lnTo>
                  <a:lnTo>
                    <a:pt x="0" y="2474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5" r="0" b="-15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681214" y="-25400"/>
            <a:ext cx="11606784" cy="10287000"/>
            <a:chOff x="0" y="0"/>
            <a:chExt cx="15475712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75713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5475713">
                  <a:moveTo>
                    <a:pt x="0" y="0"/>
                  </a:moveTo>
                  <a:lnTo>
                    <a:pt x="15475713" y="0"/>
                  </a:lnTo>
                  <a:lnTo>
                    <a:pt x="1547571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647" t="0" r="-20647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013702" y="146304"/>
            <a:ext cx="2368296" cy="1844040"/>
            <a:chOff x="0" y="0"/>
            <a:chExt cx="3157728" cy="24587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57728" cy="2458720"/>
            </a:xfrm>
            <a:custGeom>
              <a:avLst/>
              <a:gdLst/>
              <a:ahLst/>
              <a:cxnLst/>
              <a:rect r="r" b="b" t="t" l="l"/>
              <a:pathLst>
                <a:path h="2458720" w="3157728">
                  <a:moveTo>
                    <a:pt x="0" y="0"/>
                  </a:moveTo>
                  <a:lnTo>
                    <a:pt x="3157728" y="0"/>
                  </a:lnTo>
                  <a:lnTo>
                    <a:pt x="3157728" y="2458720"/>
                  </a:lnTo>
                  <a:lnTo>
                    <a:pt x="0" y="2458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3" r="0" b="-23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9374" y="755584"/>
            <a:ext cx="5313081" cy="985685"/>
            <a:chOff x="0" y="0"/>
            <a:chExt cx="7084109" cy="13142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84109" cy="1314246"/>
            </a:xfrm>
            <a:custGeom>
              <a:avLst/>
              <a:gdLst/>
              <a:ahLst/>
              <a:cxnLst/>
              <a:rect r="r" b="b" t="t" l="l"/>
              <a:pathLst>
                <a:path h="1314246" w="7084109">
                  <a:moveTo>
                    <a:pt x="0" y="0"/>
                  </a:moveTo>
                  <a:lnTo>
                    <a:pt x="7084109" y="0"/>
                  </a:lnTo>
                  <a:lnTo>
                    <a:pt x="7084109" y="1314246"/>
                  </a:lnTo>
                  <a:lnTo>
                    <a:pt x="0" y="1314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7084109" cy="141902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398"/>
                </a:lnSpc>
              </a:pPr>
              <a:r>
                <a:rPr lang="en-US" sz="5331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Meet the Team: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64570" y="2170176"/>
            <a:ext cx="14508380" cy="6558268"/>
            <a:chOff x="0" y="0"/>
            <a:chExt cx="19344507" cy="87443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344512" cy="8744331"/>
            </a:xfrm>
            <a:custGeom>
              <a:avLst/>
              <a:gdLst/>
              <a:ahLst/>
              <a:cxnLst/>
              <a:rect r="r" b="b" t="t" l="l"/>
              <a:pathLst>
                <a:path h="8744331" w="19344512">
                  <a:moveTo>
                    <a:pt x="0" y="0"/>
                  </a:moveTo>
                  <a:lnTo>
                    <a:pt x="19344512" y="0"/>
                  </a:lnTo>
                  <a:lnTo>
                    <a:pt x="19344512" y="8744331"/>
                  </a:lnTo>
                  <a:lnTo>
                    <a:pt x="0" y="8744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1" r="0" b="-11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604490" y="762470"/>
            <a:ext cx="3323636" cy="9094746"/>
            <a:chOff x="0" y="0"/>
            <a:chExt cx="4431514" cy="121263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394769" y="0"/>
              <a:ext cx="2036746" cy="1054016"/>
            </a:xfrm>
            <a:custGeom>
              <a:avLst/>
              <a:gdLst/>
              <a:ahLst/>
              <a:cxnLst/>
              <a:rect r="r" b="b" t="t" l="l"/>
              <a:pathLst>
                <a:path h="1054016" w="2036746">
                  <a:moveTo>
                    <a:pt x="0" y="0"/>
                  </a:moveTo>
                  <a:lnTo>
                    <a:pt x="2036745" y="0"/>
                  </a:lnTo>
                  <a:lnTo>
                    <a:pt x="2036745" y="1054016"/>
                  </a:lnTo>
                  <a:lnTo>
                    <a:pt x="0" y="1054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2724665" y="10419479"/>
              <a:ext cx="1706849" cy="1706849"/>
              <a:chOff x="0" y="0"/>
              <a:chExt cx="5638603" cy="5638603"/>
            </a:xfrm>
          </p:grpSpPr>
          <p:sp>
            <p:nvSpPr>
              <p:cNvPr name="Freeform 10" id="10" descr="A qr code with a few squares  AI-generated content may be incorrect."/>
              <p:cNvSpPr/>
              <p:nvPr/>
            </p:nvSpPr>
            <p:spPr>
              <a:xfrm flipH="false" flipV="false" rot="0">
                <a:off x="0" y="0"/>
                <a:ext cx="5638546" cy="5638546"/>
              </a:xfrm>
              <a:custGeom>
                <a:avLst/>
                <a:gdLst/>
                <a:ahLst/>
                <a:cxnLst/>
                <a:rect r="r" b="b" t="t" l="l"/>
                <a:pathLst>
                  <a:path h="5638546" w="5638546">
                    <a:moveTo>
                      <a:pt x="0" y="0"/>
                    </a:moveTo>
                    <a:lnTo>
                      <a:pt x="5638546" y="0"/>
                    </a:lnTo>
                    <a:lnTo>
                      <a:pt x="5638546" y="5638546"/>
                    </a:lnTo>
                    <a:lnTo>
                      <a:pt x="0" y="563854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0" t="0" r="-1" b="-1"/>
                </a:stretch>
              </a:blip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10940695"/>
              <a:ext cx="2559717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9"/>
                </a:lnSpc>
              </a:pPr>
              <a:r>
                <a:rPr lang="en-US" b="true" sz="2108" spc="-33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SCAN ME 🌐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04490" y="762470"/>
            <a:ext cx="3323636" cy="9094746"/>
            <a:chOff x="0" y="0"/>
            <a:chExt cx="4431514" cy="121263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394769" y="0"/>
              <a:ext cx="2036746" cy="1054016"/>
            </a:xfrm>
            <a:custGeom>
              <a:avLst/>
              <a:gdLst/>
              <a:ahLst/>
              <a:cxnLst/>
              <a:rect r="r" b="b" t="t" l="l"/>
              <a:pathLst>
                <a:path h="1054016" w="2036746">
                  <a:moveTo>
                    <a:pt x="0" y="0"/>
                  </a:moveTo>
                  <a:lnTo>
                    <a:pt x="2036745" y="0"/>
                  </a:lnTo>
                  <a:lnTo>
                    <a:pt x="2036745" y="1054016"/>
                  </a:lnTo>
                  <a:lnTo>
                    <a:pt x="0" y="1054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2724665" y="10419479"/>
              <a:ext cx="1706849" cy="1706849"/>
              <a:chOff x="0" y="0"/>
              <a:chExt cx="5638603" cy="5638603"/>
            </a:xfrm>
          </p:grpSpPr>
          <p:sp>
            <p:nvSpPr>
              <p:cNvPr name="Freeform 5" id="5" descr="A qr code with a few squares  AI-generated content may be incorrect."/>
              <p:cNvSpPr/>
              <p:nvPr/>
            </p:nvSpPr>
            <p:spPr>
              <a:xfrm flipH="false" flipV="false" rot="0">
                <a:off x="0" y="0"/>
                <a:ext cx="5638546" cy="5638546"/>
              </a:xfrm>
              <a:custGeom>
                <a:avLst/>
                <a:gdLst/>
                <a:ahLst/>
                <a:cxnLst/>
                <a:rect r="r" b="b" t="t" l="l"/>
                <a:pathLst>
                  <a:path h="5638546" w="5638546">
                    <a:moveTo>
                      <a:pt x="0" y="0"/>
                    </a:moveTo>
                    <a:lnTo>
                      <a:pt x="5638546" y="0"/>
                    </a:lnTo>
                    <a:lnTo>
                      <a:pt x="5638546" y="5638546"/>
                    </a:lnTo>
                    <a:lnTo>
                      <a:pt x="0" y="563854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0" r="-1" b="-1"/>
                </a:stretch>
              </a:blip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10940695"/>
              <a:ext cx="2559717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9"/>
                </a:lnSpc>
              </a:pPr>
              <a:r>
                <a:rPr lang="en-US" b="true" sz="2108" spc="-33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SCAN ME 🌐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289936" y="2620169"/>
            <a:ext cx="2671011" cy="4114800"/>
          </a:xfrm>
          <a:custGeom>
            <a:avLst/>
            <a:gdLst/>
            <a:ahLst/>
            <a:cxnLst/>
            <a:rect r="r" b="b" t="t" l="l"/>
            <a:pathLst>
              <a:path h="4114800" w="2671011">
                <a:moveTo>
                  <a:pt x="0" y="0"/>
                </a:moveTo>
                <a:lnTo>
                  <a:pt x="2671010" y="0"/>
                </a:lnTo>
                <a:lnTo>
                  <a:pt x="2671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3600" y="3104039"/>
            <a:ext cx="12176760" cy="2899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6291" indent="-398145" lvl="1">
              <a:lnSpc>
                <a:spcPts val="5760"/>
              </a:lnSpc>
              <a:buFont typeface="Arial"/>
              <a:buChar char="•"/>
            </a:pPr>
            <a:r>
              <a:rPr lang="en-US" b="true" sz="3200" spc="-51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Millions of migrants lack access to loans and financial services</a:t>
            </a:r>
          </a:p>
          <a:p>
            <a:pPr algn="l" marL="796291" indent="-398145" lvl="1">
              <a:lnSpc>
                <a:spcPts val="5760"/>
              </a:lnSpc>
              <a:buFont typeface="Arial"/>
              <a:buChar char="•"/>
            </a:pPr>
            <a:r>
              <a:rPr lang="en-US" b="true" sz="3200" spc="-51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Causes: missing credit history, incomplete ID documents, weak banking infrastructure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29936"/>
            <a:ext cx="7562202" cy="1101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9"/>
              </a:lnSpc>
            </a:pPr>
            <a:r>
              <a:rPr lang="en-US" b="true" sz="4799" spc="-76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56391"/>
            <a:ext cx="7141208" cy="882396"/>
            <a:chOff x="0" y="0"/>
            <a:chExt cx="9521611" cy="1176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1611" cy="1176528"/>
            </a:xfrm>
            <a:custGeom>
              <a:avLst/>
              <a:gdLst/>
              <a:ahLst/>
              <a:cxnLst/>
              <a:rect r="r" b="b" t="t" l="l"/>
              <a:pathLst>
                <a:path h="1176528" w="9521611">
                  <a:moveTo>
                    <a:pt x="0" y="0"/>
                  </a:moveTo>
                  <a:lnTo>
                    <a:pt x="9521611" y="0"/>
                  </a:lnTo>
                  <a:lnTo>
                    <a:pt x="9521611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521611" cy="127177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b="true" sz="4800" spc="-76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Why This Matters to Us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04490" y="762470"/>
            <a:ext cx="3323636" cy="9094746"/>
            <a:chOff x="0" y="0"/>
            <a:chExt cx="4431514" cy="121263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394769" y="0"/>
              <a:ext cx="2036746" cy="1054016"/>
            </a:xfrm>
            <a:custGeom>
              <a:avLst/>
              <a:gdLst/>
              <a:ahLst/>
              <a:cxnLst/>
              <a:rect r="r" b="b" t="t" l="l"/>
              <a:pathLst>
                <a:path h="1054016" w="2036746">
                  <a:moveTo>
                    <a:pt x="0" y="0"/>
                  </a:moveTo>
                  <a:lnTo>
                    <a:pt x="2036745" y="0"/>
                  </a:lnTo>
                  <a:lnTo>
                    <a:pt x="2036745" y="1054016"/>
                  </a:lnTo>
                  <a:lnTo>
                    <a:pt x="0" y="1054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2724665" y="10419479"/>
              <a:ext cx="1706849" cy="1706849"/>
              <a:chOff x="0" y="0"/>
              <a:chExt cx="5638603" cy="5638603"/>
            </a:xfrm>
          </p:grpSpPr>
          <p:sp>
            <p:nvSpPr>
              <p:cNvPr name="Freeform 8" id="8" descr="A qr code with a few squares  AI-generated content may be incorrect."/>
              <p:cNvSpPr/>
              <p:nvPr/>
            </p:nvSpPr>
            <p:spPr>
              <a:xfrm flipH="false" flipV="false" rot="0">
                <a:off x="0" y="0"/>
                <a:ext cx="5638546" cy="5638546"/>
              </a:xfrm>
              <a:custGeom>
                <a:avLst/>
                <a:gdLst/>
                <a:ahLst/>
                <a:cxnLst/>
                <a:rect r="r" b="b" t="t" l="l"/>
                <a:pathLst>
                  <a:path h="5638546" w="5638546">
                    <a:moveTo>
                      <a:pt x="0" y="0"/>
                    </a:moveTo>
                    <a:lnTo>
                      <a:pt x="5638546" y="0"/>
                    </a:lnTo>
                    <a:lnTo>
                      <a:pt x="5638546" y="5638546"/>
                    </a:lnTo>
                    <a:lnTo>
                      <a:pt x="0" y="563854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0" r="-1" b="-1"/>
                </a:stretch>
              </a:blip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0940695"/>
              <a:ext cx="2559717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9"/>
                </a:lnSpc>
              </a:pPr>
              <a:r>
                <a:rPr lang="en-US" b="true" sz="2108" spc="-33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SCAN ME 🌐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159172" y="4020259"/>
            <a:ext cx="5332788" cy="2849042"/>
          </a:xfrm>
          <a:custGeom>
            <a:avLst/>
            <a:gdLst/>
            <a:ahLst/>
            <a:cxnLst/>
            <a:rect r="r" b="b" t="t" l="l"/>
            <a:pathLst>
              <a:path h="2849042" w="5332788">
                <a:moveTo>
                  <a:pt x="0" y="0"/>
                </a:moveTo>
                <a:lnTo>
                  <a:pt x="5332788" y="0"/>
                </a:lnTo>
                <a:lnTo>
                  <a:pt x="5332788" y="2849042"/>
                </a:lnTo>
                <a:lnTo>
                  <a:pt x="0" y="284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17567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13559" y="2674490"/>
            <a:ext cx="11445612" cy="4194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0706" indent="-460353" lvl="1">
              <a:lnSpc>
                <a:spcPts val="6659"/>
              </a:lnSpc>
              <a:buFont typeface="Arial"/>
              <a:buChar char="•"/>
            </a:pPr>
            <a:r>
              <a:rPr lang="en-US" sz="36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We are migrants living across the world.</a:t>
            </a:r>
          </a:p>
          <a:p>
            <a:pPr algn="l" marL="920706" indent="-460353" lvl="1">
              <a:lnSpc>
                <a:spcPts val="6659"/>
              </a:lnSpc>
              <a:buFont typeface="Arial"/>
              <a:buChar char="•"/>
            </a:pPr>
            <a:r>
              <a:rPr lang="en-US" sz="36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Different professions, same migrant journey.</a:t>
            </a:r>
          </a:p>
          <a:p>
            <a:pPr algn="l" marL="920706" indent="-460353" lvl="1">
              <a:lnSpc>
                <a:spcPts val="6659"/>
              </a:lnSpc>
              <a:buFont typeface="Arial"/>
              <a:buChar char="•"/>
            </a:pPr>
            <a:r>
              <a:rPr lang="en-US" sz="36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We know the barriers — banking, loans, access.</a:t>
            </a:r>
          </a:p>
          <a:p>
            <a:pPr algn="l" marL="920706" indent="-460353" lvl="1">
              <a:lnSpc>
                <a:spcPts val="6659"/>
              </a:lnSpc>
              <a:buFont typeface="Arial"/>
              <a:buChar char="•"/>
            </a:pPr>
            <a:r>
              <a:rPr lang="en-US" sz="36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This is personal, not just research.</a:t>
            </a:r>
          </a:p>
          <a:p>
            <a:pPr algn="l" marL="920706" indent="-460353" lvl="1">
              <a:lnSpc>
                <a:spcPts val="6659"/>
              </a:lnSpc>
              <a:buFont typeface="Arial"/>
              <a:buChar char="•"/>
            </a:pPr>
            <a:r>
              <a:rPr lang="en-US" sz="36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Our mission: make finance inclusive for migrants.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00567" y="762470"/>
            <a:ext cx="1527560" cy="790512"/>
            <a:chOff x="0" y="0"/>
            <a:chExt cx="2036746" cy="1054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699" cy="1053973"/>
            </a:xfrm>
            <a:custGeom>
              <a:avLst/>
              <a:gdLst/>
              <a:ahLst/>
              <a:cxnLst/>
              <a:rect r="r" b="b" t="t" l="l"/>
              <a:pathLst>
                <a:path h="1053973" w="2036699">
                  <a:moveTo>
                    <a:pt x="0" y="0"/>
                  </a:moveTo>
                  <a:lnTo>
                    <a:pt x="2036699" y="0"/>
                  </a:lnTo>
                  <a:lnTo>
                    <a:pt x="2036699" y="1053973"/>
                  </a:lnTo>
                  <a:lnTo>
                    <a:pt x="0" y="10539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" r="-2" b="-1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47989" y="8577079"/>
            <a:ext cx="1280124" cy="1280124"/>
            <a:chOff x="0" y="0"/>
            <a:chExt cx="1706832" cy="1706832"/>
          </a:xfrm>
        </p:grpSpPr>
        <p:sp>
          <p:nvSpPr>
            <p:cNvPr name="Freeform 5" id="5" descr="A qr code with a few squares  AI-generated content may be incorrect."/>
            <p:cNvSpPr/>
            <p:nvPr/>
          </p:nvSpPr>
          <p:spPr>
            <a:xfrm flipH="false" flipV="false" rot="0">
              <a:off x="0" y="0"/>
              <a:ext cx="1706880" cy="1706880"/>
            </a:xfrm>
            <a:custGeom>
              <a:avLst/>
              <a:gdLst/>
              <a:ahLst/>
              <a:cxnLst/>
              <a:rect r="r" b="b" t="t" l="l"/>
              <a:pathLst>
                <a:path h="1706880" w="1706880">
                  <a:moveTo>
                    <a:pt x="0" y="0"/>
                  </a:moveTo>
                  <a:lnTo>
                    <a:pt x="1706880" y="0"/>
                  </a:lnTo>
                  <a:lnTo>
                    <a:pt x="1706880" y="1706880"/>
                  </a:lnTo>
                  <a:lnTo>
                    <a:pt x="0" y="1706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2" b="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759253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04490" y="8920366"/>
            <a:ext cx="1919788" cy="39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"/>
              </a:lnSpc>
            </a:pPr>
            <a:r>
              <a:rPr lang="en-US" b="true" sz="2108" spc="-32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SCAN ME 🌐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0125" y="1615302"/>
            <a:ext cx="6522750" cy="86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Research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0125" y="3244200"/>
            <a:ext cx="10066050" cy="3871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2"/>
              </a:lnSpc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-US" b="true" sz="4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blockchain-based</a:t>
            </a: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true" sz="4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credit systems </a:t>
            </a: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 a viable </a:t>
            </a:r>
            <a:r>
              <a:rPr lang="en-US" b="true" sz="4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solution</a:t>
            </a: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true" sz="4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to financial exclusion among migrants</a:t>
            </a: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refugees who lack access to traditional banking services?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83546"/>
            <a:ext cx="16136470" cy="882396"/>
            <a:chOff x="0" y="0"/>
            <a:chExt cx="21515293" cy="1176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15293" cy="1176528"/>
            </a:xfrm>
            <a:custGeom>
              <a:avLst/>
              <a:gdLst/>
              <a:ahLst/>
              <a:cxnLst/>
              <a:rect r="r" b="b" t="t" l="l"/>
              <a:pathLst>
                <a:path h="1176528" w="21515293">
                  <a:moveTo>
                    <a:pt x="0" y="0"/>
                  </a:moveTo>
                  <a:lnTo>
                    <a:pt x="21515293" y="0"/>
                  </a:lnTo>
                  <a:lnTo>
                    <a:pt x="21515293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515293" cy="127177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b="true" sz="4800" spc="-201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Why Blockchain?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04490" y="762470"/>
            <a:ext cx="3323636" cy="9094746"/>
            <a:chOff x="0" y="0"/>
            <a:chExt cx="4431514" cy="121263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394769" y="0"/>
              <a:ext cx="2036746" cy="1054016"/>
            </a:xfrm>
            <a:custGeom>
              <a:avLst/>
              <a:gdLst/>
              <a:ahLst/>
              <a:cxnLst/>
              <a:rect r="r" b="b" t="t" l="l"/>
              <a:pathLst>
                <a:path h="1054016" w="2036746">
                  <a:moveTo>
                    <a:pt x="0" y="0"/>
                  </a:moveTo>
                  <a:lnTo>
                    <a:pt x="2036745" y="0"/>
                  </a:lnTo>
                  <a:lnTo>
                    <a:pt x="2036745" y="1054016"/>
                  </a:lnTo>
                  <a:lnTo>
                    <a:pt x="0" y="1054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2724665" y="10419479"/>
              <a:ext cx="1706849" cy="1706849"/>
              <a:chOff x="0" y="0"/>
              <a:chExt cx="5638603" cy="5638603"/>
            </a:xfrm>
          </p:grpSpPr>
          <p:sp>
            <p:nvSpPr>
              <p:cNvPr name="Freeform 8" id="8" descr="A qr code with a few squares  AI-generated content may be incorrect."/>
              <p:cNvSpPr/>
              <p:nvPr/>
            </p:nvSpPr>
            <p:spPr>
              <a:xfrm flipH="false" flipV="false" rot="0">
                <a:off x="0" y="0"/>
                <a:ext cx="5638546" cy="5638546"/>
              </a:xfrm>
              <a:custGeom>
                <a:avLst/>
                <a:gdLst/>
                <a:ahLst/>
                <a:cxnLst/>
                <a:rect r="r" b="b" t="t" l="l"/>
                <a:pathLst>
                  <a:path h="5638546" w="5638546">
                    <a:moveTo>
                      <a:pt x="0" y="0"/>
                    </a:moveTo>
                    <a:lnTo>
                      <a:pt x="5638546" y="0"/>
                    </a:lnTo>
                    <a:lnTo>
                      <a:pt x="5638546" y="5638546"/>
                    </a:lnTo>
                    <a:lnTo>
                      <a:pt x="0" y="563854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0" r="-1" b="-1"/>
                </a:stretch>
              </a:blip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0940695"/>
              <a:ext cx="2559717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9"/>
                </a:lnSpc>
              </a:pPr>
              <a:r>
                <a:rPr lang="en-US" b="true" sz="2108" spc="-33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SCAN ME 🌐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363657" y="2265942"/>
            <a:ext cx="4902651" cy="4902651"/>
          </a:xfrm>
          <a:custGeom>
            <a:avLst/>
            <a:gdLst/>
            <a:ahLst/>
            <a:cxnLst/>
            <a:rect r="r" b="b" t="t" l="l"/>
            <a:pathLst>
              <a:path h="4902651" w="4902651">
                <a:moveTo>
                  <a:pt x="0" y="0"/>
                </a:moveTo>
                <a:lnTo>
                  <a:pt x="4902651" y="0"/>
                </a:lnTo>
                <a:lnTo>
                  <a:pt x="4902651" y="4902651"/>
                </a:lnTo>
                <a:lnTo>
                  <a:pt x="0" y="4902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8620" y="3072667"/>
            <a:ext cx="11226800" cy="327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5824" indent="-447912" lvl="1">
              <a:lnSpc>
                <a:spcPts val="6479"/>
              </a:lnSpc>
              <a:buFont typeface="Arial"/>
              <a:buChar char="•"/>
            </a:pPr>
            <a:r>
              <a:rPr lang="en-US" b="true" sz="3599" spc="-57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Portable and secure digital credit profiles.</a:t>
            </a:r>
          </a:p>
          <a:p>
            <a:pPr algn="l" marL="895824" indent="-447912" lvl="1">
              <a:lnSpc>
                <a:spcPts val="6479"/>
              </a:lnSpc>
              <a:buFont typeface="Arial"/>
              <a:buChar char="•"/>
            </a:pPr>
            <a:r>
              <a:rPr lang="en-US" b="true" sz="3599" spc="-57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Verifiable and trusted across borders.</a:t>
            </a:r>
          </a:p>
          <a:p>
            <a:pPr algn="l" marL="895824" indent="-447912" lvl="1">
              <a:lnSpc>
                <a:spcPts val="6479"/>
              </a:lnSpc>
              <a:buFont typeface="Arial"/>
              <a:buChar char="•"/>
            </a:pPr>
            <a:r>
              <a:rPr lang="en-US" sz="35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Bypasses traditional banking barriers.</a:t>
            </a:r>
          </a:p>
          <a:p>
            <a:pPr algn="l" marL="895824" indent="-447912" lvl="1">
              <a:lnSpc>
                <a:spcPts val="6479"/>
              </a:lnSpc>
              <a:buFont typeface="Arial"/>
              <a:buChar char="•"/>
            </a:pPr>
            <a:r>
              <a:rPr lang="en-US" sz="35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Promotes financial inclusion globally.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5525" y="762470"/>
            <a:ext cx="16136470" cy="882396"/>
            <a:chOff x="0" y="0"/>
            <a:chExt cx="21515293" cy="1176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15293" cy="1176528"/>
            </a:xfrm>
            <a:custGeom>
              <a:avLst/>
              <a:gdLst/>
              <a:ahLst/>
              <a:cxnLst/>
              <a:rect r="r" b="b" t="t" l="l"/>
              <a:pathLst>
                <a:path h="1176528" w="21515293">
                  <a:moveTo>
                    <a:pt x="0" y="0"/>
                  </a:moveTo>
                  <a:lnTo>
                    <a:pt x="21515293" y="0"/>
                  </a:lnTo>
                  <a:lnTo>
                    <a:pt x="21515293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1515293" cy="127177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b="true" sz="4800" spc="-76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Key Insights from Research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04490" y="762470"/>
            <a:ext cx="3323636" cy="9094746"/>
            <a:chOff x="0" y="0"/>
            <a:chExt cx="4431514" cy="121263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394769" y="0"/>
              <a:ext cx="2036746" cy="1054016"/>
            </a:xfrm>
            <a:custGeom>
              <a:avLst/>
              <a:gdLst/>
              <a:ahLst/>
              <a:cxnLst/>
              <a:rect r="r" b="b" t="t" l="l"/>
              <a:pathLst>
                <a:path h="1054016" w="2036746">
                  <a:moveTo>
                    <a:pt x="0" y="0"/>
                  </a:moveTo>
                  <a:lnTo>
                    <a:pt x="2036745" y="0"/>
                  </a:lnTo>
                  <a:lnTo>
                    <a:pt x="2036745" y="1054016"/>
                  </a:lnTo>
                  <a:lnTo>
                    <a:pt x="0" y="1054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2724665" y="10419479"/>
              <a:ext cx="1706849" cy="1706849"/>
              <a:chOff x="0" y="0"/>
              <a:chExt cx="5638603" cy="5638603"/>
            </a:xfrm>
          </p:grpSpPr>
          <p:sp>
            <p:nvSpPr>
              <p:cNvPr name="Freeform 8" id="8" descr="A qr code with a few squares  AI-generated content may be incorrect."/>
              <p:cNvSpPr/>
              <p:nvPr/>
            </p:nvSpPr>
            <p:spPr>
              <a:xfrm flipH="false" flipV="false" rot="0">
                <a:off x="0" y="0"/>
                <a:ext cx="5638546" cy="5638546"/>
              </a:xfrm>
              <a:custGeom>
                <a:avLst/>
                <a:gdLst/>
                <a:ahLst/>
                <a:cxnLst/>
                <a:rect r="r" b="b" t="t" l="l"/>
                <a:pathLst>
                  <a:path h="5638546" w="5638546">
                    <a:moveTo>
                      <a:pt x="0" y="0"/>
                    </a:moveTo>
                    <a:lnTo>
                      <a:pt x="5638546" y="0"/>
                    </a:lnTo>
                    <a:lnTo>
                      <a:pt x="5638546" y="5638546"/>
                    </a:lnTo>
                    <a:lnTo>
                      <a:pt x="0" y="563854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0" r="-1" b="-1"/>
                </a:stretch>
              </a:blip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0940695"/>
              <a:ext cx="2559717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9"/>
                </a:lnSpc>
              </a:pPr>
              <a:r>
                <a:rPr lang="en-US" b="true" sz="2108" spc="-33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SCAN ME 🌐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239632" y="2259330"/>
            <a:ext cx="4729716" cy="4912091"/>
          </a:xfrm>
          <a:custGeom>
            <a:avLst/>
            <a:gdLst/>
            <a:ahLst/>
            <a:cxnLst/>
            <a:rect r="r" b="b" t="t" l="l"/>
            <a:pathLst>
              <a:path h="4912091" w="4729716">
                <a:moveTo>
                  <a:pt x="0" y="0"/>
                </a:moveTo>
                <a:lnTo>
                  <a:pt x="4729716" y="0"/>
                </a:lnTo>
                <a:lnTo>
                  <a:pt x="4729716" y="4912091"/>
                </a:lnTo>
                <a:lnTo>
                  <a:pt x="0" y="4912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9570" y="2168498"/>
            <a:ext cx="11125200" cy="602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1174" indent="-410587" lvl="1">
              <a:lnSpc>
                <a:spcPts val="5940"/>
              </a:lnSpc>
              <a:buFont typeface="Arial"/>
              <a:buChar char="•"/>
            </a:pPr>
            <a:r>
              <a:rPr lang="en-US" sz="3300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Migrant-heavy regions often show strong adoption of digital finance.</a:t>
            </a:r>
          </a:p>
          <a:p>
            <a:pPr algn="l" marL="821174" indent="-410587" lvl="1">
              <a:lnSpc>
                <a:spcPts val="5940"/>
              </a:lnSpc>
              <a:buFont typeface="Arial"/>
              <a:buChar char="•"/>
            </a:pPr>
            <a:r>
              <a:rPr lang="en-US" sz="3300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Blockchain tools can fill the gap for those excluded from banking.</a:t>
            </a:r>
          </a:p>
          <a:p>
            <a:pPr algn="l" marL="821174" indent="-410587" lvl="1">
              <a:lnSpc>
                <a:spcPts val="5940"/>
              </a:lnSpc>
              <a:buFont typeface="Arial"/>
              <a:buChar char="•"/>
            </a:pPr>
            <a:r>
              <a:rPr lang="en-US" sz="3300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Countries like the USA, India, and the Philippines highlight overlap.</a:t>
            </a:r>
          </a:p>
          <a:p>
            <a:pPr algn="l" marL="821174" indent="-410587" lvl="1">
              <a:lnSpc>
                <a:spcPts val="5940"/>
              </a:lnSpc>
              <a:buFont typeface="Arial"/>
              <a:buChar char="•"/>
            </a:pPr>
            <a:r>
              <a:rPr lang="en-US" sz="3300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Decentralized platforms offer real alternatives for underserved populations.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894" y="5803390"/>
            <a:ext cx="2661158" cy="2243836"/>
          </a:xfrm>
          <a:custGeom>
            <a:avLst/>
            <a:gdLst/>
            <a:ahLst/>
            <a:cxnLst/>
            <a:rect r="r" b="b" t="t" l="l"/>
            <a:pathLst>
              <a:path h="2243836" w="2661158">
                <a:moveTo>
                  <a:pt x="0" y="0"/>
                </a:moveTo>
                <a:lnTo>
                  <a:pt x="2661158" y="0"/>
                </a:lnTo>
                <a:lnTo>
                  <a:pt x="2661158" y="2243836"/>
                </a:lnTo>
                <a:lnTo>
                  <a:pt x="0" y="224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5174" y="5476392"/>
            <a:ext cx="141351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200" spc="-134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ID2020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045694" y="6315454"/>
            <a:ext cx="1280160" cy="1280160"/>
          </a:xfrm>
          <a:custGeom>
            <a:avLst/>
            <a:gdLst/>
            <a:ahLst/>
            <a:cxnLst/>
            <a:rect r="r" b="b" t="t" l="l"/>
            <a:pathLst>
              <a:path h="1280160" w="1280160">
                <a:moveTo>
                  <a:pt x="0" y="0"/>
                </a:moveTo>
                <a:lnTo>
                  <a:pt x="1280160" y="0"/>
                </a:lnTo>
                <a:lnTo>
                  <a:pt x="1280160" y="1280160"/>
                </a:lnTo>
                <a:lnTo>
                  <a:pt x="0" y="1280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9734" y="917791"/>
            <a:ext cx="7064924" cy="963333"/>
            <a:chOff x="0" y="0"/>
            <a:chExt cx="9419899" cy="12844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19899" cy="1284444"/>
            </a:xfrm>
            <a:custGeom>
              <a:avLst/>
              <a:gdLst/>
              <a:ahLst/>
              <a:cxnLst/>
              <a:rect r="r" b="b" t="t" l="l"/>
              <a:pathLst>
                <a:path h="1284444" w="9419899">
                  <a:moveTo>
                    <a:pt x="0" y="0"/>
                  </a:moveTo>
                  <a:lnTo>
                    <a:pt x="9419899" y="0"/>
                  </a:lnTo>
                  <a:lnTo>
                    <a:pt x="9419899" y="1284444"/>
                  </a:lnTo>
                  <a:lnTo>
                    <a:pt x="0" y="12844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9419899" cy="138921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278"/>
                </a:lnSpc>
              </a:pPr>
              <a:r>
                <a:rPr lang="en-US" sz="5231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Who We’re Reaching: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68067" y="2269345"/>
            <a:ext cx="13665200" cy="148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7"/>
              </a:lnSpc>
            </a:pPr>
            <a:r>
              <a:rPr lang="en-US" b="true" sz="3419" spc="-143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Our outreach strategy focuses on building meaningful connections with both organizations and individual innovators who share our mission of improving financial inclusion for migrants.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02636" y="4487162"/>
            <a:ext cx="311912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200" spc="-134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Organizations: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4952" y="7554010"/>
            <a:ext cx="158623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b="true" sz="3120" spc="-131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United Nations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95720" y="7615351"/>
            <a:ext cx="230505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b="true" sz="3080" spc="-129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Alliance for Financial Inclusion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65420" y="5522720"/>
            <a:ext cx="109347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2"/>
              </a:lnSpc>
            </a:pPr>
            <a:r>
              <a:rPr lang="en-US" b="true" sz="3160" spc="-132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CARE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93018" y="4444998"/>
            <a:ext cx="249301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200" spc="-134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Individuals: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6070" y="5556629"/>
            <a:ext cx="192913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3075" spc="-129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Ashutosh Bhatt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47756" y="7630820"/>
            <a:ext cx="1330960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b="true" sz="3140" spc="-131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Misha</a:t>
            </a:r>
          </a:p>
          <a:p>
            <a:pPr algn="l">
              <a:lnSpc>
                <a:spcPts val="3768"/>
              </a:lnSpc>
            </a:pPr>
            <a:r>
              <a:rPr lang="en-US" b="true" sz="3140" spc="-131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Esipov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67864" y="7682636"/>
            <a:ext cx="1720850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b="true" sz="3140" spc="-131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Mariano</a:t>
            </a:r>
          </a:p>
          <a:p>
            <a:pPr algn="l">
              <a:lnSpc>
                <a:spcPts val="3768"/>
              </a:lnSpc>
            </a:pPr>
            <a:r>
              <a:rPr lang="en-US" b="true" sz="3140" spc="-131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Sanz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38070" y="5599684"/>
            <a:ext cx="113284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b="true" sz="2920" spc="-46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Kristy</a:t>
            </a:r>
          </a:p>
          <a:p>
            <a:pPr algn="l">
              <a:lnSpc>
                <a:spcPts val="3504"/>
              </a:lnSpc>
            </a:pPr>
            <a:r>
              <a:rPr lang="en-US" b="true" sz="2920" spc="-46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Kim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365992" y="5879590"/>
            <a:ext cx="2664714" cy="2246884"/>
          </a:xfrm>
          <a:custGeom>
            <a:avLst/>
            <a:gdLst/>
            <a:ahLst/>
            <a:cxnLst/>
            <a:rect r="r" b="b" t="t" l="l"/>
            <a:pathLst>
              <a:path h="2246884" w="2664714">
                <a:moveTo>
                  <a:pt x="0" y="0"/>
                </a:moveTo>
                <a:lnTo>
                  <a:pt x="2664714" y="0"/>
                </a:lnTo>
                <a:lnTo>
                  <a:pt x="2664714" y="2246884"/>
                </a:lnTo>
                <a:lnTo>
                  <a:pt x="0" y="2246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4604490" y="762470"/>
            <a:ext cx="3323636" cy="9094746"/>
            <a:chOff x="0" y="0"/>
            <a:chExt cx="4431514" cy="121263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394769" y="0"/>
              <a:ext cx="2036746" cy="1054016"/>
            </a:xfrm>
            <a:custGeom>
              <a:avLst/>
              <a:gdLst/>
              <a:ahLst/>
              <a:cxnLst/>
              <a:rect r="r" b="b" t="t" l="l"/>
              <a:pathLst>
                <a:path h="1054016" w="2036746">
                  <a:moveTo>
                    <a:pt x="0" y="0"/>
                  </a:moveTo>
                  <a:lnTo>
                    <a:pt x="2036745" y="0"/>
                  </a:lnTo>
                  <a:lnTo>
                    <a:pt x="2036745" y="1054016"/>
                  </a:lnTo>
                  <a:lnTo>
                    <a:pt x="0" y="1054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2724665" y="10419479"/>
              <a:ext cx="1706849" cy="1706849"/>
              <a:chOff x="0" y="0"/>
              <a:chExt cx="5638603" cy="5638603"/>
            </a:xfrm>
          </p:grpSpPr>
          <p:sp>
            <p:nvSpPr>
              <p:cNvPr name="Freeform 22" id="22" descr="A qr code with a few squares  AI-generated content may be incorrect."/>
              <p:cNvSpPr/>
              <p:nvPr/>
            </p:nvSpPr>
            <p:spPr>
              <a:xfrm flipH="false" flipV="false" rot="0">
                <a:off x="0" y="0"/>
                <a:ext cx="5638546" cy="5638546"/>
              </a:xfrm>
              <a:custGeom>
                <a:avLst/>
                <a:gdLst/>
                <a:ahLst/>
                <a:cxnLst/>
                <a:rect r="r" b="b" t="t" l="l"/>
                <a:pathLst>
                  <a:path h="5638546" w="5638546">
                    <a:moveTo>
                      <a:pt x="0" y="0"/>
                    </a:moveTo>
                    <a:lnTo>
                      <a:pt x="5638546" y="0"/>
                    </a:lnTo>
                    <a:lnTo>
                      <a:pt x="5638546" y="5638546"/>
                    </a:lnTo>
                    <a:lnTo>
                      <a:pt x="0" y="563854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0" t="0" r="-1" b="-1"/>
                </a:stretch>
              </a:blip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10940695"/>
              <a:ext cx="2559717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9"/>
                </a:lnSpc>
              </a:pPr>
              <a:r>
                <a:rPr lang="en-US" b="true" sz="2108" spc="-33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SCAN ME 🌐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1100" y="3148076"/>
            <a:ext cx="7289800" cy="480900"/>
            <a:chOff x="0" y="0"/>
            <a:chExt cx="9719733" cy="64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24" y="-1524"/>
              <a:ext cx="9722739" cy="644271"/>
            </a:xfrm>
            <a:custGeom>
              <a:avLst/>
              <a:gdLst/>
              <a:ahLst/>
              <a:cxnLst/>
              <a:rect r="r" b="b" t="t" l="l"/>
              <a:pathLst>
                <a:path h="644271" w="9722739">
                  <a:moveTo>
                    <a:pt x="1524" y="0"/>
                  </a:moveTo>
                  <a:lnTo>
                    <a:pt x="9721215" y="0"/>
                  </a:lnTo>
                  <a:cubicBezTo>
                    <a:pt x="9722104" y="0"/>
                    <a:pt x="9722739" y="762"/>
                    <a:pt x="9722739" y="1524"/>
                  </a:cubicBezTo>
                  <a:lnTo>
                    <a:pt x="9722739" y="642747"/>
                  </a:lnTo>
                  <a:cubicBezTo>
                    <a:pt x="9722739" y="643636"/>
                    <a:pt x="9721977" y="644271"/>
                    <a:pt x="9721215" y="644271"/>
                  </a:cubicBezTo>
                  <a:lnTo>
                    <a:pt x="1524" y="644271"/>
                  </a:lnTo>
                  <a:cubicBezTo>
                    <a:pt x="635" y="644271"/>
                    <a:pt x="0" y="643509"/>
                    <a:pt x="0" y="642747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642747"/>
                  </a:lnTo>
                  <a:lnTo>
                    <a:pt x="1524" y="642747"/>
                  </a:lnTo>
                  <a:lnTo>
                    <a:pt x="1524" y="641223"/>
                  </a:lnTo>
                  <a:lnTo>
                    <a:pt x="9721215" y="641223"/>
                  </a:lnTo>
                  <a:lnTo>
                    <a:pt x="9721215" y="642747"/>
                  </a:lnTo>
                  <a:lnTo>
                    <a:pt x="9719691" y="642747"/>
                  </a:lnTo>
                  <a:lnTo>
                    <a:pt x="9719691" y="1524"/>
                  </a:lnTo>
                  <a:lnTo>
                    <a:pt x="9721215" y="1524"/>
                  </a:lnTo>
                  <a:lnTo>
                    <a:pt x="9721215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050A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39200" y="3093574"/>
            <a:ext cx="7931483" cy="4068064"/>
            <a:chOff x="0" y="0"/>
            <a:chExt cx="10575310" cy="54240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24" y="-1524"/>
              <a:ext cx="10578358" cy="5427164"/>
            </a:xfrm>
            <a:custGeom>
              <a:avLst/>
              <a:gdLst/>
              <a:ahLst/>
              <a:cxnLst/>
              <a:rect r="r" b="b" t="t" l="l"/>
              <a:pathLst>
                <a:path h="5427164" w="10578358">
                  <a:moveTo>
                    <a:pt x="1524" y="0"/>
                  </a:moveTo>
                  <a:lnTo>
                    <a:pt x="10576834" y="0"/>
                  </a:lnTo>
                  <a:cubicBezTo>
                    <a:pt x="10577723" y="0"/>
                    <a:pt x="10578358" y="762"/>
                    <a:pt x="10578358" y="1524"/>
                  </a:cubicBezTo>
                  <a:lnTo>
                    <a:pt x="10578358" y="5425640"/>
                  </a:lnTo>
                  <a:cubicBezTo>
                    <a:pt x="10578358" y="5426529"/>
                    <a:pt x="10577596" y="5427164"/>
                    <a:pt x="10576834" y="5427164"/>
                  </a:cubicBezTo>
                  <a:lnTo>
                    <a:pt x="1524" y="5427164"/>
                  </a:lnTo>
                  <a:cubicBezTo>
                    <a:pt x="635" y="5427164"/>
                    <a:pt x="0" y="5426402"/>
                    <a:pt x="0" y="5425640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231"/>
                  </a:moveTo>
                  <a:lnTo>
                    <a:pt x="1524" y="1524"/>
                  </a:lnTo>
                  <a:lnTo>
                    <a:pt x="3412" y="1524"/>
                  </a:lnTo>
                  <a:lnTo>
                    <a:pt x="3412" y="5425640"/>
                  </a:lnTo>
                  <a:lnTo>
                    <a:pt x="1524" y="5425640"/>
                  </a:lnTo>
                  <a:lnTo>
                    <a:pt x="1524" y="5423937"/>
                  </a:lnTo>
                  <a:lnTo>
                    <a:pt x="10576834" y="5423937"/>
                  </a:lnTo>
                  <a:lnTo>
                    <a:pt x="10576834" y="5425640"/>
                  </a:lnTo>
                  <a:lnTo>
                    <a:pt x="10574946" y="5425640"/>
                  </a:lnTo>
                  <a:lnTo>
                    <a:pt x="10574946" y="1524"/>
                  </a:lnTo>
                  <a:lnTo>
                    <a:pt x="10576834" y="1524"/>
                  </a:lnTo>
                  <a:lnTo>
                    <a:pt x="10576834" y="3231"/>
                  </a:lnTo>
                  <a:lnTo>
                    <a:pt x="1524" y="3231"/>
                  </a:lnTo>
                  <a:close/>
                </a:path>
              </a:pathLst>
            </a:custGeom>
            <a:solidFill>
              <a:srgbClr val="050A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10575310" cy="549076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772159" indent="-386079" lvl="1">
                <a:lnSpc>
                  <a:spcPts val="3839"/>
                </a:lnSpc>
                <a:buFont typeface="Arial"/>
                <a:buChar char="•"/>
              </a:pPr>
              <a:r>
                <a:rPr lang="en-US" sz="3199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Ashutosh Bhatt → Financial inclusion advocate.</a:t>
              </a:r>
            </a:p>
            <a:p>
              <a:pPr algn="l" marL="772159" indent="-386079" lvl="1">
                <a:lnSpc>
                  <a:spcPts val="3839"/>
                </a:lnSpc>
                <a:buFont typeface="Arial"/>
                <a:buChar char="•"/>
              </a:pPr>
              <a:r>
                <a:rPr lang="en-US" sz="3199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Misha Esipov → Cross-border credit innovator.</a:t>
              </a:r>
            </a:p>
            <a:p>
              <a:pPr algn="l" marL="772159" indent="-386079" lvl="1">
                <a:lnSpc>
                  <a:spcPts val="3839"/>
                </a:lnSpc>
                <a:buFont typeface="Arial"/>
                <a:buChar char="•"/>
              </a:pPr>
              <a:r>
                <a:rPr lang="en-US" sz="3199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Mariano Sanz → Migrant-focused entrepreneur.</a:t>
              </a:r>
            </a:p>
            <a:p>
              <a:pPr algn="l" marL="772159" indent="-386079" lvl="1">
                <a:lnSpc>
                  <a:spcPts val="3839"/>
                </a:lnSpc>
                <a:buFont typeface="Arial"/>
                <a:buChar char="•"/>
              </a:pPr>
              <a:r>
                <a:rPr lang="en-US" sz="3199">
                  <a:solidFill>
                    <a:srgbClr val="F4F6FC"/>
                  </a:solidFill>
                  <a:latin typeface="Arial"/>
                  <a:ea typeface="Arial"/>
                  <a:cs typeface="Arial"/>
                  <a:sym typeface="Arial"/>
                </a:rPr>
                <a:t>Kristy Kim → Builds alternative financial access models.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604490" y="762470"/>
            <a:ext cx="3323636" cy="9094746"/>
            <a:chOff x="0" y="0"/>
            <a:chExt cx="4431514" cy="121263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394769" y="0"/>
              <a:ext cx="2036746" cy="1054016"/>
            </a:xfrm>
            <a:custGeom>
              <a:avLst/>
              <a:gdLst/>
              <a:ahLst/>
              <a:cxnLst/>
              <a:rect r="r" b="b" t="t" l="l"/>
              <a:pathLst>
                <a:path h="1054016" w="2036746">
                  <a:moveTo>
                    <a:pt x="0" y="0"/>
                  </a:moveTo>
                  <a:lnTo>
                    <a:pt x="2036745" y="0"/>
                  </a:lnTo>
                  <a:lnTo>
                    <a:pt x="2036745" y="1054016"/>
                  </a:lnTo>
                  <a:lnTo>
                    <a:pt x="0" y="1054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2724665" y="10419479"/>
              <a:ext cx="1706849" cy="1706849"/>
              <a:chOff x="0" y="0"/>
              <a:chExt cx="5638603" cy="5638603"/>
            </a:xfrm>
          </p:grpSpPr>
          <p:sp>
            <p:nvSpPr>
              <p:cNvPr name="Freeform 10" id="10" descr="A qr code with a few squares  AI-generated content may be incorrect."/>
              <p:cNvSpPr/>
              <p:nvPr/>
            </p:nvSpPr>
            <p:spPr>
              <a:xfrm flipH="false" flipV="false" rot="0">
                <a:off x="0" y="0"/>
                <a:ext cx="5638546" cy="5638546"/>
              </a:xfrm>
              <a:custGeom>
                <a:avLst/>
                <a:gdLst/>
                <a:ahLst/>
                <a:cxnLst/>
                <a:rect r="r" b="b" t="t" l="l"/>
                <a:pathLst>
                  <a:path h="5638546" w="5638546">
                    <a:moveTo>
                      <a:pt x="0" y="0"/>
                    </a:moveTo>
                    <a:lnTo>
                      <a:pt x="5638546" y="0"/>
                    </a:lnTo>
                    <a:lnTo>
                      <a:pt x="5638546" y="5638546"/>
                    </a:lnTo>
                    <a:lnTo>
                      <a:pt x="0" y="563854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0" r="-1" b="-1"/>
                </a:stretch>
              </a:blip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10940695"/>
              <a:ext cx="2559717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9"/>
                </a:lnSpc>
              </a:pPr>
              <a:r>
                <a:rPr lang="en-US" b="true" sz="2108" spc="-33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SCAN ME 🌐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603646" y="3148076"/>
            <a:ext cx="1324480" cy="963060"/>
          </a:xfrm>
          <a:custGeom>
            <a:avLst/>
            <a:gdLst/>
            <a:ahLst/>
            <a:cxnLst/>
            <a:rect r="r" b="b" t="t" l="l"/>
            <a:pathLst>
              <a:path h="963060" w="1324480">
                <a:moveTo>
                  <a:pt x="0" y="0"/>
                </a:moveTo>
                <a:lnTo>
                  <a:pt x="1324480" y="0"/>
                </a:lnTo>
                <a:lnTo>
                  <a:pt x="1324480" y="963060"/>
                </a:lnTo>
                <a:lnTo>
                  <a:pt x="0" y="963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829" r="0" b="-1869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603646" y="4248329"/>
            <a:ext cx="1324480" cy="895171"/>
          </a:xfrm>
          <a:custGeom>
            <a:avLst/>
            <a:gdLst/>
            <a:ahLst/>
            <a:cxnLst/>
            <a:rect r="r" b="b" t="t" l="l"/>
            <a:pathLst>
              <a:path h="895171" w="1324480">
                <a:moveTo>
                  <a:pt x="0" y="0"/>
                </a:moveTo>
                <a:lnTo>
                  <a:pt x="1324480" y="0"/>
                </a:lnTo>
                <a:lnTo>
                  <a:pt x="1324480" y="895171"/>
                </a:lnTo>
                <a:lnTo>
                  <a:pt x="0" y="8951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599" t="0" r="-1116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03646" y="5309843"/>
            <a:ext cx="1324480" cy="693697"/>
          </a:xfrm>
          <a:custGeom>
            <a:avLst/>
            <a:gdLst/>
            <a:ahLst/>
            <a:cxnLst/>
            <a:rect r="r" b="b" t="t" l="l"/>
            <a:pathLst>
              <a:path h="693697" w="1324480">
                <a:moveTo>
                  <a:pt x="0" y="0"/>
                </a:moveTo>
                <a:lnTo>
                  <a:pt x="1324480" y="0"/>
                </a:lnTo>
                <a:lnTo>
                  <a:pt x="1324480" y="693697"/>
                </a:lnTo>
                <a:lnTo>
                  <a:pt x="0" y="6936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603646" y="6210295"/>
            <a:ext cx="1353938" cy="761590"/>
          </a:xfrm>
          <a:custGeom>
            <a:avLst/>
            <a:gdLst/>
            <a:ahLst/>
            <a:cxnLst/>
            <a:rect r="r" b="b" t="t" l="l"/>
            <a:pathLst>
              <a:path h="761590" w="1353938">
                <a:moveTo>
                  <a:pt x="0" y="0"/>
                </a:moveTo>
                <a:lnTo>
                  <a:pt x="1353938" y="0"/>
                </a:lnTo>
                <a:lnTo>
                  <a:pt x="1353938" y="761590"/>
                </a:lnTo>
                <a:lnTo>
                  <a:pt x="0" y="7615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81100" y="916684"/>
            <a:ext cx="373761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76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Why Them?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1040" y="2988945"/>
            <a:ext cx="7587691" cy="443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2157" indent="-38607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United Nations (UN) → Global voice for migrant rights &amp; inclusion.</a:t>
            </a:r>
          </a:p>
          <a:p>
            <a:pPr algn="l" marL="772157" indent="-386078" lvl="1">
              <a:lnSpc>
                <a:spcPts val="3839"/>
              </a:lnSpc>
            </a:pPr>
          </a:p>
          <a:p>
            <a:pPr algn="l" marL="772157" indent="-38607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Alliance for Financial Inclusion (AFI) → Shapes inclusive finance with regulators.</a:t>
            </a:r>
          </a:p>
          <a:p>
            <a:pPr algn="l" marL="772157" indent="-386078" lvl="1">
              <a:lnSpc>
                <a:spcPts val="3839"/>
              </a:lnSpc>
            </a:pPr>
          </a:p>
          <a:p>
            <a:pPr algn="l" marL="772157" indent="-38607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CARE → Grassroots reach in migrant communities.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1100" y="999234"/>
            <a:ext cx="6570980" cy="882396"/>
            <a:chOff x="0" y="0"/>
            <a:chExt cx="8761307" cy="1176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61306" cy="1176528"/>
            </a:xfrm>
            <a:custGeom>
              <a:avLst/>
              <a:gdLst/>
              <a:ahLst/>
              <a:cxnLst/>
              <a:rect r="r" b="b" t="t" l="l"/>
              <a:pathLst>
                <a:path h="1176528" w="8761306">
                  <a:moveTo>
                    <a:pt x="0" y="0"/>
                  </a:moveTo>
                  <a:lnTo>
                    <a:pt x="8761306" y="0"/>
                  </a:lnTo>
                  <a:lnTo>
                    <a:pt x="8761306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8761307" cy="127177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b="true" sz="4800" spc="-201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How We Reach Them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23540" y="762470"/>
            <a:ext cx="3323636" cy="9094746"/>
            <a:chOff x="0" y="0"/>
            <a:chExt cx="4431514" cy="121263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394769" y="0"/>
              <a:ext cx="2036746" cy="1054016"/>
            </a:xfrm>
            <a:custGeom>
              <a:avLst/>
              <a:gdLst/>
              <a:ahLst/>
              <a:cxnLst/>
              <a:rect r="r" b="b" t="t" l="l"/>
              <a:pathLst>
                <a:path h="1054016" w="2036746">
                  <a:moveTo>
                    <a:pt x="0" y="0"/>
                  </a:moveTo>
                  <a:lnTo>
                    <a:pt x="2036745" y="0"/>
                  </a:lnTo>
                  <a:lnTo>
                    <a:pt x="2036745" y="1054016"/>
                  </a:lnTo>
                  <a:lnTo>
                    <a:pt x="0" y="1054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2724665" y="10419479"/>
              <a:ext cx="1706849" cy="1706849"/>
              <a:chOff x="0" y="0"/>
              <a:chExt cx="5638603" cy="5638603"/>
            </a:xfrm>
          </p:grpSpPr>
          <p:sp>
            <p:nvSpPr>
              <p:cNvPr name="Freeform 8" id="8" descr="A qr code with a few squares  AI-generated content may be incorrect."/>
              <p:cNvSpPr/>
              <p:nvPr/>
            </p:nvSpPr>
            <p:spPr>
              <a:xfrm flipH="false" flipV="false" rot="0">
                <a:off x="0" y="0"/>
                <a:ext cx="5638546" cy="5638546"/>
              </a:xfrm>
              <a:custGeom>
                <a:avLst/>
                <a:gdLst/>
                <a:ahLst/>
                <a:cxnLst/>
                <a:rect r="r" b="b" t="t" l="l"/>
                <a:pathLst>
                  <a:path h="5638546" w="5638546">
                    <a:moveTo>
                      <a:pt x="0" y="0"/>
                    </a:moveTo>
                    <a:lnTo>
                      <a:pt x="5638546" y="0"/>
                    </a:lnTo>
                    <a:lnTo>
                      <a:pt x="5638546" y="5638546"/>
                    </a:lnTo>
                    <a:lnTo>
                      <a:pt x="0" y="563854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0" r="-1" b="-1"/>
                </a:stretch>
              </a:blip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0940695"/>
              <a:ext cx="2559717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9"/>
                </a:lnSpc>
              </a:pPr>
              <a:r>
                <a:rPr lang="en-US" b="true" sz="2108" spc="-33">
                  <a:solidFill>
                    <a:srgbClr val="F4F6F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SCAN ME 🌐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107796" y="2932724"/>
            <a:ext cx="9308529" cy="4421551"/>
          </a:xfrm>
          <a:custGeom>
            <a:avLst/>
            <a:gdLst/>
            <a:ahLst/>
            <a:cxnLst/>
            <a:rect r="r" b="b" t="t" l="l"/>
            <a:pathLst>
              <a:path h="4421551" w="9308529">
                <a:moveTo>
                  <a:pt x="0" y="0"/>
                </a:moveTo>
                <a:lnTo>
                  <a:pt x="9308529" y="0"/>
                </a:lnTo>
                <a:lnTo>
                  <a:pt x="9308529" y="4421552"/>
                </a:lnTo>
                <a:lnTo>
                  <a:pt x="0" y="4421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19200" y="2732786"/>
            <a:ext cx="9487002" cy="478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1185" indent="-400593" lvl="1">
              <a:lnSpc>
                <a:spcPts val="3839"/>
              </a:lnSpc>
              <a:buFont typeface="Arial"/>
              <a:buChar char="•"/>
            </a:pPr>
            <a:r>
              <a:rPr lang="en-US" b="true" sz="3199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Email outreach </a:t>
            </a:r>
            <a:r>
              <a:rPr lang="en-US" sz="31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→ Personalized messages</a:t>
            </a:r>
          </a:p>
          <a:p>
            <a:pPr algn="l" marL="801185" indent="-400593" lvl="1">
              <a:lnSpc>
                <a:spcPts val="3839"/>
              </a:lnSpc>
            </a:pPr>
            <a:r>
              <a:rPr lang="en-US" sz="31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to key individuals.</a:t>
            </a:r>
          </a:p>
          <a:p>
            <a:pPr algn="l" marL="799734" indent="-399867" lvl="1">
              <a:lnSpc>
                <a:spcPts val="5759"/>
              </a:lnSpc>
              <a:buFont typeface="Arial"/>
              <a:buChar char="•"/>
            </a:pPr>
            <a:r>
              <a:rPr lang="en-US" b="true" sz="3199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Website</a:t>
            </a:r>
            <a:r>
              <a:rPr lang="en-US" sz="31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 → Share findings, insights, and updates.</a:t>
            </a:r>
          </a:p>
          <a:p>
            <a:pPr algn="l" marL="801185" indent="-400593" lvl="1">
              <a:lnSpc>
                <a:spcPts val="3839"/>
              </a:lnSpc>
              <a:buFont typeface="Arial"/>
              <a:buChar char="•"/>
            </a:pPr>
            <a:r>
              <a:rPr lang="en-US" b="true" sz="3199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Social Media &amp; LinkedIn</a:t>
            </a:r>
            <a:r>
              <a:rPr lang="en-US" sz="31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 → Amplify our</a:t>
            </a:r>
          </a:p>
          <a:p>
            <a:pPr algn="l" marL="801185" indent="-400593" lvl="1">
              <a:lnSpc>
                <a:spcPts val="3839"/>
              </a:lnSpc>
            </a:pPr>
            <a:r>
              <a:rPr lang="en-US" sz="31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message and connect with networks.</a:t>
            </a:r>
          </a:p>
          <a:p>
            <a:pPr algn="l" marL="799734" indent="-399867" lvl="1">
              <a:lnSpc>
                <a:spcPts val="5759"/>
              </a:lnSpc>
              <a:buFont typeface="Arial"/>
              <a:buChar char="•"/>
            </a:pPr>
            <a:r>
              <a:rPr lang="en-US" b="true" sz="3199">
                <a:solidFill>
                  <a:srgbClr val="F4F6FC"/>
                </a:solidFill>
                <a:latin typeface="Arial Bold"/>
                <a:ea typeface="Arial Bold"/>
                <a:cs typeface="Arial Bold"/>
                <a:sym typeface="Arial Bold"/>
              </a:rPr>
              <a:t>Engagement</a:t>
            </a:r>
            <a:r>
              <a:rPr lang="en-US" sz="3199">
                <a:solidFill>
                  <a:srgbClr val="F4F6FC"/>
                </a:solidFill>
                <a:latin typeface="Arial"/>
                <a:ea typeface="Arial"/>
                <a:cs typeface="Arial"/>
                <a:sym typeface="Arial"/>
              </a:rPr>
              <a:t> → Invite collaboration from organizations &amp; innovators.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DAGxSLbIrl0</dc:identifier>
  <dcterms:modified xsi:type="dcterms:W3CDTF">2011-08-01T06:04:30Z</dcterms:modified>
  <cp:revision>1</cp:revision>
  <dc:title>Final Presentation_Group 12.pptx</dc:title>
</cp:coreProperties>
</file>