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Poppins"/>
      <p:bold r:id="rId14"/>
      <p:boldItalic r:id="rId15"/>
    </p:embeddedFont>
    <p:embeddedFont>
      <p:font typeface="Open Sans"/>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5088">
          <p15:clr>
            <a:srgbClr val="A4A3A4"/>
          </p15:clr>
        </p15:guide>
      </p15:sldGuideLst>
    </p:ext>
    <p:ext uri="GoogleSlidesCustomDataVersion2">
      <go:slidesCustomData xmlns:go="http://customooxmlschemas.google.com/" r:id="rId18" roundtripDataSignature="AMtx7miJ0llXuKklkvehyLnWIAluvuAq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508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boldItalic.fntdata"/><Relationship Id="rId14" Type="http://schemas.openxmlformats.org/officeDocument/2006/relationships/font" Target="fonts/Poppins-bold.fntdata"/><Relationship Id="rId17" Type="http://schemas.openxmlformats.org/officeDocument/2006/relationships/font" Target="fonts/OpenSans-bold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main challenges our group faced were choosing the dataset initially and then the inconsistencies in the dataset we chose  during the analysis phase . First, it was difficult to choose a clear country of origin for analysing delivery delays, since options included the U.S., China, and others. We also had trouble deciding among the three datasets we initially reviewed. Ultimately, for our project, we selected the </a:t>
            </a:r>
            <a:r>
              <a:rPr b="1" i="0" lang="en-US" sz="1200" u="none" strike="noStrike">
                <a:solidFill>
                  <a:schemeClr val="dk1"/>
                </a:solidFill>
                <a:latin typeface="Calibri"/>
                <a:ea typeface="Calibri"/>
                <a:cs typeface="Calibri"/>
                <a:sym typeface="Calibri"/>
              </a:rPr>
              <a:t>Southern California Supply Chain Dataset</a:t>
            </a:r>
            <a:r>
              <a:rPr b="0" i="0" lang="en-US" sz="1200" u="none" strike="noStrike">
                <a:solidFill>
                  <a:schemeClr val="dk1"/>
                </a:solidFill>
                <a:latin typeface="Calibri"/>
                <a:ea typeface="Calibri"/>
                <a:cs typeface="Calibri"/>
                <a:sym typeface="Calibri"/>
              </a:rPr>
              <a:t>, which showed different aspects of supply chain operations. However, as we explored the data, we found several </a:t>
            </a:r>
            <a:r>
              <a:rPr b="1" i="0" lang="en-US" sz="1200" u="none" strike="noStrike">
                <a:solidFill>
                  <a:schemeClr val="dk1"/>
                </a:solidFill>
                <a:latin typeface="Calibri"/>
                <a:ea typeface="Calibri"/>
                <a:cs typeface="Calibri"/>
                <a:sym typeface="Calibri"/>
              </a:rPr>
              <a:t>mismatches between the dataset and its description on Kaggle</a:t>
            </a:r>
            <a:r>
              <a:rPr b="0" i="0" lang="en-US" sz="1200" u="none" strike="noStrike">
                <a:solidFill>
                  <a:schemeClr val="dk1"/>
                </a:solidFill>
                <a:latin typeface="Calibri"/>
                <a:ea typeface="Calibri"/>
                <a:cs typeface="Calibri"/>
                <a:sym typeface="Calibri"/>
              </a:rPr>
              <a:t>, which turned into a </a:t>
            </a:r>
            <a:r>
              <a:rPr b="1" i="0" lang="en-US" sz="1200" u="none" strike="noStrike">
                <a:solidFill>
                  <a:schemeClr val="dk1"/>
                </a:solidFill>
                <a:latin typeface="Calibri"/>
                <a:ea typeface="Calibri"/>
                <a:cs typeface="Calibri"/>
                <a:sym typeface="Calibri"/>
              </a:rPr>
              <a:t>key challenge </a:t>
            </a:r>
            <a:r>
              <a:rPr b="0" i="0" lang="en-US" sz="1200" u="none" strike="noStrike">
                <a:solidFill>
                  <a:schemeClr val="dk1"/>
                </a:solidFill>
                <a:latin typeface="Calibri"/>
                <a:ea typeface="Calibri"/>
                <a:cs typeface="Calibri"/>
                <a:sym typeface="Calibri"/>
              </a:rPr>
              <a:t>for our group. We noticed some values that seemed unrealistic or incorrect.</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For example, the variable</a:t>
            </a:r>
            <a:r>
              <a:rPr b="1" i="0" lang="en-US" sz="1200" u="none" strike="noStrike">
                <a:solidFill>
                  <a:schemeClr val="dk1"/>
                </a:solidFill>
                <a:latin typeface="Calibri"/>
                <a:ea typeface="Calibri"/>
                <a:cs typeface="Calibri"/>
                <a:sym typeface="Calibri"/>
              </a:rPr>
              <a:t> _</a:t>
            </a:r>
            <a:r>
              <a:rPr b="1" i="1" lang="en-US" sz="1200" u="none" strike="noStrike">
                <a:solidFill>
                  <a:schemeClr val="dk1"/>
                </a:solidFill>
                <a:latin typeface="Calibri"/>
                <a:ea typeface="Calibri"/>
                <a:cs typeface="Calibri"/>
                <a:sym typeface="Calibri"/>
              </a:rPr>
              <a:t>order_fulfillment_status</a:t>
            </a:r>
            <a:r>
              <a:rPr b="1" i="0" lang="en-US" sz="1200" u="none" strike="noStrike">
                <a:solidFill>
                  <a:schemeClr val="dk1"/>
                </a:solidFill>
                <a:latin typeface="Calibri"/>
                <a:ea typeface="Calibri"/>
                <a:cs typeface="Calibri"/>
                <a:sym typeface="Calibri"/>
              </a:rPr>
              <a:t> _</a:t>
            </a:r>
            <a:r>
              <a:rPr b="0" i="0" lang="en-US" sz="1200" u="none" strike="noStrike">
                <a:solidFill>
                  <a:schemeClr val="dk1"/>
                </a:solidFill>
                <a:latin typeface="Calibri"/>
                <a:ea typeface="Calibri"/>
                <a:cs typeface="Calibri"/>
                <a:sym typeface="Calibri"/>
              </a:rPr>
              <a:t>should have only shown </a:t>
            </a:r>
            <a:r>
              <a:rPr b="1" i="0" lang="en-US" sz="1200" u="none" strike="noStrike">
                <a:solidFill>
                  <a:schemeClr val="dk1"/>
                </a:solidFill>
                <a:latin typeface="Calibri"/>
                <a:ea typeface="Calibri"/>
                <a:cs typeface="Calibri"/>
                <a:sym typeface="Calibri"/>
              </a:rPr>
              <a:t>0 or 1</a:t>
            </a:r>
            <a:r>
              <a:rPr b="0" i="0" lang="en-US" sz="1200" u="none" strike="noStrike">
                <a:solidFill>
                  <a:schemeClr val="dk1"/>
                </a:solidFill>
                <a:latin typeface="Calibri"/>
                <a:ea typeface="Calibri"/>
                <a:cs typeface="Calibri"/>
                <a:sym typeface="Calibri"/>
              </a:rPr>
              <a:t>, but instead included unusual values such as </a:t>
            </a:r>
            <a:r>
              <a:rPr b="1" i="0" lang="en-US" sz="1200" u="none" strike="noStrike">
                <a:solidFill>
                  <a:schemeClr val="dk1"/>
                </a:solidFill>
                <a:latin typeface="Calibri"/>
                <a:ea typeface="Calibri"/>
                <a:cs typeface="Calibri"/>
                <a:sym typeface="Calibri"/>
              </a:rPr>
              <a:t>0.843</a:t>
            </a:r>
            <a:r>
              <a:rPr b="0" i="0" lang="en-US" sz="1200" u="none" strike="noStrike">
                <a:solidFill>
                  <a:schemeClr val="dk1"/>
                </a:solidFill>
                <a:latin typeface="Calibri"/>
                <a:ea typeface="Calibri"/>
                <a:cs typeface="Calibri"/>
                <a:sym typeface="Calibri"/>
              </a:rPr>
              <a:t>.</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the same way, the feature </a:t>
            </a:r>
            <a:r>
              <a:rPr b="1" i="1" lang="en-US" sz="1200" u="none" strike="noStrike">
                <a:solidFill>
                  <a:schemeClr val="dk1"/>
                </a:solidFill>
                <a:latin typeface="Calibri"/>
                <a:ea typeface="Calibri"/>
                <a:cs typeface="Calibri"/>
                <a:sym typeface="Calibri"/>
              </a:rPr>
              <a:t>_temperature_</a:t>
            </a:r>
            <a:r>
              <a:rPr b="1" i="0" lang="en-US" sz="1200" u="none" strike="noStrike">
                <a:solidFill>
                  <a:schemeClr val="dk1"/>
                </a:solidFill>
                <a:latin typeface="Calibri"/>
                <a:ea typeface="Calibri"/>
                <a:cs typeface="Calibri"/>
                <a:sym typeface="Calibri"/>
              </a:rPr>
              <a:t> </a:t>
            </a:r>
            <a:r>
              <a:rPr b="0" i="0" lang="en-US" sz="1200" u="none" strike="noStrike">
                <a:solidFill>
                  <a:schemeClr val="dk1"/>
                </a:solidFill>
                <a:latin typeface="Calibri"/>
                <a:ea typeface="Calibri"/>
                <a:cs typeface="Calibri"/>
                <a:sym typeface="Calibri"/>
              </a:rPr>
              <a:t>showed very low and unlikely numbers such as </a:t>
            </a:r>
            <a:r>
              <a:rPr b="1" i="0" lang="en-US" sz="1200" u="none" strike="noStrike">
                <a:solidFill>
                  <a:schemeClr val="dk1"/>
                </a:solidFill>
                <a:latin typeface="Calibri"/>
                <a:ea typeface="Calibri"/>
                <a:cs typeface="Calibri"/>
                <a:sym typeface="Calibri"/>
              </a:rPr>
              <a:t>–10°C in California</a:t>
            </a:r>
            <a:r>
              <a:rPr b="0" i="0" lang="en-US" sz="1200" u="none" strike="noStrike">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As well, since the data was collected by individual contributor and not an official source, we started questioning possible errors in measurement or reporting</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Thus, these are the main issues we faced.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p:txBody>
      </p:sp>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1792288" y="612775"/>
            <a:ext cx="5486400" cy="4114800"/>
          </a:xfrm>
          <a:prstGeom prst="rect">
            <a:avLst/>
          </a:prstGeom>
          <a:noFill/>
          <a:ln>
            <a:noFill/>
          </a:ln>
        </p:spPr>
      </p:sp>
      <p:sp>
        <p:nvSpPr>
          <p:cNvPr id="68" name="Google Shape;68;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jp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87" name="Shape 87"/>
        <p:cNvGrpSpPr/>
        <p:nvPr/>
      </p:nvGrpSpPr>
      <p:grpSpPr>
        <a:xfrm>
          <a:off x="0" y="0"/>
          <a:ext cx="0" cy="0"/>
          <a:chOff x="0" y="0"/>
          <a:chExt cx="0" cy="0"/>
        </a:xfrm>
      </p:grpSpPr>
      <p:sp>
        <p:nvSpPr>
          <p:cNvPr id="88" name="Google Shape;88;p1"/>
          <p:cNvSpPr/>
          <p:nvPr/>
        </p:nvSpPr>
        <p:spPr>
          <a:xfrm rot="-5400000">
            <a:off x="14856034" y="-1422191"/>
            <a:ext cx="4806532" cy="4806532"/>
          </a:xfrm>
          <a:custGeom>
            <a:rect b="b" l="l" r="r" t="t"/>
            <a:pathLst>
              <a:path extrusionOk="0" h="4806532" w="4806532">
                <a:moveTo>
                  <a:pt x="0" y="0"/>
                </a:moveTo>
                <a:lnTo>
                  <a:pt x="4806532" y="0"/>
                </a:lnTo>
                <a:lnTo>
                  <a:pt x="4806532" y="4806532"/>
                </a:lnTo>
                <a:lnTo>
                  <a:pt x="0" y="4806532"/>
                </a:lnTo>
                <a:lnTo>
                  <a:pt x="0" y="0"/>
                </a:lnTo>
                <a:close/>
              </a:path>
            </a:pathLst>
          </a:custGeom>
          <a:blipFill rotWithShape="1">
            <a:blip r:embed="rId3">
              <a:alphaModFix/>
            </a:blip>
            <a:stretch>
              <a:fillRect b="0" l="0" r="0" t="0"/>
            </a:stretch>
          </a:blipFill>
          <a:ln>
            <a:noFill/>
          </a:ln>
        </p:spPr>
      </p:sp>
      <p:sp>
        <p:nvSpPr>
          <p:cNvPr id="89" name="Google Shape;89;p1"/>
          <p:cNvSpPr/>
          <p:nvPr/>
        </p:nvSpPr>
        <p:spPr>
          <a:xfrm rot="8187890">
            <a:off x="15562087" y="8043064"/>
            <a:ext cx="3395755" cy="3402216"/>
          </a:xfrm>
          <a:custGeom>
            <a:rect b="b" l="l" r="r" t="t"/>
            <a:pathLst>
              <a:path extrusionOk="0"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a:off x="2348097" y="7838260"/>
            <a:ext cx="3099370" cy="1751818"/>
          </a:xfrm>
          <a:custGeom>
            <a:rect b="b" l="l" r="r" t="t"/>
            <a:pathLst>
              <a:path extrusionOk="0" h="1751818" w="3099370">
                <a:moveTo>
                  <a:pt x="0" y="0"/>
                </a:moveTo>
                <a:lnTo>
                  <a:pt x="3099370" y="0"/>
                </a:lnTo>
                <a:lnTo>
                  <a:pt x="3099370" y="1751818"/>
                </a:lnTo>
                <a:lnTo>
                  <a:pt x="0" y="1751818"/>
                </a:lnTo>
                <a:lnTo>
                  <a:pt x="0" y="0"/>
                </a:lnTo>
                <a:close/>
              </a:path>
            </a:pathLst>
          </a:custGeom>
          <a:blipFill rotWithShape="1">
            <a:blip r:embed="rId4">
              <a:alphaModFix/>
            </a:blip>
            <a:stretch>
              <a:fillRect b="0" l="0" r="0" t="0"/>
            </a:stretch>
          </a:blipFill>
          <a:ln>
            <a:noFill/>
          </a:ln>
        </p:spPr>
      </p:sp>
      <p:sp>
        <p:nvSpPr>
          <p:cNvPr id="91" name="Google Shape;91;p1"/>
          <p:cNvSpPr/>
          <p:nvPr/>
        </p:nvSpPr>
        <p:spPr>
          <a:xfrm rot="-8100000">
            <a:off x="-668530" y="8044343"/>
            <a:ext cx="3395755" cy="3402216"/>
          </a:xfrm>
          <a:custGeom>
            <a:rect b="b" l="l" r="r" t="t"/>
            <a:pathLst>
              <a:path extrusionOk="0" h="2357788" w="2353310">
                <a:moveTo>
                  <a:pt x="784860" y="2290478"/>
                </a:moveTo>
                <a:cubicBezTo>
                  <a:pt x="905510" y="2331118"/>
                  <a:pt x="1042670" y="2357788"/>
                  <a:pt x="1177290" y="2357788"/>
                </a:cubicBezTo>
                <a:cubicBezTo>
                  <a:pt x="1311910" y="2357788"/>
                  <a:pt x="1441450" y="2334928"/>
                  <a:pt x="1560830" y="2294288"/>
                </a:cubicBezTo>
                <a:cubicBezTo>
                  <a:pt x="1563370" y="2293018"/>
                  <a:pt x="1565910" y="2293018"/>
                  <a:pt x="1568450" y="2291748"/>
                </a:cubicBezTo>
                <a:cubicBezTo>
                  <a:pt x="2016760" y="2129188"/>
                  <a:pt x="2346960" y="1699928"/>
                  <a:pt x="2353310" y="1199851"/>
                </a:cubicBezTo>
                <a:lnTo>
                  <a:pt x="2353310" y="0"/>
                </a:lnTo>
                <a:lnTo>
                  <a:pt x="0" y="0"/>
                </a:lnTo>
                <a:lnTo>
                  <a:pt x="0" y="1198974"/>
                </a:lnTo>
                <a:cubicBezTo>
                  <a:pt x="6350" y="1702468"/>
                  <a:pt x="331470" y="2131728"/>
                  <a:pt x="784860" y="2290478"/>
                </a:cubicBezTo>
                <a:close/>
              </a:path>
            </a:pathLst>
          </a:custGeom>
          <a:solidFill>
            <a:srgbClr val="DFAC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rot="2582472">
            <a:off x="7894193" y="9248903"/>
            <a:ext cx="2499614" cy="2365260"/>
          </a:xfrm>
          <a:custGeom>
            <a:rect b="b" l="l" r="r" t="t"/>
            <a:pathLst>
              <a:path extrusionOk="0" h="2365260" w="2499614">
                <a:moveTo>
                  <a:pt x="0" y="0"/>
                </a:moveTo>
                <a:lnTo>
                  <a:pt x="2499614" y="0"/>
                </a:lnTo>
                <a:lnTo>
                  <a:pt x="2499614" y="2365260"/>
                </a:lnTo>
                <a:lnTo>
                  <a:pt x="0" y="2365260"/>
                </a:lnTo>
                <a:lnTo>
                  <a:pt x="0" y="0"/>
                </a:lnTo>
                <a:close/>
              </a:path>
            </a:pathLst>
          </a:custGeom>
          <a:blipFill rotWithShape="1">
            <a:blip r:embed="rId5">
              <a:alphaModFix amt="29000"/>
            </a:blip>
            <a:stretch>
              <a:fillRect b="0" l="0" r="0" t="0"/>
            </a:stretch>
          </a:blipFill>
          <a:ln>
            <a:noFill/>
          </a:ln>
        </p:spPr>
      </p:sp>
      <p:sp>
        <p:nvSpPr>
          <p:cNvPr id="93" name="Google Shape;93;p1"/>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6">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6">
              <a:alphaModFix amt="29000"/>
            </a:blip>
            <a:stretch>
              <a:fillRect b="0" l="0" r="0" t="0"/>
            </a:stretch>
          </a:blipFill>
          <a:ln>
            <a:noFill/>
          </a:ln>
        </p:spPr>
      </p:sp>
      <p:sp>
        <p:nvSpPr>
          <p:cNvPr id="95" name="Google Shape;95;p1"/>
          <p:cNvSpPr txBox="1"/>
          <p:nvPr/>
        </p:nvSpPr>
        <p:spPr>
          <a:xfrm>
            <a:off x="2976250" y="5015098"/>
            <a:ext cx="12481470" cy="2153666"/>
          </a:xfrm>
          <a:prstGeom prst="rect">
            <a:avLst/>
          </a:prstGeom>
          <a:noFill/>
          <a:ln>
            <a:noFill/>
          </a:ln>
        </p:spPr>
        <p:txBody>
          <a:bodyPr anchorCtr="0" anchor="t" bIns="0" lIns="0" spcFirstLastPara="1" rIns="0" wrap="square" tIns="0">
            <a:spAutoFit/>
          </a:bodyPr>
          <a:lstStyle/>
          <a:p>
            <a:pPr indent="0" lvl="0" marL="0" marR="0" rtl="0" algn="ctr">
              <a:lnSpc>
                <a:spcPct val="162444"/>
              </a:lnSpc>
              <a:spcBef>
                <a:spcPts val="0"/>
              </a:spcBef>
              <a:spcAft>
                <a:spcPts val="0"/>
              </a:spcAft>
              <a:buNone/>
            </a:pPr>
            <a:r>
              <a:rPr b="1" lang="en-US" sz="5400">
                <a:solidFill>
                  <a:srgbClr val="FCBF01"/>
                </a:solidFill>
                <a:latin typeface="Open Sans"/>
                <a:ea typeface="Open Sans"/>
                <a:cs typeface="Open Sans"/>
                <a:sym typeface="Open Sans"/>
              </a:rPr>
              <a:t>DELIVERY DELAYS IN RETAIL SUPPLY CHAINS</a:t>
            </a:r>
            <a:endParaRPr/>
          </a:p>
        </p:txBody>
      </p:sp>
      <p:sp>
        <p:nvSpPr>
          <p:cNvPr id="96" name="Google Shape;96;p1"/>
          <p:cNvSpPr/>
          <p:nvPr/>
        </p:nvSpPr>
        <p:spPr>
          <a:xfrm flipH="1" rot="5400000">
            <a:off x="-1375394" y="-1422191"/>
            <a:ext cx="4806532" cy="4806532"/>
          </a:xfrm>
          <a:custGeom>
            <a:rect b="b" l="l" r="r" t="t"/>
            <a:pathLst>
              <a:path extrusionOk="0" h="4806532" w="4806532">
                <a:moveTo>
                  <a:pt x="0" y="4806532"/>
                </a:moveTo>
                <a:lnTo>
                  <a:pt x="4806533" y="4806532"/>
                </a:lnTo>
                <a:lnTo>
                  <a:pt x="4806533" y="0"/>
                </a:lnTo>
                <a:lnTo>
                  <a:pt x="0" y="0"/>
                </a:lnTo>
                <a:lnTo>
                  <a:pt x="0" y="4806532"/>
                </a:lnTo>
                <a:close/>
              </a:path>
            </a:pathLst>
          </a:custGeom>
          <a:blipFill rotWithShape="1">
            <a:blip r:embed="rId3">
              <a:alphaModFix/>
            </a:blip>
            <a:stretch>
              <a:fillRect b="0" l="0" r="0" t="0"/>
            </a:stretch>
          </a:blipFill>
          <a:ln>
            <a:noFill/>
          </a:ln>
        </p:spPr>
      </p:sp>
      <p:sp>
        <p:nvSpPr>
          <p:cNvPr id="97" name="Google Shape;97;p1"/>
          <p:cNvSpPr/>
          <p:nvPr/>
        </p:nvSpPr>
        <p:spPr>
          <a:xfrm>
            <a:off x="12864091" y="7151447"/>
            <a:ext cx="3367111" cy="2506433"/>
          </a:xfrm>
          <a:custGeom>
            <a:rect b="b" l="l" r="r" t="t"/>
            <a:pathLst>
              <a:path extrusionOk="0" h="2506433" w="3367111">
                <a:moveTo>
                  <a:pt x="0" y="0"/>
                </a:moveTo>
                <a:lnTo>
                  <a:pt x="3367111" y="0"/>
                </a:lnTo>
                <a:lnTo>
                  <a:pt x="3367111" y="2506433"/>
                </a:lnTo>
                <a:lnTo>
                  <a:pt x="0" y="2506433"/>
                </a:lnTo>
                <a:lnTo>
                  <a:pt x="0" y="0"/>
                </a:lnTo>
                <a:close/>
              </a:path>
            </a:pathLst>
          </a:custGeom>
          <a:blipFill rotWithShape="1">
            <a:blip r:embed="rId7">
              <a:alphaModFix/>
            </a:blip>
            <a:stretch>
              <a:fillRect b="0" l="0" r="0" t="0"/>
            </a:stretch>
          </a:blipFill>
          <a:ln>
            <a:noFill/>
          </a:ln>
        </p:spPr>
      </p:sp>
      <p:sp>
        <p:nvSpPr>
          <p:cNvPr id="98" name="Google Shape;98;p1"/>
          <p:cNvSpPr/>
          <p:nvPr/>
        </p:nvSpPr>
        <p:spPr>
          <a:xfrm rot="10800000">
            <a:off x="10912236" y="8335964"/>
            <a:ext cx="1318697" cy="756410"/>
          </a:xfrm>
          <a:custGeom>
            <a:rect b="b" l="l" r="r" t="t"/>
            <a:pathLst>
              <a:path extrusionOk="0" h="756410" w="1318697">
                <a:moveTo>
                  <a:pt x="0" y="0"/>
                </a:moveTo>
                <a:lnTo>
                  <a:pt x="1318697" y="0"/>
                </a:lnTo>
                <a:lnTo>
                  <a:pt x="1318697" y="756410"/>
                </a:lnTo>
                <a:lnTo>
                  <a:pt x="0" y="756410"/>
                </a:lnTo>
                <a:lnTo>
                  <a:pt x="0" y="0"/>
                </a:lnTo>
                <a:close/>
              </a:path>
            </a:pathLst>
          </a:custGeom>
          <a:blipFill rotWithShape="1">
            <a:blip r:embed="rId8">
              <a:alphaModFix/>
            </a:blip>
            <a:stretch>
              <a:fillRect b="0" l="0" r="0" t="0"/>
            </a:stretch>
          </a:blipFill>
          <a:ln>
            <a:noFill/>
          </a:ln>
        </p:spPr>
      </p:sp>
      <p:sp>
        <p:nvSpPr>
          <p:cNvPr id="99" name="Google Shape;99;p1"/>
          <p:cNvSpPr/>
          <p:nvPr/>
        </p:nvSpPr>
        <p:spPr>
          <a:xfrm rot="10800000">
            <a:off x="6314242" y="8404664"/>
            <a:ext cx="1318697" cy="756410"/>
          </a:xfrm>
          <a:custGeom>
            <a:rect b="b" l="l" r="r" t="t"/>
            <a:pathLst>
              <a:path extrusionOk="0" h="756410" w="1318697">
                <a:moveTo>
                  <a:pt x="0" y="0"/>
                </a:moveTo>
                <a:lnTo>
                  <a:pt x="1318697" y="0"/>
                </a:lnTo>
                <a:lnTo>
                  <a:pt x="1318697" y="756410"/>
                </a:lnTo>
                <a:lnTo>
                  <a:pt x="0" y="756410"/>
                </a:lnTo>
                <a:lnTo>
                  <a:pt x="0" y="0"/>
                </a:lnTo>
                <a:close/>
              </a:path>
            </a:pathLst>
          </a:custGeom>
          <a:blipFill rotWithShape="1">
            <a:blip r:embed="rId8">
              <a:alphaModFix/>
            </a:blip>
            <a:stretch>
              <a:fillRect b="0" l="0" r="0" t="0"/>
            </a:stretch>
          </a:blipFill>
          <a:ln>
            <a:noFill/>
          </a:ln>
        </p:spPr>
      </p:sp>
      <p:sp>
        <p:nvSpPr>
          <p:cNvPr id="100" name="Google Shape;100;p1"/>
          <p:cNvSpPr txBox="1"/>
          <p:nvPr/>
        </p:nvSpPr>
        <p:spPr>
          <a:xfrm>
            <a:off x="2875889" y="2514036"/>
            <a:ext cx="12211711" cy="2359620"/>
          </a:xfrm>
          <a:prstGeom prst="rect">
            <a:avLst/>
          </a:prstGeom>
          <a:noFill/>
          <a:ln>
            <a:noFill/>
          </a:ln>
        </p:spPr>
        <p:txBody>
          <a:bodyPr anchorCtr="0" anchor="t" bIns="0" lIns="0" spcFirstLastPara="1" rIns="0" wrap="square" tIns="0">
            <a:spAutoFit/>
          </a:bodyPr>
          <a:lstStyle/>
          <a:p>
            <a:pPr indent="0" lvl="0" marL="0" marR="0" rtl="0" algn="ctr">
              <a:lnSpc>
                <a:spcPct val="139696"/>
              </a:lnSpc>
              <a:spcBef>
                <a:spcPts val="0"/>
              </a:spcBef>
              <a:spcAft>
                <a:spcPts val="0"/>
              </a:spcAft>
              <a:buNone/>
            </a:pPr>
            <a:r>
              <a:rPr lang="en-US" sz="6600">
                <a:solidFill>
                  <a:srgbClr val="FDFDFD"/>
                </a:solidFill>
                <a:latin typeface="Open Sans"/>
                <a:ea typeface="Open Sans"/>
                <a:cs typeface="Open Sans"/>
                <a:sym typeface="Open Sans"/>
              </a:rPr>
              <a:t>Welcome to </a:t>
            </a:r>
            <a:r>
              <a:rPr b="1" lang="en-US" sz="6600">
                <a:solidFill>
                  <a:srgbClr val="FDFDFD"/>
                </a:solidFill>
                <a:latin typeface="Open Sans"/>
                <a:ea typeface="Open Sans"/>
                <a:cs typeface="Open Sans"/>
                <a:sym typeface="Open Sans"/>
              </a:rPr>
              <a:t>The Express </a:t>
            </a:r>
            <a:r>
              <a:rPr lang="en-US" sz="6600">
                <a:solidFill>
                  <a:srgbClr val="FDFDFD"/>
                </a:solidFill>
                <a:latin typeface="Open Sans"/>
                <a:ea typeface="Open Sans"/>
                <a:cs typeface="Open Sans"/>
                <a:sym typeface="Open Sans"/>
              </a:rPr>
              <a:t>MIT GROUP 22</a:t>
            </a:r>
            <a:endParaRPr/>
          </a:p>
        </p:txBody>
      </p:sp>
      <p:sp>
        <p:nvSpPr>
          <p:cNvPr id="101" name="Google Shape;101;p1"/>
          <p:cNvSpPr txBox="1"/>
          <p:nvPr/>
        </p:nvSpPr>
        <p:spPr>
          <a:xfrm>
            <a:off x="13688668" y="6729219"/>
            <a:ext cx="1682546" cy="422229"/>
          </a:xfrm>
          <a:prstGeom prst="rect">
            <a:avLst/>
          </a:prstGeom>
          <a:noFill/>
          <a:ln>
            <a:noFill/>
          </a:ln>
        </p:spPr>
        <p:txBody>
          <a:bodyPr anchorCtr="0" anchor="t" bIns="0" lIns="0" spcFirstLastPara="1" rIns="0" wrap="square" tIns="0">
            <a:spAutoFit/>
          </a:bodyPr>
          <a:lstStyle/>
          <a:p>
            <a:pPr indent="0" lvl="0" marL="0" marR="0" rtl="0" algn="l">
              <a:lnSpc>
                <a:spcPct val="140023"/>
              </a:lnSpc>
              <a:spcBef>
                <a:spcPts val="0"/>
              </a:spcBef>
              <a:spcAft>
                <a:spcPts val="0"/>
              </a:spcAft>
              <a:buNone/>
            </a:pPr>
            <a:r>
              <a:rPr b="1" lang="en-US" sz="2501">
                <a:solidFill>
                  <a:srgbClr val="FFFFFF"/>
                </a:solidFill>
                <a:latin typeface="Arial"/>
                <a:ea typeface="Arial"/>
                <a:cs typeface="Arial"/>
                <a:sym typeface="Arial"/>
              </a:rPr>
              <a:t>Packages</a:t>
            </a:r>
            <a:endParaRPr/>
          </a:p>
        </p:txBody>
      </p:sp>
      <p:sp>
        <p:nvSpPr>
          <p:cNvPr id="102" name="Google Shape;102;p1"/>
          <p:cNvSpPr txBox="1"/>
          <p:nvPr/>
        </p:nvSpPr>
        <p:spPr>
          <a:xfrm>
            <a:off x="3130519" y="6729219"/>
            <a:ext cx="1648826" cy="422229"/>
          </a:xfrm>
          <a:prstGeom prst="rect">
            <a:avLst/>
          </a:prstGeom>
          <a:noFill/>
          <a:ln>
            <a:noFill/>
          </a:ln>
        </p:spPr>
        <p:txBody>
          <a:bodyPr anchorCtr="0" anchor="t" bIns="0" lIns="0" spcFirstLastPara="1" rIns="0" wrap="square" tIns="0">
            <a:spAutoFit/>
          </a:bodyPr>
          <a:lstStyle/>
          <a:p>
            <a:pPr indent="0" lvl="0" marL="0" marR="0" rtl="0" algn="l">
              <a:lnSpc>
                <a:spcPct val="140023"/>
              </a:lnSpc>
              <a:spcBef>
                <a:spcPts val="0"/>
              </a:spcBef>
              <a:spcAft>
                <a:spcPts val="0"/>
              </a:spcAft>
              <a:buNone/>
            </a:pPr>
            <a:r>
              <a:rPr lang="en-US" sz="2501">
                <a:solidFill>
                  <a:srgbClr val="FFFFFF"/>
                </a:solidFill>
                <a:latin typeface="Arial"/>
                <a:ea typeface="Arial"/>
                <a:cs typeface="Arial"/>
                <a:sym typeface="Arial"/>
              </a:rPr>
              <a:t>Customer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06" name="Shape 106"/>
        <p:cNvGrpSpPr/>
        <p:nvPr/>
      </p:nvGrpSpPr>
      <p:grpSpPr>
        <a:xfrm>
          <a:off x="0" y="0"/>
          <a:ext cx="0" cy="0"/>
          <a:chOff x="0" y="0"/>
          <a:chExt cx="0" cy="0"/>
        </a:xfrm>
      </p:grpSpPr>
      <p:sp>
        <p:nvSpPr>
          <p:cNvPr id="107" name="Google Shape;107;p2"/>
          <p:cNvSpPr/>
          <p:nvPr/>
        </p:nvSpPr>
        <p:spPr>
          <a:xfrm rot="-10294657">
            <a:off x="-2797374" y="-3014290"/>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
          <p:cNvSpPr/>
          <p:nvPr/>
        </p:nvSpPr>
        <p:spPr>
          <a:xfrm rot="2542121">
            <a:off x="-1020524" y="-1692307"/>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txBox="1"/>
          <p:nvPr/>
        </p:nvSpPr>
        <p:spPr>
          <a:xfrm>
            <a:off x="4306155" y="1499483"/>
            <a:ext cx="10553700" cy="1468544"/>
          </a:xfrm>
          <a:prstGeom prst="rect">
            <a:avLst/>
          </a:prstGeom>
          <a:noFill/>
          <a:ln>
            <a:noFill/>
          </a:ln>
        </p:spPr>
        <p:txBody>
          <a:bodyPr anchorCtr="0" anchor="t" bIns="0" lIns="0" spcFirstLastPara="1" rIns="0" wrap="square" tIns="0">
            <a:spAutoFit/>
          </a:bodyPr>
          <a:lstStyle/>
          <a:p>
            <a:pPr indent="0" lvl="0" marL="0" marR="0" rtl="0" algn="l">
              <a:lnSpc>
                <a:spcPct val="249425"/>
              </a:lnSpc>
              <a:spcBef>
                <a:spcPts val="0"/>
              </a:spcBef>
              <a:spcAft>
                <a:spcPts val="0"/>
              </a:spcAft>
              <a:buNone/>
            </a:pPr>
            <a:r>
              <a:rPr b="1" lang="en-US" sz="5400">
                <a:solidFill>
                  <a:srgbClr val="FFC000"/>
                </a:solidFill>
                <a:latin typeface="Calibri"/>
                <a:ea typeface="Calibri"/>
                <a:cs typeface="Calibri"/>
                <a:sym typeface="Calibri"/>
              </a:rPr>
              <a:t>ORIGINAL PROBLEM STATEMENT</a:t>
            </a:r>
            <a:endParaRPr b="1" sz="49600">
              <a:solidFill>
                <a:srgbClr val="FFC000"/>
              </a:solidFill>
              <a:latin typeface="Calibri"/>
              <a:ea typeface="Calibri"/>
              <a:cs typeface="Calibri"/>
              <a:sym typeface="Calibri"/>
            </a:endParaRPr>
          </a:p>
        </p:txBody>
      </p:sp>
      <p:sp>
        <p:nvSpPr>
          <p:cNvPr id="110" name="Google Shape;110;p2"/>
          <p:cNvSpPr txBox="1"/>
          <p:nvPr/>
        </p:nvSpPr>
        <p:spPr>
          <a:xfrm>
            <a:off x="2895600" y="8345641"/>
            <a:ext cx="55179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Open Sans"/>
                <a:ea typeface="Open Sans"/>
                <a:cs typeface="Open Sans"/>
                <a:sym typeface="Open Sans"/>
              </a:rPr>
              <a:t>MIT Emerging Talent – Group 22</a:t>
            </a:r>
            <a:endParaRPr/>
          </a:p>
        </p:txBody>
      </p:sp>
      <p:sp>
        <p:nvSpPr>
          <p:cNvPr id="111" name="Google Shape;111;p2"/>
          <p:cNvSpPr/>
          <p:nvPr/>
        </p:nvSpPr>
        <p:spPr>
          <a:xfrm rot="-5400000">
            <a:off x="14656436" y="-2725532"/>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2"/>
          <p:cNvSpPr/>
          <p:nvPr/>
        </p:nvSpPr>
        <p:spPr>
          <a:xfrm rot="1050108">
            <a:off x="16355542" y="-1125025"/>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p:nvPr/>
        </p:nvSpPr>
        <p:spPr>
          <a:xfrm>
            <a:off x="4497542" y="3764604"/>
            <a:ext cx="11017530" cy="2554545"/>
          </a:xfrm>
          <a:prstGeom prst="rect">
            <a:avLst/>
          </a:prstGeom>
          <a:noFill/>
          <a:ln>
            <a:noFill/>
          </a:ln>
        </p:spPr>
        <p:txBody>
          <a:bodyPr anchorCtr="0" anchor="ctr" bIns="45700" lIns="91425" spcFirstLastPara="1" rIns="91425" wrap="square" tIns="45700">
            <a:spAutoFit/>
          </a:bodyPr>
          <a:lstStyle/>
          <a:p>
            <a:pPr indent="-254000" lvl="0" marL="0" marR="0" rtl="0" algn="l">
              <a:lnSpc>
                <a:spcPct val="100000"/>
              </a:lnSpc>
              <a:spcBef>
                <a:spcPts val="0"/>
              </a:spcBef>
              <a:spcAft>
                <a:spcPts val="0"/>
              </a:spcAft>
              <a:buClr>
                <a:schemeClr val="lt1"/>
              </a:buClr>
              <a:buSzPts val="4000"/>
              <a:buFont typeface="Arial"/>
              <a:buChar char="•"/>
            </a:pPr>
            <a:r>
              <a:rPr i="0" lang="en-US" sz="4000" u="none" cap="none" strike="noStrike">
                <a:solidFill>
                  <a:schemeClr val="lt1"/>
                </a:solidFill>
                <a:latin typeface="Arial"/>
                <a:ea typeface="Arial"/>
                <a:cs typeface="Arial"/>
                <a:sym typeface="Arial"/>
              </a:rPr>
              <a:t> Fast delivery expected</a:t>
            </a:r>
            <a:endParaRPr/>
          </a:p>
          <a:p>
            <a:pPr indent="-254000" lvl="0" marL="0" marR="0" rtl="0" algn="l">
              <a:lnSpc>
                <a:spcPct val="100000"/>
              </a:lnSpc>
              <a:spcBef>
                <a:spcPts val="0"/>
              </a:spcBef>
              <a:spcAft>
                <a:spcPts val="0"/>
              </a:spcAft>
              <a:buClr>
                <a:schemeClr val="lt1"/>
              </a:buClr>
              <a:buSzPts val="4000"/>
              <a:buFont typeface="Arial"/>
              <a:buChar char="•"/>
            </a:pPr>
            <a:r>
              <a:rPr i="0" lang="en-US" sz="4000" u="none" cap="none" strike="noStrike">
                <a:solidFill>
                  <a:schemeClr val="lt1"/>
                </a:solidFill>
                <a:latin typeface="Arial"/>
                <a:ea typeface="Arial"/>
                <a:cs typeface="Arial"/>
                <a:sym typeface="Arial"/>
              </a:rPr>
              <a:t> Delays break trust</a:t>
            </a:r>
            <a:endParaRPr/>
          </a:p>
          <a:p>
            <a:pPr indent="-254000" lvl="0" marL="0" marR="0" rtl="0" algn="l">
              <a:lnSpc>
                <a:spcPct val="100000"/>
              </a:lnSpc>
              <a:spcBef>
                <a:spcPts val="0"/>
              </a:spcBef>
              <a:spcAft>
                <a:spcPts val="0"/>
              </a:spcAft>
              <a:buClr>
                <a:schemeClr val="lt1"/>
              </a:buClr>
              <a:buSzPts val="4000"/>
              <a:buFont typeface="Arial"/>
              <a:buChar char="•"/>
            </a:pPr>
            <a:r>
              <a:rPr i="0" lang="en-US" sz="4000" u="none" cap="none" strike="noStrike">
                <a:solidFill>
                  <a:schemeClr val="lt1"/>
                </a:solidFill>
                <a:latin typeface="Arial"/>
                <a:ea typeface="Arial"/>
                <a:cs typeface="Arial"/>
                <a:sym typeface="Arial"/>
              </a:rPr>
              <a:t> Causes: traffic, weather, drivers</a:t>
            </a:r>
            <a:endParaRPr/>
          </a:p>
          <a:p>
            <a:pPr indent="-254000" lvl="0" marL="0" marR="0" rtl="0" algn="l">
              <a:lnSpc>
                <a:spcPct val="100000"/>
              </a:lnSpc>
              <a:spcBef>
                <a:spcPts val="0"/>
              </a:spcBef>
              <a:spcAft>
                <a:spcPts val="0"/>
              </a:spcAft>
              <a:buClr>
                <a:schemeClr val="lt1"/>
              </a:buClr>
              <a:buSzPts val="4000"/>
              <a:buFont typeface="Arial"/>
              <a:buChar char="•"/>
            </a:pPr>
            <a:r>
              <a:rPr i="0" lang="en-US" sz="4000" u="none" cap="none" strike="noStrike">
                <a:solidFill>
                  <a:schemeClr val="lt1"/>
                </a:solidFill>
                <a:latin typeface="Arial"/>
                <a:ea typeface="Arial"/>
                <a:cs typeface="Arial"/>
                <a:sym typeface="Arial"/>
              </a:rPr>
              <a:t> Our focus: data solutions</a:t>
            </a:r>
            <a:endParaRPr/>
          </a:p>
        </p:txBody>
      </p:sp>
      <p:sp>
        <p:nvSpPr>
          <p:cNvPr id="114" name="Google Shape;114;p2"/>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2"/>
          <p:cNvSpPr/>
          <p:nvPr/>
        </p:nvSpPr>
        <p:spPr>
          <a:xfrm rot="2542121">
            <a:off x="6199154" y="9009574"/>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20" name="Shape 120"/>
        <p:cNvGrpSpPr/>
        <p:nvPr/>
      </p:nvGrpSpPr>
      <p:grpSpPr>
        <a:xfrm>
          <a:off x="0" y="0"/>
          <a:ext cx="0" cy="0"/>
          <a:chOff x="0" y="0"/>
          <a:chExt cx="0" cy="0"/>
        </a:xfrm>
      </p:grpSpPr>
      <p:sp>
        <p:nvSpPr>
          <p:cNvPr id="121" name="Google Shape;121;p3"/>
          <p:cNvSpPr/>
          <p:nvPr/>
        </p:nvSpPr>
        <p:spPr>
          <a:xfrm>
            <a:off x="8387482" y="424695"/>
            <a:ext cx="1270944" cy="604624"/>
          </a:xfrm>
          <a:custGeom>
            <a:rect b="b" l="l" r="r" t="t"/>
            <a:pathLst>
              <a:path extrusionOk="0" h="604624" w="1270944">
                <a:moveTo>
                  <a:pt x="0" y="0"/>
                </a:moveTo>
                <a:lnTo>
                  <a:pt x="1270944" y="0"/>
                </a:lnTo>
                <a:lnTo>
                  <a:pt x="1270944" y="604624"/>
                </a:lnTo>
                <a:lnTo>
                  <a:pt x="0" y="60462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3"/>
          <p:cNvSpPr/>
          <p:nvPr/>
        </p:nvSpPr>
        <p:spPr>
          <a:xfrm rot="-5400000">
            <a:off x="14856034" y="-1422191"/>
            <a:ext cx="4806532" cy="4806532"/>
          </a:xfrm>
          <a:custGeom>
            <a:rect b="b" l="l" r="r" t="t"/>
            <a:pathLst>
              <a:path extrusionOk="0" h="4806532" w="4806532">
                <a:moveTo>
                  <a:pt x="0" y="0"/>
                </a:moveTo>
                <a:lnTo>
                  <a:pt x="4806532" y="0"/>
                </a:lnTo>
                <a:lnTo>
                  <a:pt x="4806532" y="4806532"/>
                </a:lnTo>
                <a:lnTo>
                  <a:pt x="0" y="480653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3"/>
          <p:cNvSpPr/>
          <p:nvPr/>
        </p:nvSpPr>
        <p:spPr>
          <a:xfrm rot="2582472">
            <a:off x="7894193" y="9248903"/>
            <a:ext cx="2499614" cy="2365260"/>
          </a:xfrm>
          <a:custGeom>
            <a:rect b="b" l="l" r="r" t="t"/>
            <a:pathLst>
              <a:path extrusionOk="0" h="2365260" w="2499614">
                <a:moveTo>
                  <a:pt x="0" y="0"/>
                </a:moveTo>
                <a:lnTo>
                  <a:pt x="2499614" y="0"/>
                </a:lnTo>
                <a:lnTo>
                  <a:pt x="2499614" y="2365260"/>
                </a:lnTo>
                <a:lnTo>
                  <a:pt x="0" y="2365260"/>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3"/>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6">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6">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3"/>
          <p:cNvSpPr txBox="1"/>
          <p:nvPr/>
        </p:nvSpPr>
        <p:spPr>
          <a:xfrm>
            <a:off x="3867226" y="3906340"/>
            <a:ext cx="11582400" cy="1662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5400">
                <a:solidFill>
                  <a:schemeClr val="lt1"/>
                </a:solidFill>
                <a:latin typeface="Calibri"/>
                <a:ea typeface="Calibri"/>
                <a:cs typeface="Calibri"/>
                <a:sym typeface="Calibri"/>
              </a:rPr>
              <a:t>What causes delivery delays in the retail supply chain in Southern California</a:t>
            </a:r>
            <a:endParaRPr/>
          </a:p>
        </p:txBody>
      </p:sp>
      <p:sp>
        <p:nvSpPr>
          <p:cNvPr id="127" name="Google Shape;127;p3"/>
          <p:cNvSpPr/>
          <p:nvPr/>
        </p:nvSpPr>
        <p:spPr>
          <a:xfrm flipH="1" rot="5400000">
            <a:off x="-1375394" y="-1422191"/>
            <a:ext cx="4806532" cy="4806532"/>
          </a:xfrm>
          <a:custGeom>
            <a:rect b="b" l="l" r="r" t="t"/>
            <a:pathLst>
              <a:path extrusionOk="0" h="4806532" w="4806532">
                <a:moveTo>
                  <a:pt x="0" y="4806532"/>
                </a:moveTo>
                <a:lnTo>
                  <a:pt x="4806533" y="4806532"/>
                </a:lnTo>
                <a:lnTo>
                  <a:pt x="4806533" y="0"/>
                </a:lnTo>
                <a:lnTo>
                  <a:pt x="0" y="0"/>
                </a:lnTo>
                <a:lnTo>
                  <a:pt x="0" y="4806532"/>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3"/>
          <p:cNvSpPr txBox="1"/>
          <p:nvPr/>
        </p:nvSpPr>
        <p:spPr>
          <a:xfrm>
            <a:off x="4495800" y="2277391"/>
            <a:ext cx="8598162" cy="1066767"/>
          </a:xfrm>
          <a:prstGeom prst="rect">
            <a:avLst/>
          </a:prstGeom>
          <a:noFill/>
          <a:ln>
            <a:noFill/>
          </a:ln>
        </p:spPr>
        <p:txBody>
          <a:bodyPr anchorCtr="0" anchor="t" bIns="0" lIns="0" spcFirstLastPara="1" rIns="0" wrap="square" tIns="0">
            <a:spAutoFit/>
          </a:bodyPr>
          <a:lstStyle/>
          <a:p>
            <a:pPr indent="0" lvl="0" marL="0" marR="0" rtl="0" algn="ctr">
              <a:lnSpc>
                <a:spcPct val="170740"/>
              </a:lnSpc>
              <a:spcBef>
                <a:spcPts val="0"/>
              </a:spcBef>
              <a:spcAft>
                <a:spcPts val="0"/>
              </a:spcAft>
              <a:buNone/>
            </a:pPr>
            <a:r>
              <a:rPr b="1" lang="en-US" sz="5400">
                <a:solidFill>
                  <a:srgbClr val="FFC000"/>
                </a:solidFill>
                <a:latin typeface="Calibri"/>
                <a:ea typeface="Calibri"/>
                <a:cs typeface="Calibri"/>
                <a:sym typeface="Calibri"/>
              </a:rPr>
              <a:t>Final Research Question</a:t>
            </a:r>
            <a:endParaRPr b="1" sz="34400">
              <a:solidFill>
                <a:srgbClr val="FFC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33" name="Shape 133"/>
        <p:cNvGrpSpPr/>
        <p:nvPr/>
      </p:nvGrpSpPr>
      <p:grpSpPr>
        <a:xfrm>
          <a:off x="0" y="0"/>
          <a:ext cx="0" cy="0"/>
          <a:chOff x="0" y="0"/>
          <a:chExt cx="0" cy="0"/>
        </a:xfrm>
      </p:grpSpPr>
      <p:sp>
        <p:nvSpPr>
          <p:cNvPr id="134" name="Google Shape;134;p4"/>
          <p:cNvSpPr/>
          <p:nvPr/>
        </p:nvSpPr>
        <p:spPr>
          <a:xfrm rot="-10294657">
            <a:off x="-2797374" y="-3014290"/>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p:nvPr/>
        </p:nvSpPr>
        <p:spPr>
          <a:xfrm rot="2542121">
            <a:off x="-1020524" y="-1692307"/>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4"/>
          <p:cNvSpPr txBox="1"/>
          <p:nvPr/>
        </p:nvSpPr>
        <p:spPr>
          <a:xfrm>
            <a:off x="2895600" y="8843546"/>
            <a:ext cx="55179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Open Sans"/>
                <a:ea typeface="Open Sans"/>
                <a:cs typeface="Open Sans"/>
                <a:sym typeface="Open Sans"/>
              </a:rPr>
              <a:t>MIT Emerging Talent – Group 22</a:t>
            </a:r>
            <a:endParaRPr/>
          </a:p>
        </p:txBody>
      </p:sp>
      <p:sp>
        <p:nvSpPr>
          <p:cNvPr id="137" name="Google Shape;137;p4"/>
          <p:cNvSpPr/>
          <p:nvPr/>
        </p:nvSpPr>
        <p:spPr>
          <a:xfrm rot="-5400000">
            <a:off x="14656436" y="-2725532"/>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4"/>
          <p:cNvSpPr/>
          <p:nvPr/>
        </p:nvSpPr>
        <p:spPr>
          <a:xfrm rot="1050108">
            <a:off x="16355542" y="-1125025"/>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4"/>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4"/>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4"/>
          <p:cNvSpPr/>
          <p:nvPr/>
        </p:nvSpPr>
        <p:spPr>
          <a:xfrm rot="2542121">
            <a:off x="6199154" y="9009574"/>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4"/>
          <p:cNvSpPr txBox="1"/>
          <p:nvPr/>
        </p:nvSpPr>
        <p:spPr>
          <a:xfrm>
            <a:off x="4493532" y="1183308"/>
            <a:ext cx="995186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FFC000"/>
                </a:solidFill>
                <a:latin typeface="Calibri"/>
                <a:ea typeface="Calibri"/>
                <a:cs typeface="Calibri"/>
                <a:sym typeface="Calibri"/>
              </a:rPr>
              <a:t>KEY</a:t>
            </a:r>
            <a:r>
              <a:rPr lang="en-US" sz="7000">
                <a:solidFill>
                  <a:schemeClr val="lt1"/>
                </a:solidFill>
                <a:latin typeface="Calibri"/>
                <a:ea typeface="Calibri"/>
                <a:cs typeface="Calibri"/>
                <a:sym typeface="Calibri"/>
              </a:rPr>
              <a:t> </a:t>
            </a:r>
            <a:r>
              <a:rPr b="1" lang="en-US" sz="5400">
                <a:solidFill>
                  <a:srgbClr val="FFC000"/>
                </a:solidFill>
                <a:latin typeface="Calibri"/>
                <a:ea typeface="Calibri"/>
                <a:cs typeface="Calibri"/>
                <a:sym typeface="Calibri"/>
              </a:rPr>
              <a:t>CHALLENGES</a:t>
            </a:r>
            <a:r>
              <a:rPr lang="en-US" sz="7000">
                <a:solidFill>
                  <a:schemeClr val="lt1"/>
                </a:solidFill>
                <a:latin typeface="Calibri"/>
                <a:ea typeface="Calibri"/>
                <a:cs typeface="Calibri"/>
                <a:sym typeface="Calibri"/>
              </a:rPr>
              <a:t> </a:t>
            </a:r>
            <a:r>
              <a:rPr b="1" lang="en-US" sz="5400">
                <a:solidFill>
                  <a:srgbClr val="FFC000"/>
                </a:solidFill>
                <a:latin typeface="Calibri"/>
                <a:ea typeface="Calibri"/>
                <a:cs typeface="Calibri"/>
                <a:sym typeface="Calibri"/>
              </a:rPr>
              <a:t>ENCOUNTERED</a:t>
            </a:r>
            <a:endParaRPr/>
          </a:p>
        </p:txBody>
      </p:sp>
      <p:sp>
        <p:nvSpPr>
          <p:cNvPr id="143" name="Google Shape;143;p4"/>
          <p:cNvSpPr/>
          <p:nvPr/>
        </p:nvSpPr>
        <p:spPr>
          <a:xfrm>
            <a:off x="4170459" y="2942897"/>
            <a:ext cx="12369284" cy="4401205"/>
          </a:xfrm>
          <a:prstGeom prst="rect">
            <a:avLst/>
          </a:prstGeom>
          <a:noFill/>
          <a:ln>
            <a:noFill/>
          </a:ln>
        </p:spPr>
        <p:txBody>
          <a:bodyPr anchorCtr="0" anchor="ctr" bIns="45700" lIns="91425" spcFirstLastPara="1" rIns="91425" wrap="square" tIns="45700">
            <a:spAutoFit/>
          </a:bodyPr>
          <a:lstStyle/>
          <a:p>
            <a:pPr indent="-254000" lvl="0" marL="0" marR="0" rtl="0" algn="l">
              <a:lnSpc>
                <a:spcPct val="100000"/>
              </a:lnSpc>
              <a:spcBef>
                <a:spcPts val="0"/>
              </a:spcBef>
              <a:spcAft>
                <a:spcPts val="0"/>
              </a:spcAft>
              <a:buClr>
                <a:schemeClr val="lt1"/>
              </a:buClr>
              <a:buSzPts val="4000"/>
              <a:buFont typeface="Calibri"/>
              <a:buChar char="•"/>
            </a:pPr>
            <a:r>
              <a:rPr b="0" i="0" lang="en-US" sz="4000" u="none" cap="none" strike="noStrike">
                <a:solidFill>
                  <a:schemeClr val="lt1"/>
                </a:solidFill>
                <a:latin typeface="Calibri"/>
                <a:ea typeface="Calibri"/>
                <a:cs typeface="Calibri"/>
                <a:sym typeface="Calibri"/>
              </a:rPr>
              <a:t> Confused: USA, China, or other datasets?</a:t>
            </a:r>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a:p>
            <a:pPr indent="-254000" lvl="0" marL="0" marR="0" rtl="0" algn="l">
              <a:lnSpc>
                <a:spcPct val="100000"/>
              </a:lnSpc>
              <a:spcBef>
                <a:spcPts val="0"/>
              </a:spcBef>
              <a:spcAft>
                <a:spcPts val="0"/>
              </a:spcAft>
              <a:buClr>
                <a:schemeClr val="lt1"/>
              </a:buClr>
              <a:buSzPts val="4000"/>
              <a:buFont typeface="Calibri"/>
              <a:buChar char="•"/>
            </a:pPr>
            <a:r>
              <a:rPr b="0" i="0" lang="en-US" sz="4000" u="none" cap="none" strike="noStrike">
                <a:solidFill>
                  <a:schemeClr val="lt1"/>
                </a:solidFill>
                <a:latin typeface="Calibri"/>
                <a:ea typeface="Calibri"/>
                <a:cs typeface="Calibri"/>
                <a:sym typeface="Calibri"/>
              </a:rPr>
              <a:t> Picked Southern California</a:t>
            </a:r>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a:p>
            <a:pPr indent="-254000" lvl="0" marL="0" marR="0" rtl="0" algn="l">
              <a:lnSpc>
                <a:spcPct val="100000"/>
              </a:lnSpc>
              <a:spcBef>
                <a:spcPts val="0"/>
              </a:spcBef>
              <a:spcAft>
                <a:spcPts val="0"/>
              </a:spcAft>
              <a:buClr>
                <a:schemeClr val="lt1"/>
              </a:buClr>
              <a:buSzPts val="4000"/>
              <a:buFont typeface="Calibri"/>
              <a:buChar char="•"/>
            </a:pPr>
            <a:r>
              <a:rPr b="0" i="0" lang="en-US" sz="4000" u="none" cap="none" strike="noStrike">
                <a:solidFill>
                  <a:schemeClr val="lt1"/>
                </a:solidFill>
                <a:latin typeface="Calibri"/>
                <a:ea typeface="Calibri"/>
                <a:cs typeface="Calibri"/>
                <a:sym typeface="Calibri"/>
              </a:rPr>
              <a:t> Weird values: 0.843 instead of 0 or 1</a:t>
            </a:r>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a:p>
            <a:pPr indent="-254000" lvl="0" marL="0" marR="0" rtl="0" algn="l">
              <a:lnSpc>
                <a:spcPct val="100000"/>
              </a:lnSpc>
              <a:spcBef>
                <a:spcPts val="0"/>
              </a:spcBef>
              <a:spcAft>
                <a:spcPts val="0"/>
              </a:spcAft>
              <a:buClr>
                <a:schemeClr val="lt1"/>
              </a:buClr>
              <a:buSzPts val="4000"/>
              <a:buFont typeface="Calibri"/>
              <a:buChar char="•"/>
            </a:pPr>
            <a:r>
              <a:rPr b="0" i="0" lang="en-US" sz="4000" u="none" cap="none" strike="noStrike">
                <a:solidFill>
                  <a:schemeClr val="lt1"/>
                </a:solidFill>
                <a:latin typeface="Calibri"/>
                <a:ea typeface="Calibri"/>
                <a:cs typeface="Calibri"/>
                <a:sym typeface="Calibri"/>
              </a:rPr>
              <a:t> Data from individual contributor → unsure reliability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47" name="Shape 147"/>
        <p:cNvGrpSpPr/>
        <p:nvPr/>
      </p:nvGrpSpPr>
      <p:grpSpPr>
        <a:xfrm>
          <a:off x="0" y="0"/>
          <a:ext cx="0" cy="0"/>
          <a:chOff x="0" y="0"/>
          <a:chExt cx="0" cy="0"/>
        </a:xfrm>
      </p:grpSpPr>
      <p:sp>
        <p:nvSpPr>
          <p:cNvPr id="148" name="Google Shape;148;p5"/>
          <p:cNvSpPr/>
          <p:nvPr/>
        </p:nvSpPr>
        <p:spPr>
          <a:xfrm rot="-10294657">
            <a:off x="-2797374" y="-3014290"/>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p:nvPr/>
        </p:nvSpPr>
        <p:spPr>
          <a:xfrm rot="2542121">
            <a:off x="-1020524" y="-1692307"/>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txBox="1"/>
          <p:nvPr/>
        </p:nvSpPr>
        <p:spPr>
          <a:xfrm>
            <a:off x="6705600" y="853167"/>
            <a:ext cx="3706062" cy="1481239"/>
          </a:xfrm>
          <a:prstGeom prst="rect">
            <a:avLst/>
          </a:prstGeom>
          <a:noFill/>
          <a:ln>
            <a:noFill/>
          </a:ln>
        </p:spPr>
        <p:txBody>
          <a:bodyPr anchorCtr="0" anchor="t" bIns="0" lIns="0" spcFirstLastPara="1" rIns="0" wrap="square" tIns="0">
            <a:spAutoFit/>
          </a:bodyPr>
          <a:lstStyle/>
          <a:p>
            <a:pPr indent="0" lvl="0" marL="0" marR="0" rtl="0" algn="l">
              <a:lnSpc>
                <a:spcPct val="249425"/>
              </a:lnSpc>
              <a:spcBef>
                <a:spcPts val="0"/>
              </a:spcBef>
              <a:spcAft>
                <a:spcPts val="0"/>
              </a:spcAft>
              <a:buNone/>
            </a:pPr>
            <a:r>
              <a:rPr b="1" lang="en-US" sz="5400">
                <a:solidFill>
                  <a:srgbClr val="FFC000"/>
                </a:solidFill>
                <a:latin typeface="Calibri"/>
                <a:ea typeface="Calibri"/>
                <a:cs typeface="Calibri"/>
                <a:sym typeface="Calibri"/>
              </a:rPr>
              <a:t>key Finding </a:t>
            </a:r>
            <a:endParaRPr b="1" sz="255800">
              <a:solidFill>
                <a:srgbClr val="FFC000"/>
              </a:solidFill>
              <a:latin typeface="Calibri"/>
              <a:ea typeface="Calibri"/>
              <a:cs typeface="Calibri"/>
              <a:sym typeface="Calibri"/>
            </a:endParaRPr>
          </a:p>
        </p:txBody>
      </p:sp>
      <p:sp>
        <p:nvSpPr>
          <p:cNvPr id="151" name="Google Shape;151;p5"/>
          <p:cNvSpPr txBox="1"/>
          <p:nvPr/>
        </p:nvSpPr>
        <p:spPr>
          <a:xfrm>
            <a:off x="2895600" y="8345641"/>
            <a:ext cx="55179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Open Sans"/>
                <a:ea typeface="Open Sans"/>
                <a:cs typeface="Open Sans"/>
                <a:sym typeface="Open Sans"/>
              </a:rPr>
              <a:t>MIT Emerging Talent – Group 22</a:t>
            </a:r>
            <a:endParaRPr/>
          </a:p>
        </p:txBody>
      </p:sp>
      <p:sp>
        <p:nvSpPr>
          <p:cNvPr id="152" name="Google Shape;152;p5"/>
          <p:cNvSpPr/>
          <p:nvPr/>
        </p:nvSpPr>
        <p:spPr>
          <a:xfrm rot="-5400000">
            <a:off x="14656436" y="-2725532"/>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5"/>
          <p:cNvSpPr/>
          <p:nvPr/>
        </p:nvSpPr>
        <p:spPr>
          <a:xfrm rot="1050108">
            <a:off x="16355542" y="-1125025"/>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5"/>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5"/>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5"/>
          <p:cNvSpPr/>
          <p:nvPr/>
        </p:nvSpPr>
        <p:spPr>
          <a:xfrm rot="2542121">
            <a:off x="6199154" y="9009574"/>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5"/>
          <p:cNvSpPr/>
          <p:nvPr/>
        </p:nvSpPr>
        <p:spPr>
          <a:xfrm>
            <a:off x="4343400" y="2978695"/>
            <a:ext cx="11416074" cy="4401205"/>
          </a:xfrm>
          <a:prstGeom prst="rect">
            <a:avLst/>
          </a:prstGeom>
          <a:noFill/>
          <a:ln>
            <a:noFill/>
          </a:ln>
        </p:spPr>
        <p:txBody>
          <a:bodyPr anchorCtr="0" anchor="ctr" bIns="45700" lIns="91425" spcFirstLastPara="1" rIns="91425" wrap="square" tIns="45700">
            <a:spAutoFit/>
          </a:bodyPr>
          <a:lstStyle/>
          <a:p>
            <a:pPr indent="-254000" lvl="0" marL="0" marR="0" rtl="0" algn="l">
              <a:lnSpc>
                <a:spcPct val="100000"/>
              </a:lnSpc>
              <a:spcBef>
                <a:spcPts val="0"/>
              </a:spcBef>
              <a:spcAft>
                <a:spcPts val="0"/>
              </a:spcAft>
              <a:buClr>
                <a:schemeClr val="lt1"/>
              </a:buClr>
              <a:buSzPts val="4000"/>
              <a:buFont typeface="Calibri"/>
              <a:buChar char="•"/>
            </a:pPr>
            <a:r>
              <a:rPr b="1" i="0" lang="en-US" sz="4000" u="none" cap="none" strike="noStrike">
                <a:solidFill>
                  <a:schemeClr val="lt1"/>
                </a:solidFill>
                <a:latin typeface="Calibri"/>
                <a:ea typeface="Calibri"/>
                <a:cs typeface="Calibri"/>
                <a:sym typeface="Calibri"/>
              </a:rPr>
              <a:t> Weak signals</a:t>
            </a:r>
            <a:r>
              <a:rPr b="0" i="0" lang="en-US" sz="4000" u="none" cap="none" strike="noStrike">
                <a:solidFill>
                  <a:schemeClr val="lt1"/>
                </a:solidFill>
                <a:latin typeface="Calibri"/>
                <a:ea typeface="Calibri"/>
                <a:cs typeface="Calibri"/>
                <a:sym typeface="Calibri"/>
              </a:rPr>
              <a:t> → small factors add up</a:t>
            </a:r>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a:p>
            <a:pPr indent="-254000" lvl="0" marL="0" marR="0" rtl="0" algn="l">
              <a:lnSpc>
                <a:spcPct val="100000"/>
              </a:lnSpc>
              <a:spcBef>
                <a:spcPts val="0"/>
              </a:spcBef>
              <a:spcAft>
                <a:spcPts val="0"/>
              </a:spcAft>
              <a:buClr>
                <a:schemeClr val="lt1"/>
              </a:buClr>
              <a:buSzPts val="4000"/>
              <a:buFont typeface="Calibri"/>
              <a:buChar char="•"/>
            </a:pPr>
            <a:r>
              <a:rPr b="1" i="0" lang="en-US" sz="4000" u="none" cap="none" strike="noStrike">
                <a:solidFill>
                  <a:schemeClr val="lt1"/>
                </a:solidFill>
                <a:latin typeface="Calibri"/>
                <a:ea typeface="Calibri"/>
                <a:cs typeface="Calibri"/>
                <a:sym typeface="Calibri"/>
              </a:rPr>
              <a:t> Busy ports</a:t>
            </a:r>
            <a:r>
              <a:rPr b="0" i="0" lang="en-US" sz="4000" u="none" cap="none" strike="noStrike">
                <a:solidFill>
                  <a:schemeClr val="lt1"/>
                </a:solidFill>
                <a:latin typeface="Calibri"/>
                <a:ea typeface="Calibri"/>
                <a:cs typeface="Calibri"/>
                <a:sym typeface="Calibri"/>
              </a:rPr>
              <a:t> → biggest cause</a:t>
            </a:r>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a:p>
            <a:pPr indent="-254000" lvl="0" marL="0" marR="0" rtl="0" algn="l">
              <a:lnSpc>
                <a:spcPct val="100000"/>
              </a:lnSpc>
              <a:spcBef>
                <a:spcPts val="0"/>
              </a:spcBef>
              <a:spcAft>
                <a:spcPts val="0"/>
              </a:spcAft>
              <a:buClr>
                <a:schemeClr val="lt1"/>
              </a:buClr>
              <a:buSzPts val="4000"/>
              <a:buFont typeface="Calibri"/>
              <a:buChar char="•"/>
            </a:pPr>
            <a:r>
              <a:rPr b="1" i="0" lang="en-US" sz="4000" u="none" cap="none" strike="noStrike">
                <a:solidFill>
                  <a:schemeClr val="lt1"/>
                </a:solidFill>
                <a:latin typeface="Calibri"/>
                <a:ea typeface="Calibri"/>
                <a:cs typeface="Calibri"/>
                <a:sym typeface="Calibri"/>
              </a:rPr>
              <a:t> Other factors:</a:t>
            </a:r>
            <a:r>
              <a:rPr b="0" i="0" lang="en-US" sz="4000" u="none" cap="none" strike="noStrike">
                <a:solidFill>
                  <a:schemeClr val="lt1"/>
                </a:solidFill>
                <a:latin typeface="Calibri"/>
                <a:ea typeface="Calibri"/>
                <a:cs typeface="Calibri"/>
                <a:sym typeface="Calibri"/>
              </a:rPr>
              <a:t> customs, long lead times, risky routes</a:t>
            </a:r>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a:p>
            <a:pPr indent="-254000" lvl="0" marL="0" marR="0" rtl="0" algn="l">
              <a:lnSpc>
                <a:spcPct val="100000"/>
              </a:lnSpc>
              <a:spcBef>
                <a:spcPts val="0"/>
              </a:spcBef>
              <a:spcAft>
                <a:spcPts val="0"/>
              </a:spcAft>
              <a:buClr>
                <a:schemeClr val="lt1"/>
              </a:buClr>
              <a:buSzPts val="4000"/>
              <a:buFont typeface="Calibri"/>
              <a:buChar char="•"/>
            </a:pPr>
            <a:r>
              <a:rPr b="1" i="0" lang="en-US" sz="4000" u="none" cap="none" strike="noStrike">
                <a:solidFill>
                  <a:schemeClr val="lt1"/>
                </a:solidFill>
                <a:latin typeface="Calibri"/>
                <a:ea typeface="Calibri"/>
                <a:cs typeface="Calibri"/>
                <a:sym typeface="Calibri"/>
              </a:rPr>
              <a:t> Combined risk:</a:t>
            </a:r>
            <a:r>
              <a:rPr b="0" i="0" lang="en-US" sz="4000" u="none" cap="none" strike="noStrike">
                <a:solidFill>
                  <a:schemeClr val="lt1"/>
                </a:solidFill>
                <a:latin typeface="Calibri"/>
                <a:ea typeface="Calibri"/>
                <a:cs typeface="Calibri"/>
                <a:sym typeface="Calibri"/>
              </a:rPr>
              <a:t> busy ports + customs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61" name="Shape 161"/>
        <p:cNvGrpSpPr/>
        <p:nvPr/>
      </p:nvGrpSpPr>
      <p:grpSpPr>
        <a:xfrm>
          <a:off x="0" y="0"/>
          <a:ext cx="0" cy="0"/>
          <a:chOff x="0" y="0"/>
          <a:chExt cx="0" cy="0"/>
        </a:xfrm>
      </p:grpSpPr>
      <p:sp>
        <p:nvSpPr>
          <p:cNvPr id="162" name="Google Shape;162;p6"/>
          <p:cNvSpPr/>
          <p:nvPr/>
        </p:nvSpPr>
        <p:spPr>
          <a:xfrm rot="-10294657">
            <a:off x="-2797374" y="-3014290"/>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6"/>
          <p:cNvSpPr/>
          <p:nvPr/>
        </p:nvSpPr>
        <p:spPr>
          <a:xfrm rot="2542121">
            <a:off x="-1020524" y="-1692307"/>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6"/>
          <p:cNvSpPr txBox="1"/>
          <p:nvPr/>
        </p:nvSpPr>
        <p:spPr>
          <a:xfrm>
            <a:off x="5181600" y="883903"/>
            <a:ext cx="7771175" cy="1481239"/>
          </a:xfrm>
          <a:prstGeom prst="rect">
            <a:avLst/>
          </a:prstGeom>
          <a:noFill/>
          <a:ln>
            <a:noFill/>
          </a:ln>
        </p:spPr>
        <p:txBody>
          <a:bodyPr anchorCtr="0" anchor="t" bIns="0" lIns="0" spcFirstLastPara="1" rIns="0" wrap="square" tIns="0">
            <a:spAutoFit/>
          </a:bodyPr>
          <a:lstStyle/>
          <a:p>
            <a:pPr indent="0" lvl="0" marL="0" marR="0" rtl="0" algn="l">
              <a:lnSpc>
                <a:spcPct val="249425"/>
              </a:lnSpc>
              <a:spcBef>
                <a:spcPts val="0"/>
              </a:spcBef>
              <a:spcAft>
                <a:spcPts val="0"/>
              </a:spcAft>
              <a:buNone/>
            </a:pPr>
            <a:r>
              <a:rPr b="1" lang="en-US" sz="5400">
                <a:solidFill>
                  <a:srgbClr val="FFC000"/>
                </a:solidFill>
                <a:latin typeface="Calibri"/>
                <a:ea typeface="Calibri"/>
                <a:cs typeface="Calibri"/>
                <a:sym typeface="Calibri"/>
              </a:rPr>
              <a:t>Communication Strategy</a:t>
            </a:r>
            <a:endParaRPr b="1" sz="255800">
              <a:solidFill>
                <a:srgbClr val="FFC000"/>
              </a:solidFill>
              <a:latin typeface="Calibri"/>
              <a:ea typeface="Calibri"/>
              <a:cs typeface="Calibri"/>
              <a:sym typeface="Calibri"/>
            </a:endParaRPr>
          </a:p>
        </p:txBody>
      </p:sp>
      <p:sp>
        <p:nvSpPr>
          <p:cNvPr id="165" name="Google Shape;165;p6"/>
          <p:cNvSpPr txBox="1"/>
          <p:nvPr/>
        </p:nvSpPr>
        <p:spPr>
          <a:xfrm>
            <a:off x="2895600" y="8538746"/>
            <a:ext cx="55179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Open Sans"/>
                <a:ea typeface="Open Sans"/>
                <a:cs typeface="Open Sans"/>
                <a:sym typeface="Open Sans"/>
              </a:rPr>
              <a:t>MIT Emerging Talent – Group 22</a:t>
            </a:r>
            <a:endParaRPr/>
          </a:p>
        </p:txBody>
      </p:sp>
      <p:sp>
        <p:nvSpPr>
          <p:cNvPr id="166" name="Google Shape;166;p6"/>
          <p:cNvSpPr/>
          <p:nvPr/>
        </p:nvSpPr>
        <p:spPr>
          <a:xfrm rot="-5400000">
            <a:off x="14656436" y="-2725532"/>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3">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p:nvPr/>
        </p:nvSpPr>
        <p:spPr>
          <a:xfrm rot="1050108">
            <a:off x="16355542" y="-1125025"/>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6"/>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6"/>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5">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6"/>
          <p:cNvSpPr/>
          <p:nvPr/>
        </p:nvSpPr>
        <p:spPr>
          <a:xfrm rot="2542121">
            <a:off x="6199154" y="9009574"/>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4">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6"/>
          <p:cNvSpPr/>
          <p:nvPr/>
        </p:nvSpPr>
        <p:spPr>
          <a:xfrm>
            <a:off x="3810000" y="2869942"/>
            <a:ext cx="11963400" cy="501675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Primary target:</a:t>
            </a:r>
            <a:r>
              <a:rPr lang="en-US" sz="3200">
                <a:solidFill>
                  <a:schemeClr val="lt1"/>
                </a:solidFill>
                <a:latin typeface="Calibri"/>
                <a:ea typeface="Calibri"/>
                <a:cs typeface="Calibri"/>
                <a:sym typeface="Calibri"/>
              </a:rPr>
              <a:t> MIT CTL PhD student (supply chain analytics)</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Why them?</a:t>
            </a:r>
            <a:r>
              <a:rPr lang="en-US" sz="3200">
                <a:solidFill>
                  <a:schemeClr val="lt1"/>
                </a:solidFill>
                <a:latin typeface="Calibri"/>
                <a:ea typeface="Calibri"/>
                <a:cs typeface="Calibri"/>
                <a:sym typeface="Calibri"/>
              </a:rPr>
              <a:t> Similar challenges, approachable, potential bridge to MIT CTL faculty</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How we reach them:</a:t>
            </a:r>
            <a:r>
              <a:rPr lang="en-US" sz="3200">
                <a:solidFill>
                  <a:schemeClr val="lt1"/>
                </a:solidFill>
                <a:latin typeface="Calibri"/>
                <a:ea typeface="Calibri"/>
                <a:cs typeface="Calibri"/>
                <a:sym typeface="Calibri"/>
              </a:rPr>
              <a:t> LinkedIn + GitHub repo -&gt; transparent + direct</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Goal:</a:t>
            </a:r>
            <a:r>
              <a:rPr lang="en-US" sz="3200">
                <a:solidFill>
                  <a:schemeClr val="lt1"/>
                </a:solidFill>
                <a:latin typeface="Calibri"/>
                <a:ea typeface="Calibri"/>
                <a:cs typeface="Calibri"/>
                <a:sym typeface="Calibri"/>
              </a:rPr>
              <a:t> Feedback -&gt; enhancement -&gt; possible broader CTL Engagement</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Secondary:</a:t>
            </a:r>
            <a:r>
              <a:rPr lang="en-US" sz="3200">
                <a:solidFill>
                  <a:schemeClr val="lt1"/>
                </a:solidFill>
                <a:latin typeface="Calibri"/>
                <a:ea typeface="Calibri"/>
                <a:cs typeface="Calibri"/>
                <a:sym typeface="Calibri"/>
              </a:rPr>
              <a:t> Retail supply chain analyst -&gt; industry relevance</a:t>
            </a:r>
            <a:endParaRPr i="0" sz="80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75" name="Shape 175"/>
        <p:cNvGrpSpPr/>
        <p:nvPr/>
      </p:nvGrpSpPr>
      <p:grpSpPr>
        <a:xfrm>
          <a:off x="0" y="0"/>
          <a:ext cx="0" cy="0"/>
          <a:chOff x="0" y="0"/>
          <a:chExt cx="0" cy="0"/>
        </a:xfrm>
      </p:grpSpPr>
      <p:pic>
        <p:nvPicPr>
          <p:cNvPr descr="A screenshot of a computer program&#10;&#10;AI-generated content may be incorrect." id="176" name="Google Shape;176;p7"/>
          <p:cNvPicPr preferRelativeResize="0"/>
          <p:nvPr/>
        </p:nvPicPr>
        <p:blipFill rotWithShape="1">
          <a:blip r:embed="rId3">
            <a:alphaModFix/>
          </a:blip>
          <a:srcRect b="0" l="0" r="0" t="0"/>
          <a:stretch/>
        </p:blipFill>
        <p:spPr>
          <a:xfrm>
            <a:off x="907645" y="575612"/>
            <a:ext cx="16368660" cy="9207371"/>
          </a:xfrm>
          <a:prstGeom prst="rect">
            <a:avLst/>
          </a:prstGeom>
          <a:noFill/>
          <a:ln>
            <a:noFill/>
          </a:ln>
        </p:spPr>
      </p:pic>
      <p:sp>
        <p:nvSpPr>
          <p:cNvPr id="177" name="Google Shape;177;p7"/>
          <p:cNvSpPr/>
          <p:nvPr/>
        </p:nvSpPr>
        <p:spPr>
          <a:xfrm rot="-10294657">
            <a:off x="-2797374" y="-3014290"/>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4">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7"/>
          <p:cNvSpPr/>
          <p:nvPr/>
        </p:nvSpPr>
        <p:spPr>
          <a:xfrm rot="2542121">
            <a:off x="-1020524" y="-1692307"/>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5">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7"/>
          <p:cNvSpPr txBox="1"/>
          <p:nvPr/>
        </p:nvSpPr>
        <p:spPr>
          <a:xfrm>
            <a:off x="2895600" y="8538746"/>
            <a:ext cx="55179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Open Sans"/>
                <a:ea typeface="Open Sans"/>
                <a:cs typeface="Open Sans"/>
                <a:sym typeface="Open Sans"/>
              </a:rPr>
              <a:t>MIT Emerging Talent – Group 22</a:t>
            </a:r>
            <a:endParaRPr/>
          </a:p>
        </p:txBody>
      </p:sp>
      <p:sp>
        <p:nvSpPr>
          <p:cNvPr id="180" name="Google Shape;180;p7"/>
          <p:cNvSpPr/>
          <p:nvPr/>
        </p:nvSpPr>
        <p:spPr>
          <a:xfrm rot="-5400000">
            <a:off x="14656436" y="-2725532"/>
            <a:ext cx="6842721" cy="6842721"/>
          </a:xfrm>
          <a:custGeom>
            <a:rect b="b" l="l" r="r" t="t"/>
            <a:pathLst>
              <a:path extrusionOk="0" h="6842721" w="6842721">
                <a:moveTo>
                  <a:pt x="0" y="0"/>
                </a:moveTo>
                <a:lnTo>
                  <a:pt x="6842720" y="0"/>
                </a:lnTo>
                <a:lnTo>
                  <a:pt x="6842720" y="6842720"/>
                </a:lnTo>
                <a:lnTo>
                  <a:pt x="0" y="6842720"/>
                </a:lnTo>
                <a:lnTo>
                  <a:pt x="0" y="0"/>
                </a:lnTo>
                <a:close/>
              </a:path>
            </a:pathLst>
          </a:custGeom>
          <a:blipFill rotWithShape="1">
            <a:blip r:embed="rId4">
              <a:alphaModFix amt="4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7"/>
          <p:cNvSpPr/>
          <p:nvPr/>
        </p:nvSpPr>
        <p:spPr>
          <a:xfrm rot="1050108">
            <a:off x="16355542" y="-1125025"/>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5">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7"/>
          <p:cNvSpPr/>
          <p:nvPr/>
        </p:nvSpPr>
        <p:spPr>
          <a:xfrm>
            <a:off x="-109693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6">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7"/>
          <p:cNvSpPr/>
          <p:nvPr/>
        </p:nvSpPr>
        <p:spPr>
          <a:xfrm>
            <a:off x="16993061" y="4407207"/>
            <a:ext cx="2437479" cy="2322253"/>
          </a:xfrm>
          <a:custGeom>
            <a:rect b="b" l="l" r="r" t="t"/>
            <a:pathLst>
              <a:path extrusionOk="0" h="2322253" w="2437479">
                <a:moveTo>
                  <a:pt x="0" y="0"/>
                </a:moveTo>
                <a:lnTo>
                  <a:pt x="2437478" y="0"/>
                </a:lnTo>
                <a:lnTo>
                  <a:pt x="2437478" y="2322253"/>
                </a:lnTo>
                <a:lnTo>
                  <a:pt x="0" y="2322253"/>
                </a:lnTo>
                <a:lnTo>
                  <a:pt x="0" y="0"/>
                </a:lnTo>
                <a:close/>
              </a:path>
            </a:pathLst>
          </a:custGeom>
          <a:blipFill rotWithShape="1">
            <a:blip r:embed="rId6">
              <a:alphaModFix amt="2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7"/>
          <p:cNvSpPr/>
          <p:nvPr/>
        </p:nvSpPr>
        <p:spPr>
          <a:xfrm rot="2542121">
            <a:off x="6199154" y="9009574"/>
            <a:ext cx="4190985" cy="3965720"/>
          </a:xfrm>
          <a:custGeom>
            <a:rect b="b" l="l" r="r" t="t"/>
            <a:pathLst>
              <a:path extrusionOk="0" h="3965720" w="4190985">
                <a:moveTo>
                  <a:pt x="0" y="0"/>
                </a:moveTo>
                <a:lnTo>
                  <a:pt x="4190985" y="0"/>
                </a:lnTo>
                <a:lnTo>
                  <a:pt x="4190985" y="3965720"/>
                </a:lnTo>
                <a:lnTo>
                  <a:pt x="0" y="3965720"/>
                </a:lnTo>
                <a:lnTo>
                  <a:pt x="0" y="0"/>
                </a:lnTo>
                <a:close/>
              </a:path>
            </a:pathLst>
          </a:custGeom>
          <a:blipFill rotWithShape="1">
            <a:blip r:embed="rId5">
              <a:alphaModFix amt="42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7"/>
          <p:cNvSpPr/>
          <p:nvPr/>
        </p:nvSpPr>
        <p:spPr>
          <a:xfrm>
            <a:off x="3810000" y="2869942"/>
            <a:ext cx="11963400" cy="501675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Calibri"/>
                <a:ea typeface="Calibri"/>
                <a:cs typeface="Calibri"/>
                <a:sym typeface="Calibri"/>
              </a:rPr>
              <a:t>Primary target:</a:t>
            </a:r>
            <a:r>
              <a:rPr lang="en-US" sz="3200">
                <a:solidFill>
                  <a:schemeClr val="lt1"/>
                </a:solidFill>
                <a:latin typeface="Calibri"/>
                <a:ea typeface="Calibri"/>
                <a:cs typeface="Calibri"/>
                <a:sym typeface="Calibri"/>
              </a:rPr>
              <a:t> MIT CTL PhD student (supply chain analytics)</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Why them?</a:t>
            </a:r>
            <a:r>
              <a:rPr lang="en-US" sz="3200">
                <a:solidFill>
                  <a:schemeClr val="lt1"/>
                </a:solidFill>
                <a:latin typeface="Calibri"/>
                <a:ea typeface="Calibri"/>
                <a:cs typeface="Calibri"/>
                <a:sym typeface="Calibri"/>
              </a:rPr>
              <a:t> Similar challenges, approachable, potential bridge to MIT CTL faculty</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How we reach them:</a:t>
            </a:r>
            <a:r>
              <a:rPr lang="en-US" sz="3200">
                <a:solidFill>
                  <a:schemeClr val="lt1"/>
                </a:solidFill>
                <a:latin typeface="Calibri"/>
                <a:ea typeface="Calibri"/>
                <a:cs typeface="Calibri"/>
                <a:sym typeface="Calibri"/>
              </a:rPr>
              <a:t> LinkedIn + GitHub repo -&gt; transparent + direct</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Goal:</a:t>
            </a:r>
            <a:r>
              <a:rPr lang="en-US" sz="3200">
                <a:solidFill>
                  <a:schemeClr val="lt1"/>
                </a:solidFill>
                <a:latin typeface="Calibri"/>
                <a:ea typeface="Calibri"/>
                <a:cs typeface="Calibri"/>
                <a:sym typeface="Calibri"/>
              </a:rPr>
              <a:t> Feedback -&gt; enhancement -&gt; possible broader CTL Engagement</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chemeClr val="lt1"/>
                </a:solidFill>
                <a:latin typeface="Calibri"/>
                <a:ea typeface="Calibri"/>
                <a:cs typeface="Calibri"/>
                <a:sym typeface="Calibri"/>
              </a:rPr>
              <a:t>Secondary:</a:t>
            </a:r>
            <a:r>
              <a:rPr lang="en-US" sz="3200">
                <a:solidFill>
                  <a:schemeClr val="lt1"/>
                </a:solidFill>
                <a:latin typeface="Calibri"/>
                <a:ea typeface="Calibri"/>
                <a:cs typeface="Calibri"/>
                <a:sym typeface="Calibri"/>
              </a:rPr>
              <a:t> Retail supply chain analyst -&gt; industry relevance</a:t>
            </a:r>
            <a:endParaRPr i="0" sz="80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92E"/>
        </a:solidFill>
      </p:bgPr>
    </p:bg>
    <p:spTree>
      <p:nvGrpSpPr>
        <p:cNvPr id="189" name="Shape 189"/>
        <p:cNvGrpSpPr/>
        <p:nvPr/>
      </p:nvGrpSpPr>
      <p:grpSpPr>
        <a:xfrm>
          <a:off x="0" y="0"/>
          <a:ext cx="0" cy="0"/>
          <a:chOff x="0" y="0"/>
          <a:chExt cx="0" cy="0"/>
        </a:xfrm>
      </p:grpSpPr>
      <p:sp>
        <p:nvSpPr>
          <p:cNvPr id="190" name="Google Shape;190;p8"/>
          <p:cNvSpPr txBox="1"/>
          <p:nvPr/>
        </p:nvSpPr>
        <p:spPr>
          <a:xfrm>
            <a:off x="1028700" y="9050337"/>
            <a:ext cx="4077715" cy="362728"/>
          </a:xfrm>
          <a:prstGeom prst="rect">
            <a:avLst/>
          </a:prstGeom>
          <a:noFill/>
          <a:ln>
            <a:noFill/>
          </a:ln>
        </p:spPr>
        <p:txBody>
          <a:bodyPr anchorCtr="0" anchor="t" bIns="0" lIns="0" spcFirstLastPara="1" rIns="0" wrap="square" tIns="0">
            <a:spAutoFit/>
          </a:bodyPr>
          <a:lstStyle/>
          <a:p>
            <a:pPr indent="0" lvl="0" marL="0" marR="0" rtl="0" algn="l">
              <a:lnSpc>
                <a:spcPct val="87468"/>
              </a:lnSpc>
              <a:spcBef>
                <a:spcPts val="0"/>
              </a:spcBef>
              <a:spcAft>
                <a:spcPts val="0"/>
              </a:spcAft>
              <a:buNone/>
            </a:pPr>
            <a:r>
              <a:rPr lang="en-US" sz="3200">
                <a:solidFill>
                  <a:schemeClr val="lt1"/>
                </a:solidFill>
                <a:latin typeface="Arial"/>
                <a:ea typeface="Arial"/>
                <a:cs typeface="Arial"/>
                <a:sym typeface="Arial"/>
              </a:rPr>
              <a:t>Contact Us</a:t>
            </a:r>
            <a:endParaRPr sz="2800">
              <a:solidFill>
                <a:schemeClr val="lt1"/>
              </a:solidFill>
              <a:latin typeface="Arial"/>
              <a:ea typeface="Arial"/>
              <a:cs typeface="Arial"/>
              <a:sym typeface="Arial"/>
            </a:endParaRPr>
          </a:p>
        </p:txBody>
      </p:sp>
      <p:sp>
        <p:nvSpPr>
          <p:cNvPr id="191" name="Google Shape;191;p8"/>
          <p:cNvSpPr/>
          <p:nvPr/>
        </p:nvSpPr>
        <p:spPr>
          <a:xfrm>
            <a:off x="1028700" y="1028700"/>
            <a:ext cx="16230600" cy="7599101"/>
          </a:xfrm>
          <a:custGeom>
            <a:rect b="b" l="l" r="r" t="t"/>
            <a:pathLst>
              <a:path extrusionOk="0" h="9304166" w="19872376">
                <a:moveTo>
                  <a:pt x="0" y="0"/>
                </a:moveTo>
                <a:lnTo>
                  <a:pt x="0" y="9304166"/>
                </a:lnTo>
                <a:lnTo>
                  <a:pt x="19872376" y="9304166"/>
                </a:lnTo>
                <a:lnTo>
                  <a:pt x="19872376" y="0"/>
                </a:lnTo>
                <a:lnTo>
                  <a:pt x="0" y="0"/>
                </a:lnTo>
                <a:close/>
                <a:moveTo>
                  <a:pt x="19811417" y="9243206"/>
                </a:moveTo>
                <a:lnTo>
                  <a:pt x="59690" y="9243206"/>
                </a:lnTo>
                <a:lnTo>
                  <a:pt x="59690" y="59690"/>
                </a:lnTo>
                <a:lnTo>
                  <a:pt x="19811417" y="59690"/>
                </a:lnTo>
                <a:lnTo>
                  <a:pt x="19811417" y="9243206"/>
                </a:lnTo>
                <a:close/>
              </a:path>
            </a:pathLst>
          </a:custGeom>
          <a:solidFill>
            <a:srgbClr val="F9C0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8"/>
          <p:cNvSpPr txBox="1"/>
          <p:nvPr/>
        </p:nvSpPr>
        <p:spPr>
          <a:xfrm>
            <a:off x="6067009" y="9050337"/>
            <a:ext cx="6153981" cy="337978"/>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lang="en-US" sz="1999">
                <a:solidFill>
                  <a:srgbClr val="FAFAFA"/>
                </a:solidFill>
                <a:latin typeface="Arial"/>
                <a:ea typeface="Arial"/>
                <a:cs typeface="Arial"/>
                <a:sym typeface="Arial"/>
              </a:rPr>
              <a:t>📧 group22.mit@gmail.com</a:t>
            </a:r>
            <a:endParaRPr/>
          </a:p>
        </p:txBody>
      </p:sp>
      <p:sp>
        <p:nvSpPr>
          <p:cNvPr id="193" name="Google Shape;193;p8"/>
          <p:cNvSpPr txBox="1"/>
          <p:nvPr/>
        </p:nvSpPr>
        <p:spPr>
          <a:xfrm>
            <a:off x="3340493" y="3138159"/>
            <a:ext cx="11607015" cy="1339662"/>
          </a:xfrm>
          <a:prstGeom prst="rect">
            <a:avLst/>
          </a:prstGeom>
          <a:noFill/>
          <a:ln>
            <a:noFill/>
          </a:ln>
        </p:spPr>
        <p:txBody>
          <a:bodyPr anchorCtr="0" anchor="t" bIns="0" lIns="0" spcFirstLastPara="1" rIns="0" wrap="square" tIns="0">
            <a:spAutoFit/>
          </a:bodyPr>
          <a:lstStyle/>
          <a:p>
            <a:pPr indent="0" lvl="0" marL="0" marR="0" rtl="0" algn="ctr">
              <a:lnSpc>
                <a:spcPct val="108999"/>
              </a:lnSpc>
              <a:spcBef>
                <a:spcPts val="0"/>
              </a:spcBef>
              <a:spcAft>
                <a:spcPts val="0"/>
              </a:spcAft>
              <a:buNone/>
            </a:pPr>
            <a:r>
              <a:rPr b="1" lang="en-US" sz="9323">
                <a:solidFill>
                  <a:srgbClr val="FFFFFF"/>
                </a:solidFill>
                <a:latin typeface="Poppins"/>
                <a:ea typeface="Poppins"/>
                <a:cs typeface="Poppins"/>
                <a:sym typeface="Poppins"/>
              </a:rPr>
              <a:t>THANK YOU</a:t>
            </a:r>
            <a:endParaRPr/>
          </a:p>
        </p:txBody>
      </p:sp>
      <p:sp>
        <p:nvSpPr>
          <p:cNvPr id="194" name="Google Shape;194;p8"/>
          <p:cNvSpPr/>
          <p:nvPr/>
        </p:nvSpPr>
        <p:spPr>
          <a:xfrm>
            <a:off x="8500632" y="1828800"/>
            <a:ext cx="1286735" cy="321684"/>
          </a:xfrm>
          <a:custGeom>
            <a:rect b="b" l="l" r="r" t="t"/>
            <a:pathLst>
              <a:path extrusionOk="0" h="321684" w="1286735">
                <a:moveTo>
                  <a:pt x="0" y="0"/>
                </a:moveTo>
                <a:lnTo>
                  <a:pt x="1286736" y="0"/>
                </a:lnTo>
                <a:lnTo>
                  <a:pt x="1286736" y="321684"/>
                </a:lnTo>
                <a:lnTo>
                  <a:pt x="0" y="3216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8"/>
          <p:cNvSpPr/>
          <p:nvPr/>
        </p:nvSpPr>
        <p:spPr>
          <a:xfrm>
            <a:off x="8500632" y="7315200"/>
            <a:ext cx="1286735" cy="321684"/>
          </a:xfrm>
          <a:custGeom>
            <a:rect b="b" l="l" r="r" t="t"/>
            <a:pathLst>
              <a:path extrusionOk="0" h="321684" w="1286735">
                <a:moveTo>
                  <a:pt x="0" y="0"/>
                </a:moveTo>
                <a:lnTo>
                  <a:pt x="1286736" y="0"/>
                </a:lnTo>
                <a:lnTo>
                  <a:pt x="1286736" y="321684"/>
                </a:lnTo>
                <a:lnTo>
                  <a:pt x="0" y="3216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8"/>
          <p:cNvSpPr txBox="1"/>
          <p:nvPr/>
        </p:nvSpPr>
        <p:spPr>
          <a:xfrm>
            <a:off x="3340493" y="4531971"/>
            <a:ext cx="11607015" cy="2647713"/>
          </a:xfrm>
          <a:prstGeom prst="rect">
            <a:avLst/>
          </a:prstGeom>
          <a:noFill/>
          <a:ln>
            <a:noFill/>
          </a:ln>
        </p:spPr>
        <p:txBody>
          <a:bodyPr anchorCtr="0" anchor="t" bIns="0" lIns="0" spcFirstLastPara="1" rIns="0" wrap="square" tIns="0">
            <a:spAutoFit/>
          </a:bodyPr>
          <a:lstStyle/>
          <a:p>
            <a:pPr indent="0" lvl="0" marL="0" marR="0" rtl="0" algn="ctr">
              <a:lnSpc>
                <a:spcPct val="108999"/>
              </a:lnSpc>
              <a:spcBef>
                <a:spcPts val="0"/>
              </a:spcBef>
              <a:spcAft>
                <a:spcPts val="0"/>
              </a:spcAft>
              <a:buNone/>
            </a:pPr>
            <a:r>
              <a:rPr b="1" lang="en-US" sz="9323">
                <a:solidFill>
                  <a:srgbClr val="F9C041"/>
                </a:solidFill>
                <a:latin typeface="Poppins"/>
                <a:ea typeface="Poppins"/>
                <a:cs typeface="Poppins"/>
                <a:sym typeface="Poppins"/>
              </a:rPr>
              <a:t>FOR YOUR ATTENTION!!!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r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Jawid</dc:creator>
</cp:coreProperties>
</file>