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4994DF-5AD4-43FD-924C-5814F3FE0910}">
  <a:tblStyle styleId="{DC4994DF-5AD4-43FD-924C-5814F3FE09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1cbe5cc075fcfe7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1cbe5cc075fcfe7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7dde6d16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7dde6d16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1cbe5cc075fcfe7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cbe5cc075fcfe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19e51540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19e51540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1cbe5cc075fcfe7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1cbe5cc075fcfe7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19e5154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19e5154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7dde6d16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7dde6d16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7dde6d1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7dde6d1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ce8962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ce8962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ce89625f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ce89625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1cbe5cc075fcfe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1cbe5cc075fcfe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7dde6d16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7dde6d16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ce89625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ce89625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ce89625f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ece89625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ce89625f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ce89625f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to Brazil,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a46f05a4261951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46f05a4261951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1cbe5cc075fcfe7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1cbe5cc075fcfe7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1cbe5cc075fcfe7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1cbe5cc075fcfe7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1cbe5cc075fcfe7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1cbe5cc075fcfe7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1cbe5cc075fcfe7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1cbe5cc075fcfe7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1cbe5cc075fcfe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1cbe5cc075fcfe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1cbe5cc075fcfe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cbe5cc075fcfe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Patient travel product travel discussion in on site Innovation Workshop helped inspire this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1cbe5cc075fcfe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1cbe5cc075fcfe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1cbe5cc075fcfe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1cbe5cc075fcfe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1cbe5cc075fcfe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1cbe5cc075fcfe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1cbe5cc075fcfe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cbe5cc075fcfe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Taken from Meeting Notes with Sergi, Dec. 21, 2023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1cbe5cc075fcfe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1cbe5cc075fcfe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8.png"/><Relationship Id="rId7"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33.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34.png"/><Relationship Id="rId6"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hyperlink" Target="https://www.mappr.co/counties/brazil-states-map/" TargetMode="External"/><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hyperlink" Target="https://www.mappr.co/counties/brazil-states-map/" TargetMode="External"/><Relationship Id="rId5" Type="http://schemas.openxmlformats.org/officeDocument/2006/relationships/image" Target="../media/image27.png"/><Relationship Id="rId6"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hyperlink" Target="https://www.mappr.co/counties/brazil-states-map/" TargetMode="External"/><Relationship Id="rId5" Type="http://schemas.openxmlformats.org/officeDocument/2006/relationships/image" Target="../media/image31.png"/><Relationship Id="rId6"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hyperlink" Target="https://www.mappr.co/counties/brazil-states-map/" TargetMode="External"/><Relationship Id="rId5" Type="http://schemas.openxmlformats.org/officeDocument/2006/relationships/image" Target="../media/image35.png"/><Relationship Id="rId6"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7683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3040"/>
              <a:t>Patient Travel and Treatment Center Selection for New Gene Therapies in Brazil</a:t>
            </a:r>
            <a:endParaRPr/>
          </a:p>
        </p:txBody>
      </p:sp>
      <p:sp>
        <p:nvSpPr>
          <p:cNvPr id="65" name="Google Shape;65;p13"/>
          <p:cNvSpPr txBox="1"/>
          <p:nvPr>
            <p:ph idx="1" type="subTitle"/>
          </p:nvPr>
        </p:nvSpPr>
        <p:spPr>
          <a:xfrm>
            <a:off x="311700" y="2107145"/>
            <a:ext cx="4242600" cy="1089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700"/>
              <a:t>Sarah Wertheimer, MIT CTL</a:t>
            </a:r>
            <a:endParaRPr sz="1700"/>
          </a:p>
          <a:p>
            <a:pPr indent="0" lvl="0" marL="0" rtl="0" algn="l">
              <a:lnSpc>
                <a:spcPct val="115000"/>
              </a:lnSpc>
              <a:spcBef>
                <a:spcPts val="0"/>
              </a:spcBef>
              <a:spcAft>
                <a:spcPts val="0"/>
              </a:spcAft>
              <a:buNone/>
            </a:pPr>
            <a:r>
              <a:rPr lang="en" sz="1700"/>
              <a:t>July 2024</a:t>
            </a:r>
            <a:endParaRPr sz="1700"/>
          </a:p>
        </p:txBody>
      </p:sp>
      <p:pic>
        <p:nvPicPr>
          <p:cNvPr id="66" name="Google Shape;66;p13"/>
          <p:cNvPicPr preferRelativeResize="0"/>
          <p:nvPr/>
        </p:nvPicPr>
        <p:blipFill>
          <a:blip r:embed="rId3">
            <a:alphaModFix/>
          </a:blip>
          <a:stretch>
            <a:fillRect/>
          </a:stretch>
        </p:blipFill>
        <p:spPr>
          <a:xfrm>
            <a:off x="6171153" y="220207"/>
            <a:ext cx="2661151" cy="43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Balancing three factors </a:t>
            </a:r>
            <a:endParaRPr/>
          </a:p>
        </p:txBody>
      </p:sp>
      <p:sp>
        <p:nvSpPr>
          <p:cNvPr id="159" name="Google Shape;159;p22"/>
          <p:cNvSpPr txBox="1"/>
          <p:nvPr>
            <p:ph idx="1" type="body"/>
          </p:nvPr>
        </p:nvSpPr>
        <p:spPr>
          <a:xfrm>
            <a:off x="311700" y="1505700"/>
            <a:ext cx="26172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Treatment center cost</a:t>
            </a:r>
            <a:endParaRPr b="1"/>
          </a:p>
          <a:p>
            <a:pPr indent="0" lvl="0" marL="0" rtl="0" algn="ctr">
              <a:spcBef>
                <a:spcPts val="0"/>
              </a:spcBef>
              <a:spcAft>
                <a:spcPts val="0"/>
              </a:spcAft>
              <a:buNone/>
            </a:pPr>
            <a:r>
              <a:rPr lang="en"/>
              <a:t>(cost per center)</a:t>
            </a:r>
            <a:endParaRPr/>
          </a:p>
          <a:p>
            <a:pPr indent="0" lvl="0" marL="0" rtl="0" algn="ctr">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a:t>The higher priority this is, the smaller the number of centers.</a:t>
            </a:r>
            <a:endParaRPr/>
          </a:p>
          <a:p>
            <a:pPr indent="0" lvl="0" marL="0" rtl="0" algn="l">
              <a:spcBef>
                <a:spcPts val="1200"/>
              </a:spcBef>
              <a:spcAft>
                <a:spcPts val="0"/>
              </a:spcAft>
              <a:buNone/>
            </a:pPr>
            <a:r>
              <a:t/>
            </a:r>
            <a:endParaRPr/>
          </a:p>
          <a:p>
            <a:pPr indent="0" lvl="0" marL="0" rtl="0" algn="l">
              <a:spcBef>
                <a:spcPts val="0"/>
              </a:spcBef>
              <a:spcAft>
                <a:spcPts val="1200"/>
              </a:spcAft>
              <a:buNone/>
            </a:pPr>
            <a:r>
              <a:rPr lang="en"/>
              <a:t>The lower priority this is, the larger the number of centers.</a:t>
            </a:r>
            <a:endParaRPr/>
          </a:p>
        </p:txBody>
      </p:sp>
      <p:sp>
        <p:nvSpPr>
          <p:cNvPr id="160" name="Google Shape;160;p22"/>
          <p:cNvSpPr txBox="1"/>
          <p:nvPr>
            <p:ph idx="2" type="body"/>
          </p:nvPr>
        </p:nvSpPr>
        <p:spPr>
          <a:xfrm>
            <a:off x="6215100" y="1505700"/>
            <a:ext cx="2617200" cy="3076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t>Patient travel cost</a:t>
            </a:r>
            <a:endParaRPr b="1"/>
          </a:p>
          <a:p>
            <a:pPr indent="0" lvl="0" marL="0" rtl="0" algn="ctr">
              <a:lnSpc>
                <a:spcPct val="115000"/>
              </a:lnSpc>
              <a:spcBef>
                <a:spcPts val="0"/>
              </a:spcBef>
              <a:spcAft>
                <a:spcPts val="0"/>
              </a:spcAft>
              <a:buNone/>
            </a:pPr>
            <a:r>
              <a:rPr lang="en"/>
              <a:t>(cost per km of patient travel)</a:t>
            </a:r>
            <a:endParaRPr i="1"/>
          </a:p>
          <a:p>
            <a:pPr indent="0" lvl="0" marL="0" rtl="0" algn="ctr">
              <a:lnSpc>
                <a:spcPct val="115000"/>
              </a:lnSpc>
              <a:spcBef>
                <a:spcPts val="1200"/>
              </a:spcBef>
              <a:spcAft>
                <a:spcPts val="0"/>
              </a:spcAft>
              <a:buNone/>
            </a:pPr>
            <a:r>
              <a:t/>
            </a:r>
            <a:endParaRPr i="1"/>
          </a:p>
          <a:p>
            <a:pPr indent="0" lvl="0" marL="0" rtl="0" algn="ctr">
              <a:lnSpc>
                <a:spcPct val="115000"/>
              </a:lnSpc>
              <a:spcBef>
                <a:spcPts val="0"/>
              </a:spcBef>
              <a:spcAft>
                <a:spcPts val="0"/>
              </a:spcAft>
              <a:buNone/>
            </a:pPr>
            <a:r>
              <a:t/>
            </a:r>
            <a:endParaRPr i="1"/>
          </a:p>
          <a:p>
            <a:pPr indent="0" lvl="0" marL="0" rtl="0" algn="l">
              <a:lnSpc>
                <a:spcPct val="115000"/>
              </a:lnSpc>
              <a:spcBef>
                <a:spcPts val="1200"/>
              </a:spcBef>
              <a:spcAft>
                <a:spcPts val="0"/>
              </a:spcAft>
              <a:buNone/>
            </a:pPr>
            <a:r>
              <a:rPr lang="en"/>
              <a:t>The higher priority this is, the closer treatment centers will be to patients.</a:t>
            </a:r>
            <a:endParaRPr/>
          </a:p>
          <a:p>
            <a:pPr indent="0" lvl="0" marL="0" rtl="0" algn="l">
              <a:lnSpc>
                <a:spcPct val="115000"/>
              </a:lnSpc>
              <a:spcBef>
                <a:spcPts val="1200"/>
              </a:spcBef>
              <a:spcAft>
                <a:spcPts val="1200"/>
              </a:spcAft>
              <a:buNone/>
            </a:pPr>
            <a:r>
              <a:rPr lang="en"/>
              <a:t>The lower priority this is, the farther treatment centers will be to patients.</a:t>
            </a:r>
            <a:endParaRPr/>
          </a:p>
        </p:txBody>
      </p:sp>
      <p:sp>
        <p:nvSpPr>
          <p:cNvPr id="161" name="Google Shape;161;p22"/>
          <p:cNvSpPr txBox="1"/>
          <p:nvPr>
            <p:ph idx="1" type="body"/>
          </p:nvPr>
        </p:nvSpPr>
        <p:spPr>
          <a:xfrm>
            <a:off x="3263400" y="1505700"/>
            <a:ext cx="26172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Last-mile treatment transport cost</a:t>
            </a:r>
            <a:endParaRPr b="1"/>
          </a:p>
          <a:p>
            <a:pPr indent="0" lvl="0" marL="0" rtl="0" algn="ctr">
              <a:spcBef>
                <a:spcPts val="0"/>
              </a:spcBef>
              <a:spcAft>
                <a:spcPts val="0"/>
              </a:spcAft>
              <a:buNone/>
            </a:pPr>
            <a:r>
              <a:rPr lang="en"/>
              <a:t>(cost per km of in-country treatment transportation)</a:t>
            </a:r>
            <a:endParaRPr/>
          </a:p>
          <a:p>
            <a:pPr indent="0" lvl="0" marL="0" rtl="0" algn="ctr">
              <a:spcBef>
                <a:spcPts val="1200"/>
              </a:spcBef>
              <a:spcAft>
                <a:spcPts val="0"/>
              </a:spcAft>
              <a:buNone/>
            </a:pPr>
            <a:r>
              <a:t/>
            </a:r>
            <a:endParaRPr sz="800"/>
          </a:p>
          <a:p>
            <a:pPr indent="0" lvl="0" marL="0" rtl="0" algn="l">
              <a:spcBef>
                <a:spcPts val="0"/>
              </a:spcBef>
              <a:spcAft>
                <a:spcPts val="0"/>
              </a:spcAft>
              <a:buNone/>
            </a:pPr>
            <a:r>
              <a:rPr lang="en"/>
              <a:t>The higher priority this is, the closer treatment centers will be to the treatment start points.</a:t>
            </a:r>
            <a:endParaRPr/>
          </a:p>
          <a:p>
            <a:pPr indent="0" lvl="0" marL="0" rtl="0" algn="l">
              <a:spcBef>
                <a:spcPts val="1200"/>
              </a:spcBef>
              <a:spcAft>
                <a:spcPts val="1200"/>
              </a:spcAft>
              <a:buNone/>
            </a:pPr>
            <a:r>
              <a:rPr lang="en"/>
              <a:t>The lower priority this is, the farther treatment centers will be to the treatment start points.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Inputs</a:t>
            </a:r>
            <a:endParaRPr/>
          </a:p>
        </p:txBody>
      </p:sp>
      <p:grpSp>
        <p:nvGrpSpPr>
          <p:cNvPr id="167" name="Google Shape;167;p23"/>
          <p:cNvGrpSpPr/>
          <p:nvPr/>
        </p:nvGrpSpPr>
        <p:grpSpPr>
          <a:xfrm>
            <a:off x="5367450" y="113913"/>
            <a:ext cx="2183400" cy="4915674"/>
            <a:chOff x="6960600" y="227825"/>
            <a:chExt cx="2183400" cy="4915674"/>
          </a:xfrm>
        </p:grpSpPr>
        <p:pic>
          <p:nvPicPr>
            <p:cNvPr id="168" name="Google Shape;168;p23"/>
            <p:cNvPicPr preferRelativeResize="0"/>
            <p:nvPr/>
          </p:nvPicPr>
          <p:blipFill>
            <a:blip r:embed="rId3">
              <a:alphaModFix/>
            </a:blip>
            <a:stretch>
              <a:fillRect/>
            </a:stretch>
          </p:blipFill>
          <p:spPr>
            <a:xfrm>
              <a:off x="6960600" y="516731"/>
              <a:ext cx="2183400" cy="4626768"/>
            </a:xfrm>
            <a:prstGeom prst="rect">
              <a:avLst/>
            </a:prstGeom>
            <a:noFill/>
            <a:ln>
              <a:noFill/>
            </a:ln>
          </p:spPr>
        </p:pic>
        <p:sp>
          <p:nvSpPr>
            <p:cNvPr id="169" name="Google Shape;169;p23"/>
            <p:cNvSpPr txBox="1"/>
            <p:nvPr/>
          </p:nvSpPr>
          <p:spPr>
            <a:xfrm>
              <a:off x="6960600" y="227825"/>
              <a:ext cx="21834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Biggest City in Each State</a:t>
              </a:r>
              <a:endParaRPr sz="1300">
                <a:solidFill>
                  <a:schemeClr val="dk2"/>
                </a:solidFill>
                <a:latin typeface="Roboto"/>
                <a:ea typeface="Roboto"/>
                <a:cs typeface="Roboto"/>
                <a:sym typeface="Roboto"/>
              </a:endParaRPr>
            </a:p>
          </p:txBody>
        </p:sp>
      </p:grpSp>
      <p:grpSp>
        <p:nvGrpSpPr>
          <p:cNvPr id="170" name="Google Shape;170;p23"/>
          <p:cNvGrpSpPr/>
          <p:nvPr/>
        </p:nvGrpSpPr>
        <p:grpSpPr>
          <a:xfrm>
            <a:off x="25" y="1446745"/>
            <a:ext cx="4861250" cy="575383"/>
            <a:chOff x="-9550" y="1285725"/>
            <a:chExt cx="4861250" cy="745025"/>
          </a:xfrm>
        </p:grpSpPr>
        <p:pic>
          <p:nvPicPr>
            <p:cNvPr id="171" name="Google Shape;171;p23"/>
            <p:cNvPicPr preferRelativeResize="0"/>
            <p:nvPr/>
          </p:nvPicPr>
          <p:blipFill rotWithShape="1">
            <a:blip r:embed="rId4">
              <a:alphaModFix/>
            </a:blip>
            <a:srcRect b="22360" l="0" r="0" t="0"/>
            <a:stretch/>
          </p:blipFill>
          <p:spPr>
            <a:xfrm>
              <a:off x="1242950" y="1285725"/>
              <a:ext cx="3608750" cy="741000"/>
            </a:xfrm>
            <a:prstGeom prst="rect">
              <a:avLst/>
            </a:prstGeom>
            <a:noFill/>
            <a:ln cap="flat" cmpd="sng" w="19050">
              <a:solidFill>
                <a:srgbClr val="CCCCCC"/>
              </a:solidFill>
              <a:prstDash val="solid"/>
              <a:round/>
              <a:headEnd len="sm" w="sm" type="none"/>
              <a:tailEnd len="sm" w="sm" type="none"/>
            </a:ln>
          </p:spPr>
        </p:pic>
        <p:sp>
          <p:nvSpPr>
            <p:cNvPr id="172" name="Google Shape;172;p23"/>
            <p:cNvSpPr txBox="1"/>
            <p:nvPr/>
          </p:nvSpPr>
          <p:spPr>
            <a:xfrm>
              <a:off x="-9550" y="1289750"/>
              <a:ext cx="1252500" cy="7410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Parameter Costs</a:t>
              </a:r>
              <a:endParaRPr sz="1200">
                <a:solidFill>
                  <a:schemeClr val="dk2"/>
                </a:solidFill>
                <a:latin typeface="Roboto"/>
                <a:ea typeface="Roboto"/>
                <a:cs typeface="Roboto"/>
                <a:sym typeface="Roboto"/>
              </a:endParaRPr>
            </a:p>
          </p:txBody>
        </p:sp>
      </p:grpSp>
      <p:grpSp>
        <p:nvGrpSpPr>
          <p:cNvPr id="173" name="Google Shape;173;p23"/>
          <p:cNvGrpSpPr/>
          <p:nvPr/>
        </p:nvGrpSpPr>
        <p:grpSpPr>
          <a:xfrm>
            <a:off x="0" y="2344246"/>
            <a:ext cx="2063700" cy="935433"/>
            <a:chOff x="4561263" y="427349"/>
            <a:chExt cx="2063700" cy="1254605"/>
          </a:xfrm>
        </p:grpSpPr>
        <p:sp>
          <p:nvSpPr>
            <p:cNvPr id="174" name="Google Shape;174;p23"/>
            <p:cNvSpPr txBox="1"/>
            <p:nvPr/>
          </p:nvSpPr>
          <p:spPr>
            <a:xfrm>
              <a:off x="4561263" y="427349"/>
              <a:ext cx="1242300" cy="12546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Shapefiles (map boundaries and coordinates)</a:t>
              </a:r>
              <a:endParaRPr sz="1200">
                <a:solidFill>
                  <a:schemeClr val="dk2"/>
                </a:solidFill>
                <a:latin typeface="Roboto"/>
                <a:ea typeface="Roboto"/>
                <a:cs typeface="Roboto"/>
                <a:sym typeface="Roboto"/>
              </a:endParaRPr>
            </a:p>
          </p:txBody>
        </p:sp>
        <p:sp>
          <p:nvSpPr>
            <p:cNvPr id="175" name="Google Shape;175;p23"/>
            <p:cNvSpPr txBox="1"/>
            <p:nvPr/>
          </p:nvSpPr>
          <p:spPr>
            <a:xfrm>
              <a:off x="5803563" y="427354"/>
              <a:ext cx="821400" cy="12546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geobr package</a:t>
              </a:r>
              <a:endParaRPr sz="1300">
                <a:solidFill>
                  <a:schemeClr val="dk2"/>
                </a:solidFill>
                <a:latin typeface="Roboto"/>
                <a:ea typeface="Roboto"/>
                <a:cs typeface="Roboto"/>
                <a:sym typeface="Roboto"/>
              </a:endParaRPr>
            </a:p>
          </p:txBody>
        </p:sp>
      </p:grpSp>
      <p:grpSp>
        <p:nvGrpSpPr>
          <p:cNvPr id="176" name="Google Shape;176;p23"/>
          <p:cNvGrpSpPr/>
          <p:nvPr/>
        </p:nvGrpSpPr>
        <p:grpSpPr>
          <a:xfrm>
            <a:off x="5745500" y="793213"/>
            <a:ext cx="2183400" cy="3059476"/>
            <a:chOff x="1651000" y="2030738"/>
            <a:chExt cx="2183400" cy="3059476"/>
          </a:xfrm>
        </p:grpSpPr>
        <p:pic>
          <p:nvPicPr>
            <p:cNvPr id="177" name="Google Shape;177;p23"/>
            <p:cNvPicPr preferRelativeResize="0"/>
            <p:nvPr/>
          </p:nvPicPr>
          <p:blipFill>
            <a:blip r:embed="rId5">
              <a:alphaModFix/>
            </a:blip>
            <a:stretch>
              <a:fillRect/>
            </a:stretch>
          </p:blipFill>
          <p:spPr>
            <a:xfrm>
              <a:off x="1651013" y="2319658"/>
              <a:ext cx="2183375" cy="2770556"/>
            </a:xfrm>
            <a:prstGeom prst="rect">
              <a:avLst/>
            </a:prstGeom>
            <a:noFill/>
            <a:ln>
              <a:noFill/>
            </a:ln>
          </p:spPr>
        </p:pic>
        <p:sp>
          <p:nvSpPr>
            <p:cNvPr id="178" name="Google Shape;178;p23"/>
            <p:cNvSpPr txBox="1"/>
            <p:nvPr/>
          </p:nvSpPr>
          <p:spPr>
            <a:xfrm>
              <a:off x="1651000" y="2030738"/>
              <a:ext cx="21834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15 Most Populous Cities</a:t>
              </a:r>
              <a:endParaRPr sz="1300">
                <a:solidFill>
                  <a:schemeClr val="dk2"/>
                </a:solidFill>
                <a:latin typeface="Roboto"/>
                <a:ea typeface="Roboto"/>
                <a:cs typeface="Roboto"/>
                <a:sym typeface="Roboto"/>
              </a:endParaRPr>
            </a:p>
          </p:txBody>
        </p:sp>
      </p:grpSp>
      <p:grpSp>
        <p:nvGrpSpPr>
          <p:cNvPr id="179" name="Google Shape;179;p23"/>
          <p:cNvGrpSpPr/>
          <p:nvPr/>
        </p:nvGrpSpPr>
        <p:grpSpPr>
          <a:xfrm>
            <a:off x="6138163" y="1452650"/>
            <a:ext cx="2427338" cy="2939726"/>
            <a:chOff x="2215550" y="2187950"/>
            <a:chExt cx="2427338" cy="2939726"/>
          </a:xfrm>
        </p:grpSpPr>
        <p:pic>
          <p:nvPicPr>
            <p:cNvPr id="180" name="Google Shape;180;p23"/>
            <p:cNvPicPr preferRelativeResize="0"/>
            <p:nvPr/>
          </p:nvPicPr>
          <p:blipFill>
            <a:blip r:embed="rId6">
              <a:alphaModFix/>
            </a:blip>
            <a:stretch>
              <a:fillRect/>
            </a:stretch>
          </p:blipFill>
          <p:spPr>
            <a:xfrm>
              <a:off x="2215550" y="2476861"/>
              <a:ext cx="2421475" cy="2650815"/>
            </a:xfrm>
            <a:prstGeom prst="rect">
              <a:avLst/>
            </a:prstGeom>
            <a:noFill/>
            <a:ln>
              <a:noFill/>
            </a:ln>
          </p:spPr>
        </p:pic>
        <p:sp>
          <p:nvSpPr>
            <p:cNvPr id="181" name="Google Shape;181;p23"/>
            <p:cNvSpPr txBox="1"/>
            <p:nvPr/>
          </p:nvSpPr>
          <p:spPr>
            <a:xfrm>
              <a:off x="2221288" y="2187950"/>
              <a:ext cx="24216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RD Reference Center Cities</a:t>
              </a:r>
              <a:endParaRPr sz="1300">
                <a:solidFill>
                  <a:schemeClr val="dk2"/>
                </a:solidFill>
                <a:latin typeface="Roboto"/>
                <a:ea typeface="Roboto"/>
                <a:cs typeface="Roboto"/>
                <a:sym typeface="Roboto"/>
              </a:endParaRPr>
            </a:p>
          </p:txBody>
        </p:sp>
      </p:grpSp>
      <p:grpSp>
        <p:nvGrpSpPr>
          <p:cNvPr id="182" name="Google Shape;182;p23"/>
          <p:cNvGrpSpPr/>
          <p:nvPr/>
        </p:nvGrpSpPr>
        <p:grpSpPr>
          <a:xfrm>
            <a:off x="6567875" y="2241900"/>
            <a:ext cx="2183374" cy="1675027"/>
            <a:chOff x="13750" y="3452650"/>
            <a:chExt cx="2183374" cy="1675027"/>
          </a:xfrm>
        </p:grpSpPr>
        <p:pic>
          <p:nvPicPr>
            <p:cNvPr id="183" name="Google Shape;183;p23"/>
            <p:cNvPicPr preferRelativeResize="0"/>
            <p:nvPr/>
          </p:nvPicPr>
          <p:blipFill>
            <a:blip r:embed="rId7">
              <a:alphaModFix/>
            </a:blip>
            <a:stretch>
              <a:fillRect/>
            </a:stretch>
          </p:blipFill>
          <p:spPr>
            <a:xfrm>
              <a:off x="13750" y="3741550"/>
              <a:ext cx="2183374" cy="1386127"/>
            </a:xfrm>
            <a:prstGeom prst="rect">
              <a:avLst/>
            </a:prstGeom>
            <a:noFill/>
            <a:ln>
              <a:noFill/>
            </a:ln>
          </p:spPr>
        </p:pic>
        <p:sp>
          <p:nvSpPr>
            <p:cNvPr id="184" name="Google Shape;184;p23"/>
            <p:cNvSpPr txBox="1"/>
            <p:nvPr/>
          </p:nvSpPr>
          <p:spPr>
            <a:xfrm>
              <a:off x="13750" y="3452650"/>
              <a:ext cx="20190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Previous GT Cities</a:t>
              </a:r>
              <a:endParaRPr sz="1300">
                <a:solidFill>
                  <a:schemeClr val="dk2"/>
                </a:solidFill>
                <a:latin typeface="Roboto"/>
                <a:ea typeface="Roboto"/>
                <a:cs typeface="Roboto"/>
                <a:sym typeface="Roboto"/>
              </a:endParaRPr>
            </a:p>
          </p:txBody>
        </p:sp>
      </p:grpSp>
      <p:grpSp>
        <p:nvGrpSpPr>
          <p:cNvPr id="185" name="Google Shape;185;p23"/>
          <p:cNvGrpSpPr/>
          <p:nvPr/>
        </p:nvGrpSpPr>
        <p:grpSpPr>
          <a:xfrm>
            <a:off x="6992725" y="2966188"/>
            <a:ext cx="1970500" cy="1179338"/>
            <a:chOff x="0" y="2144188"/>
            <a:chExt cx="1970500" cy="1179338"/>
          </a:xfrm>
        </p:grpSpPr>
        <p:pic>
          <p:nvPicPr>
            <p:cNvPr id="186" name="Google Shape;186;p23"/>
            <p:cNvPicPr preferRelativeResize="0"/>
            <p:nvPr/>
          </p:nvPicPr>
          <p:blipFill>
            <a:blip r:embed="rId8">
              <a:alphaModFix/>
            </a:blip>
            <a:stretch>
              <a:fillRect/>
            </a:stretch>
          </p:blipFill>
          <p:spPr>
            <a:xfrm>
              <a:off x="0" y="2448775"/>
              <a:ext cx="1970500" cy="874750"/>
            </a:xfrm>
            <a:prstGeom prst="rect">
              <a:avLst/>
            </a:prstGeom>
            <a:noFill/>
            <a:ln>
              <a:noFill/>
            </a:ln>
          </p:spPr>
        </p:pic>
        <p:sp>
          <p:nvSpPr>
            <p:cNvPr id="187" name="Google Shape;187;p23"/>
            <p:cNvSpPr txBox="1"/>
            <p:nvPr/>
          </p:nvSpPr>
          <p:spPr>
            <a:xfrm>
              <a:off x="50" y="2144188"/>
              <a:ext cx="1970400" cy="288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4 “Main” Cities</a:t>
              </a:r>
              <a:endParaRPr sz="1300">
                <a:solidFill>
                  <a:schemeClr val="dk2"/>
                </a:solidFill>
                <a:latin typeface="Roboto"/>
                <a:ea typeface="Roboto"/>
                <a:cs typeface="Roboto"/>
                <a:sym typeface="Roboto"/>
              </a:endParaRPr>
            </a:p>
          </p:txBody>
        </p:sp>
      </p:grpSp>
      <p:grpSp>
        <p:nvGrpSpPr>
          <p:cNvPr id="188" name="Google Shape;188;p23"/>
          <p:cNvGrpSpPr/>
          <p:nvPr/>
        </p:nvGrpSpPr>
        <p:grpSpPr>
          <a:xfrm>
            <a:off x="25" y="4329675"/>
            <a:ext cx="2597350" cy="745129"/>
            <a:chOff x="4408875" y="1195310"/>
            <a:chExt cx="2597350" cy="458400"/>
          </a:xfrm>
        </p:grpSpPr>
        <p:sp>
          <p:nvSpPr>
            <p:cNvPr id="189" name="Google Shape;189;p23"/>
            <p:cNvSpPr txBox="1"/>
            <p:nvPr/>
          </p:nvSpPr>
          <p:spPr>
            <a:xfrm>
              <a:off x="4408875" y="1195310"/>
              <a:ext cx="1232100" cy="458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Estimated patient populations</a:t>
              </a:r>
              <a:endParaRPr sz="1200">
                <a:solidFill>
                  <a:schemeClr val="dk2"/>
                </a:solidFill>
                <a:latin typeface="Roboto"/>
                <a:ea typeface="Roboto"/>
                <a:cs typeface="Roboto"/>
                <a:sym typeface="Roboto"/>
              </a:endParaRPr>
            </a:p>
          </p:txBody>
        </p:sp>
        <p:sp>
          <p:nvSpPr>
            <p:cNvPr id="190" name="Google Shape;190;p23"/>
            <p:cNvSpPr txBox="1"/>
            <p:nvPr/>
          </p:nvSpPr>
          <p:spPr>
            <a:xfrm>
              <a:off x="5640925" y="1195310"/>
              <a:ext cx="1365300" cy="4584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Census data &amp; prevalence data</a:t>
              </a:r>
              <a:endParaRPr sz="1300">
                <a:solidFill>
                  <a:schemeClr val="dk2"/>
                </a:solidFill>
                <a:latin typeface="Roboto"/>
                <a:ea typeface="Roboto"/>
                <a:cs typeface="Roboto"/>
                <a:sym typeface="Roboto"/>
              </a:endParaRPr>
            </a:p>
          </p:txBody>
        </p:sp>
      </p:grpSp>
      <p:sp>
        <p:nvSpPr>
          <p:cNvPr id="191" name="Google Shape;191;p23"/>
          <p:cNvSpPr txBox="1"/>
          <p:nvPr/>
        </p:nvSpPr>
        <p:spPr>
          <a:xfrm>
            <a:off x="23" y="3516975"/>
            <a:ext cx="1232100" cy="57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Treatment start points</a:t>
            </a:r>
            <a:endParaRPr sz="1200">
              <a:solidFill>
                <a:schemeClr val="dk2"/>
              </a:solidFill>
              <a:latin typeface="Roboto"/>
              <a:ea typeface="Roboto"/>
              <a:cs typeface="Roboto"/>
              <a:sym typeface="Roboto"/>
            </a:endParaRPr>
          </a:p>
        </p:txBody>
      </p:sp>
      <p:sp>
        <p:nvSpPr>
          <p:cNvPr id="192" name="Google Shape;192;p23"/>
          <p:cNvSpPr txBox="1"/>
          <p:nvPr/>
        </p:nvSpPr>
        <p:spPr>
          <a:xfrm>
            <a:off x="1232075" y="3516975"/>
            <a:ext cx="831600" cy="5754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GRU</a:t>
            </a:r>
            <a:br>
              <a:rPr lang="en" sz="1300">
                <a:solidFill>
                  <a:schemeClr val="dk2"/>
                </a:solidFill>
                <a:latin typeface="Roboto"/>
                <a:ea typeface="Roboto"/>
                <a:cs typeface="Roboto"/>
                <a:sym typeface="Roboto"/>
              </a:rPr>
            </a:br>
            <a:r>
              <a:rPr lang="en" sz="1300">
                <a:solidFill>
                  <a:schemeClr val="dk2"/>
                </a:solidFill>
                <a:latin typeface="Roboto"/>
                <a:ea typeface="Roboto"/>
                <a:cs typeface="Roboto"/>
                <a:sym typeface="Roboto"/>
              </a:rPr>
              <a:t>GYN</a:t>
            </a:r>
            <a:endParaRPr sz="1300">
              <a:solidFill>
                <a:schemeClr val="dk2"/>
              </a:solidFill>
              <a:latin typeface="Roboto"/>
              <a:ea typeface="Roboto"/>
              <a:cs typeface="Roboto"/>
              <a:sym typeface="Roboto"/>
            </a:endParaRPr>
          </a:p>
        </p:txBody>
      </p:sp>
      <p:sp>
        <p:nvSpPr>
          <p:cNvPr id="193" name="Google Shape;193;p23"/>
          <p:cNvSpPr txBox="1"/>
          <p:nvPr/>
        </p:nvSpPr>
        <p:spPr>
          <a:xfrm>
            <a:off x="4291350" y="4163763"/>
            <a:ext cx="1076100" cy="5754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Center candidates</a:t>
            </a:r>
            <a:endParaRPr sz="1200">
              <a:solidFill>
                <a:schemeClr val="dk2"/>
              </a:solidFill>
              <a:latin typeface="Roboto"/>
              <a:ea typeface="Roboto"/>
              <a:cs typeface="Roboto"/>
              <a:sym typeface="Roboto"/>
            </a:endParaRPr>
          </a:p>
        </p:txBody>
      </p:sp>
      <p:sp>
        <p:nvSpPr>
          <p:cNvPr id="194" name="Google Shape;194;p23"/>
          <p:cNvSpPr txBox="1"/>
          <p:nvPr/>
        </p:nvSpPr>
        <p:spPr>
          <a:xfrm>
            <a:off x="2432700" y="2344250"/>
            <a:ext cx="1076100" cy="12669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Approach definitions</a:t>
            </a:r>
            <a:endParaRPr sz="1200">
              <a:solidFill>
                <a:schemeClr val="dk2"/>
              </a:solidFill>
              <a:latin typeface="Roboto"/>
              <a:ea typeface="Roboto"/>
              <a:cs typeface="Roboto"/>
              <a:sym typeface="Roboto"/>
            </a:endParaRPr>
          </a:p>
        </p:txBody>
      </p:sp>
      <p:sp>
        <p:nvSpPr>
          <p:cNvPr id="195" name="Google Shape;195;p23"/>
          <p:cNvSpPr txBox="1"/>
          <p:nvPr/>
        </p:nvSpPr>
        <p:spPr>
          <a:xfrm>
            <a:off x="3508800" y="2344250"/>
            <a:ext cx="1352400" cy="1266900"/>
          </a:xfrm>
          <a:prstGeom prst="rect">
            <a:avLst/>
          </a:prstGeom>
          <a:noFill/>
          <a:ln cap="flat" cmpd="sng" w="19050">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Ex: </a:t>
            </a:r>
            <a:r>
              <a:rPr i="1" lang="en" sz="1000">
                <a:solidFill>
                  <a:schemeClr val="dk1"/>
                </a:solidFill>
                <a:latin typeface="Roboto"/>
                <a:ea typeface="Roboto"/>
                <a:cs typeface="Roboto"/>
                <a:sym typeface="Roboto"/>
              </a:rPr>
              <a:t>Centralize</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Center cost: HIGH </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Patient travel: LOW</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Treatment transport: MEDIUM </a:t>
            </a:r>
            <a:endParaRPr i="1" sz="1000">
              <a:solidFill>
                <a:schemeClr val="dk1"/>
              </a:solidFill>
              <a:latin typeface="Roboto"/>
              <a:ea typeface="Roboto"/>
              <a:cs typeface="Roboto"/>
              <a:sym typeface="Roboto"/>
            </a:endParaRPr>
          </a:p>
          <a:p>
            <a:pPr indent="0" lvl="0" marL="0" rtl="0" algn="l">
              <a:spcBef>
                <a:spcPts val="0"/>
              </a:spcBef>
              <a:spcAft>
                <a:spcPts val="0"/>
              </a:spcAft>
              <a:buNone/>
            </a:pPr>
            <a:r>
              <a:rPr i="1" lang="en" sz="1000">
                <a:solidFill>
                  <a:schemeClr val="dk1"/>
                </a:solidFill>
                <a:latin typeface="Roboto"/>
                <a:ea typeface="Roboto"/>
                <a:cs typeface="Roboto"/>
                <a:sym typeface="Roboto"/>
              </a:rPr>
              <a:t>Options: 15 biggest cities </a:t>
            </a:r>
            <a:endParaRPr i="1" sz="10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Fixed Model Parameters</a:t>
            </a:r>
            <a:endParaRPr/>
          </a:p>
        </p:txBody>
      </p:sp>
      <p:sp>
        <p:nvSpPr>
          <p:cNvPr id="201" name="Google Shape;201;p2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Number of patients</a:t>
            </a:r>
            <a:endParaRPr/>
          </a:p>
          <a:p>
            <a:pPr indent="-311150" lvl="0" marL="457200" rtl="0" algn="l">
              <a:spcBef>
                <a:spcPts val="0"/>
              </a:spcBef>
              <a:spcAft>
                <a:spcPts val="0"/>
              </a:spcAft>
              <a:buSzPts val="1300"/>
              <a:buChar char="-"/>
            </a:pPr>
            <a:r>
              <a:rPr lang="en"/>
              <a:t>Population distribution</a:t>
            </a:r>
            <a:endParaRPr/>
          </a:p>
          <a:p>
            <a:pPr indent="-311150" lvl="0" marL="457200" rtl="0" algn="l">
              <a:spcBef>
                <a:spcPts val="0"/>
              </a:spcBef>
              <a:spcAft>
                <a:spcPts val="0"/>
              </a:spcAft>
              <a:buSzPts val="1300"/>
              <a:buChar char="-"/>
            </a:pPr>
            <a:r>
              <a:rPr lang="en"/>
              <a:t>Treatment start points (where the gene therapy treatment enters the country)</a:t>
            </a:r>
            <a:endParaRPr/>
          </a:p>
        </p:txBody>
      </p:sp>
      <p:pic>
        <p:nvPicPr>
          <p:cNvPr id="202" name="Google Shape;202;p24"/>
          <p:cNvPicPr preferRelativeResize="0"/>
          <p:nvPr/>
        </p:nvPicPr>
        <p:blipFill rotWithShape="1">
          <a:blip r:embed="rId3">
            <a:alphaModFix/>
          </a:blip>
          <a:srcRect b="0" l="0" r="30299" t="0"/>
          <a:stretch/>
        </p:blipFill>
        <p:spPr>
          <a:xfrm>
            <a:off x="4241000" y="373400"/>
            <a:ext cx="3809949" cy="3441050"/>
          </a:xfrm>
          <a:prstGeom prst="rect">
            <a:avLst/>
          </a:prstGeom>
          <a:noFill/>
          <a:ln>
            <a:noFill/>
          </a:ln>
        </p:spPr>
      </p:pic>
      <p:pic>
        <p:nvPicPr>
          <p:cNvPr id="203" name="Google Shape;203;p24"/>
          <p:cNvPicPr preferRelativeResize="0"/>
          <p:nvPr/>
        </p:nvPicPr>
        <p:blipFill rotWithShape="1">
          <a:blip r:embed="rId3">
            <a:alphaModFix/>
          </a:blip>
          <a:srcRect b="78319" l="69466" r="0" t="7896"/>
          <a:stretch/>
        </p:blipFill>
        <p:spPr>
          <a:xfrm>
            <a:off x="6831025" y="2897100"/>
            <a:ext cx="1834665" cy="521400"/>
          </a:xfrm>
          <a:prstGeom prst="rect">
            <a:avLst/>
          </a:prstGeom>
          <a:noFill/>
          <a:ln>
            <a:noFill/>
          </a:ln>
        </p:spPr>
      </p:pic>
      <p:sp>
        <p:nvSpPr>
          <p:cNvPr id="204" name="Google Shape;204;p24"/>
          <p:cNvSpPr txBox="1"/>
          <p:nvPr/>
        </p:nvSpPr>
        <p:spPr>
          <a:xfrm>
            <a:off x="4241000" y="4015450"/>
            <a:ext cx="4424700" cy="61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latin typeface="Roboto"/>
                <a:ea typeface="Roboto"/>
                <a:cs typeface="Roboto"/>
                <a:sym typeface="Roboto"/>
              </a:rPr>
              <a:t>582 patients, distributed proportionally to the population</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Treatment enters the country at GRU and GYN airports</a:t>
            </a:r>
            <a:endParaRPr sz="12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Baseline Costs</a:t>
            </a:r>
            <a:endParaRPr/>
          </a:p>
        </p:txBody>
      </p:sp>
      <p:sp>
        <p:nvSpPr>
          <p:cNvPr id="210" name="Google Shape;210;p25"/>
          <p:cNvSpPr txBox="1"/>
          <p:nvPr>
            <p:ph idx="1" type="body"/>
          </p:nvPr>
        </p:nvSpPr>
        <p:spPr>
          <a:xfrm>
            <a:off x="311700" y="1505700"/>
            <a:ext cx="2668800" cy="2582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Treatment center cost</a:t>
            </a:r>
            <a:endParaRPr b="1"/>
          </a:p>
          <a:p>
            <a:pPr indent="0" lvl="0" marL="0" rtl="0" algn="ctr">
              <a:spcBef>
                <a:spcPts val="0"/>
              </a:spcBef>
              <a:spcAft>
                <a:spcPts val="0"/>
              </a:spcAft>
              <a:buNone/>
            </a:pPr>
            <a:r>
              <a:rPr lang="en"/>
              <a:t>(cost per center)</a:t>
            </a:r>
            <a:endParaRPr/>
          </a:p>
          <a:p>
            <a:pPr indent="0" lvl="0" marL="0" rtl="0" algn="l">
              <a:spcBef>
                <a:spcPts val="1200"/>
              </a:spcBef>
              <a:spcAft>
                <a:spcPts val="1200"/>
              </a:spcAft>
              <a:buNone/>
            </a:pPr>
            <a:r>
              <a:rPr lang="en"/>
              <a:t>Based on the line-item breakdown of distribution costs from an international distributor for the pre-approval stage in Brazil, we came up with a </a:t>
            </a:r>
            <a:r>
              <a:rPr lang="en" u="sng"/>
              <a:t>lower bound</a:t>
            </a:r>
            <a:r>
              <a:rPr lang="en"/>
              <a:t> of 8,500 EUR for the cost per treatment center location, which is approximately </a:t>
            </a:r>
            <a:r>
              <a:rPr b="1" lang="en" u="sng"/>
              <a:t>50,000 BRL</a:t>
            </a:r>
            <a:endParaRPr b="1" u="sng"/>
          </a:p>
        </p:txBody>
      </p:sp>
      <p:sp>
        <p:nvSpPr>
          <p:cNvPr id="211" name="Google Shape;211;p25"/>
          <p:cNvSpPr txBox="1"/>
          <p:nvPr>
            <p:ph idx="2" type="body"/>
          </p:nvPr>
        </p:nvSpPr>
        <p:spPr>
          <a:xfrm>
            <a:off x="6163500" y="1505700"/>
            <a:ext cx="2668800" cy="25821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t>Patient travel cost</a:t>
            </a:r>
            <a:endParaRPr b="1"/>
          </a:p>
          <a:p>
            <a:pPr indent="0" lvl="0" marL="0" rtl="0" algn="ctr">
              <a:spcBef>
                <a:spcPts val="0"/>
              </a:spcBef>
              <a:spcAft>
                <a:spcPts val="0"/>
              </a:spcAft>
              <a:buNone/>
            </a:pPr>
            <a:r>
              <a:rPr lang="en"/>
              <a:t>(cost per km of patient travel)</a:t>
            </a:r>
            <a:endParaRPr b="1"/>
          </a:p>
          <a:p>
            <a:pPr indent="0" lvl="0" marL="0" rtl="0" algn="l">
              <a:spcBef>
                <a:spcPts val="1200"/>
              </a:spcBef>
              <a:spcAft>
                <a:spcPts val="1200"/>
              </a:spcAft>
              <a:buNone/>
            </a:pPr>
            <a:r>
              <a:rPr lang="en"/>
              <a:t>Assuming patients will need to travel both to and from treatment center locations, we therefore estimated a </a:t>
            </a:r>
            <a:r>
              <a:rPr lang="en" u="sng"/>
              <a:t>lower bound</a:t>
            </a:r>
            <a:r>
              <a:rPr lang="en"/>
              <a:t> of 0.4 USD/km of distance (=2 * 0.2 USD/km), which is approximately </a:t>
            </a:r>
            <a:r>
              <a:rPr b="1" lang="en" u="sng"/>
              <a:t>2 BRL/km</a:t>
            </a:r>
            <a:endParaRPr b="1" u="sng"/>
          </a:p>
        </p:txBody>
      </p:sp>
      <p:sp>
        <p:nvSpPr>
          <p:cNvPr id="212" name="Google Shape;212;p25"/>
          <p:cNvSpPr txBox="1"/>
          <p:nvPr>
            <p:ph idx="2" type="body"/>
          </p:nvPr>
        </p:nvSpPr>
        <p:spPr>
          <a:xfrm>
            <a:off x="3237600" y="1505700"/>
            <a:ext cx="2668800" cy="2582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a:t>Last-mile treatment transport cost</a:t>
            </a:r>
            <a:endParaRPr b="1"/>
          </a:p>
          <a:p>
            <a:pPr indent="0" lvl="0" marL="0" rtl="0" algn="ctr">
              <a:spcBef>
                <a:spcPts val="0"/>
              </a:spcBef>
              <a:spcAft>
                <a:spcPts val="0"/>
              </a:spcAft>
              <a:buNone/>
            </a:pPr>
            <a:r>
              <a:rPr lang="en"/>
              <a:t>(cost per km of in-country treatment transportation)</a:t>
            </a:r>
            <a:endParaRPr/>
          </a:p>
          <a:p>
            <a:pPr indent="0" lvl="0" marL="0" rtl="0" algn="l">
              <a:spcBef>
                <a:spcPts val="1200"/>
              </a:spcBef>
              <a:spcAft>
                <a:spcPts val="1200"/>
              </a:spcAft>
              <a:buNone/>
            </a:pPr>
            <a:r>
              <a:rPr lang="en"/>
              <a:t>Based on a driving-distance calculator, using the trip from Cuiabá, MT to Goiâna, GO as a representative trip, we estimated a </a:t>
            </a:r>
            <a:r>
              <a:rPr lang="en" u="sng"/>
              <a:t>lower bound</a:t>
            </a:r>
            <a:r>
              <a:rPr lang="en"/>
              <a:t> of 0.2 USD/km, which is approximately </a:t>
            </a:r>
            <a:r>
              <a:rPr b="1" lang="en" u="sng"/>
              <a:t>1 BRL/km</a:t>
            </a:r>
            <a:endParaRPr b="1" u="sng"/>
          </a:p>
        </p:txBody>
      </p:sp>
      <p:sp>
        <p:nvSpPr>
          <p:cNvPr id="213" name="Google Shape;213;p25"/>
          <p:cNvSpPr/>
          <p:nvPr/>
        </p:nvSpPr>
        <p:spPr>
          <a:xfrm>
            <a:off x="903600" y="4087800"/>
            <a:ext cx="7336800" cy="604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Since these lower bounds were significant underestimates, they were doubled to come up with our MEDIUM (1x) reference costs used to make model estimations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Menu of       Input Options </a:t>
            </a:r>
            <a:endParaRPr/>
          </a:p>
        </p:txBody>
      </p:sp>
      <p:sp>
        <p:nvSpPr>
          <p:cNvPr id="219" name="Google Shape;219;p26"/>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Candidate locations</a:t>
            </a:r>
            <a:endParaRPr/>
          </a:p>
          <a:p>
            <a:pPr indent="-311150" lvl="0" marL="457200" rtl="0" algn="l">
              <a:spcBef>
                <a:spcPts val="0"/>
              </a:spcBef>
              <a:spcAft>
                <a:spcPts val="0"/>
              </a:spcAft>
              <a:buSzPts val="1300"/>
              <a:buChar char="-"/>
            </a:pPr>
            <a:r>
              <a:rPr lang="en"/>
              <a:t>Priority levels for:</a:t>
            </a:r>
            <a:endParaRPr/>
          </a:p>
          <a:p>
            <a:pPr indent="-298450" lvl="1" marL="914400" rtl="0" algn="l">
              <a:spcBef>
                <a:spcPts val="0"/>
              </a:spcBef>
              <a:spcAft>
                <a:spcPts val="0"/>
              </a:spcAft>
              <a:buSzPts val="1100"/>
              <a:buChar char="-"/>
            </a:pPr>
            <a:r>
              <a:rPr lang="en"/>
              <a:t>Patient travel</a:t>
            </a:r>
            <a:endParaRPr/>
          </a:p>
          <a:p>
            <a:pPr indent="-298450" lvl="1" marL="914400" rtl="0" algn="l">
              <a:spcBef>
                <a:spcPts val="0"/>
              </a:spcBef>
              <a:spcAft>
                <a:spcPts val="0"/>
              </a:spcAft>
              <a:buSzPts val="1100"/>
              <a:buChar char="-"/>
            </a:pPr>
            <a:r>
              <a:rPr lang="en"/>
              <a:t>Treatment transportation</a:t>
            </a:r>
            <a:endParaRPr/>
          </a:p>
          <a:p>
            <a:pPr indent="-298450" lvl="1" marL="914400" rtl="0" algn="l">
              <a:spcBef>
                <a:spcPts val="0"/>
              </a:spcBef>
              <a:spcAft>
                <a:spcPts val="0"/>
              </a:spcAft>
              <a:buSzPts val="1100"/>
              <a:buChar char="-"/>
            </a:pPr>
            <a:r>
              <a:rPr lang="en"/>
              <a:t>Center costs</a:t>
            </a:r>
            <a:endParaRPr/>
          </a:p>
        </p:txBody>
      </p:sp>
      <p:graphicFrame>
        <p:nvGraphicFramePr>
          <p:cNvPr id="220" name="Google Shape;220;p26"/>
          <p:cNvGraphicFramePr/>
          <p:nvPr/>
        </p:nvGraphicFramePr>
        <p:xfrm>
          <a:off x="4274550" y="442150"/>
          <a:ext cx="3000000" cy="3000000"/>
        </p:xfrm>
        <a:graphic>
          <a:graphicData uri="http://schemas.openxmlformats.org/drawingml/2006/table">
            <a:tbl>
              <a:tblPr>
                <a:noFill/>
                <a:tableStyleId>{DC4994DF-5AD4-43FD-924C-5814F3FE0910}</a:tableStyleId>
              </a:tblPr>
              <a:tblGrid>
                <a:gridCol w="1421225"/>
                <a:gridCol w="1421225"/>
                <a:gridCol w="1421225"/>
              </a:tblGrid>
              <a:tr h="518800">
                <a:tc gridSpan="3">
                  <a:txBody>
                    <a:bodyPr/>
                    <a:lstStyle/>
                    <a:p>
                      <a:pPr indent="0" lvl="0" marL="0" rtl="0" algn="ctr">
                        <a:spcBef>
                          <a:spcPts val="0"/>
                        </a:spcBef>
                        <a:spcAft>
                          <a:spcPts val="0"/>
                        </a:spcAft>
                        <a:buNone/>
                      </a:pPr>
                      <a:r>
                        <a:rPr lang="en" u="sng"/>
                        <a:t>Candidate locations</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Locations with previous GT experience</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Government RD reference center locations</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Biggest cities in each state</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r h="518800">
                <a:tc gridSpan="3">
                  <a:txBody>
                    <a:bodyPr/>
                    <a:lstStyle/>
                    <a:p>
                      <a:pPr indent="0" lvl="0" marL="0" rtl="0" algn="ctr">
                        <a:spcBef>
                          <a:spcPts val="0"/>
                        </a:spcBef>
                        <a:spcAft>
                          <a:spcPts val="0"/>
                        </a:spcAft>
                        <a:buNone/>
                      </a:pPr>
                      <a:r>
                        <a:rPr lang="en" u="sng"/>
                        <a:t>Patient travel cost priority level</a:t>
                      </a:r>
                      <a:endParaRPr u="sng"/>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HIGH (5x)</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MEDIUM (1x)</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LOW (0.5x)</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r h="518800">
                <a:tc gridSpan="3">
                  <a:txBody>
                    <a:bodyPr/>
                    <a:lstStyle/>
                    <a:p>
                      <a:pPr indent="0" lvl="0" marL="0" rtl="0" algn="ctr">
                        <a:spcBef>
                          <a:spcPts val="0"/>
                        </a:spcBef>
                        <a:spcAft>
                          <a:spcPts val="0"/>
                        </a:spcAft>
                        <a:buNone/>
                      </a:pPr>
                      <a:r>
                        <a:rPr lang="en" u="sng"/>
                        <a:t>Treatment transportation cost priority level</a:t>
                      </a:r>
                      <a:endParaRPr u="sng"/>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HIGH (5x)</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MEDIUM (1x)</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LOW (0.5x)</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r h="518800">
                <a:tc gridSpan="3">
                  <a:txBody>
                    <a:bodyPr/>
                    <a:lstStyle/>
                    <a:p>
                      <a:pPr indent="0" lvl="0" marL="0" rtl="0" algn="ctr">
                        <a:spcBef>
                          <a:spcPts val="0"/>
                        </a:spcBef>
                        <a:spcAft>
                          <a:spcPts val="0"/>
                        </a:spcAft>
                        <a:buNone/>
                      </a:pPr>
                      <a:r>
                        <a:rPr lang="en" u="sng"/>
                        <a:t>Center fixed cost priority level</a:t>
                      </a:r>
                      <a:endParaRPr u="sng"/>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518800">
                <a:tc>
                  <a:txBody>
                    <a:bodyPr/>
                    <a:lstStyle/>
                    <a:p>
                      <a:pPr indent="0" lvl="0" marL="0" rtl="0" algn="ctr">
                        <a:spcBef>
                          <a:spcPts val="0"/>
                        </a:spcBef>
                        <a:spcAft>
                          <a:spcPts val="0"/>
                        </a:spcAft>
                        <a:buNone/>
                      </a:pPr>
                      <a:r>
                        <a:rPr lang="en" sz="1200"/>
                        <a:t>HIGH (5x)</a:t>
                      </a:r>
                      <a:endParaRPr sz="1200"/>
                    </a:p>
                  </a:txBody>
                  <a:tcPr marT="91425" marB="91425" marR="91425" marL="91425" anchor="ctr">
                    <a:lnL cap="flat" cmpd="sng" w="28575">
                      <a:solidFill>
                        <a:srgbClr val="9E9E9E"/>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MEDIUM (1x)</a:t>
                      </a:r>
                      <a:endParaRPr sz="12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t>LOW (0.5x)</a:t>
                      </a:r>
                      <a:endParaRPr sz="1200"/>
                    </a:p>
                  </a:txBody>
                  <a:tcPr marT="91425" marB="91425" marR="91425" marL="91425" anchor="ctr">
                    <a:lnL cap="flat" cmpd="sng" w="9525">
                      <a:solidFill>
                        <a:schemeClr val="lt1"/>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26" name="Google Shape;226;p27"/>
          <p:cNvSpPr txBox="1"/>
          <p:nvPr>
            <p:ph idx="4294967295" type="body"/>
          </p:nvPr>
        </p:nvSpPr>
        <p:spPr>
          <a:xfrm>
            <a:off x="506750" y="1713075"/>
            <a:ext cx="3127500" cy="229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Five defined approaches</a:t>
            </a:r>
            <a:endParaRPr/>
          </a:p>
          <a:p>
            <a:pPr indent="-311150" lvl="0" marL="457200" rtl="0" algn="l">
              <a:spcBef>
                <a:spcPts val="0"/>
              </a:spcBef>
              <a:spcAft>
                <a:spcPts val="0"/>
              </a:spcAft>
              <a:buSzPts val="1300"/>
              <a:buChar char="-"/>
            </a:pPr>
            <a:r>
              <a:rPr lang="en"/>
              <a:t>Interactive workshop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Approaches to TC-Selection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descriptions</a:t>
            </a:r>
            <a:endParaRPr/>
          </a:p>
        </p:txBody>
      </p:sp>
      <p:sp>
        <p:nvSpPr>
          <p:cNvPr id="237" name="Google Shape;237;p29"/>
          <p:cNvSpPr txBox="1"/>
          <p:nvPr>
            <p:ph idx="1" type="body"/>
          </p:nvPr>
        </p:nvSpPr>
        <p:spPr>
          <a:xfrm>
            <a:off x="311700" y="1505700"/>
            <a:ext cx="1602900" cy="307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Centralize</a:t>
            </a:r>
            <a:endParaRPr b="1"/>
          </a:p>
          <a:p>
            <a:pPr indent="0" lvl="0" marL="0" rtl="0" algn="l">
              <a:spcBef>
                <a:spcPts val="1200"/>
              </a:spcBef>
              <a:spcAft>
                <a:spcPts val="0"/>
              </a:spcAft>
              <a:buNone/>
            </a:pPr>
            <a:r>
              <a:rPr lang="en"/>
              <a:t>Minimize complexity by centralizing and limiting the number of centers. Not concerned much with patient travel.</a:t>
            </a:r>
            <a:endParaRPr/>
          </a:p>
          <a:p>
            <a:pPr indent="0" lvl="0" marL="0" rtl="0" algn="l">
              <a:spcBef>
                <a:spcPts val="1200"/>
              </a:spcBef>
              <a:spcAft>
                <a:spcPts val="0"/>
              </a:spcAft>
              <a:buNone/>
            </a:pPr>
            <a:r>
              <a:rPr i="1" lang="en"/>
              <a:t>Candidate locations</a:t>
            </a:r>
            <a:r>
              <a:rPr lang="en"/>
              <a:t>: 15 Biggest cities</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HIGH, Transport: MEDIUM, Patient: LOW</a:t>
            </a:r>
            <a:endParaRPr/>
          </a:p>
        </p:txBody>
      </p:sp>
      <p:sp>
        <p:nvSpPr>
          <p:cNvPr id="238" name="Google Shape;238;p29"/>
          <p:cNvSpPr txBox="1"/>
          <p:nvPr>
            <p:ph idx="2" type="body"/>
          </p:nvPr>
        </p:nvSpPr>
        <p:spPr>
          <a:xfrm>
            <a:off x="7229400" y="1505700"/>
            <a:ext cx="1602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Patient Travel Focus</a:t>
            </a:r>
            <a:endParaRPr b="1"/>
          </a:p>
          <a:p>
            <a:pPr indent="0" lvl="0" marL="0" rtl="0" algn="l">
              <a:spcBef>
                <a:spcPts val="1200"/>
              </a:spcBef>
              <a:spcAft>
                <a:spcPts val="0"/>
              </a:spcAft>
              <a:buNone/>
            </a:pPr>
            <a:r>
              <a:rPr lang="en"/>
              <a:t>Strong focus on patient travel.</a:t>
            </a:r>
            <a:endParaRPr/>
          </a:p>
          <a:p>
            <a:pPr indent="0" lvl="0" marL="0" rtl="0" algn="l">
              <a:spcBef>
                <a:spcPts val="1200"/>
              </a:spcBef>
              <a:spcAft>
                <a:spcPts val="0"/>
              </a:spcAft>
              <a:buNone/>
            </a:pPr>
            <a:r>
              <a:rPr i="1" lang="en"/>
              <a:t>Candidate locations</a:t>
            </a:r>
            <a:r>
              <a:rPr lang="en"/>
              <a:t>: </a:t>
            </a:r>
            <a:endParaRPr/>
          </a:p>
          <a:p>
            <a:pPr indent="0" lvl="0" marL="0" rtl="0" algn="l">
              <a:spcBef>
                <a:spcPts val="0"/>
              </a:spcBef>
              <a:spcAft>
                <a:spcPts val="0"/>
              </a:spcAft>
              <a:buNone/>
            </a:pPr>
            <a:r>
              <a:rPr lang="en"/>
              <a:t>Biggest city in each state</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LOW, Transport: LOW, Patient: HIGH</a:t>
            </a:r>
            <a:endParaRPr/>
          </a:p>
        </p:txBody>
      </p:sp>
      <p:sp>
        <p:nvSpPr>
          <p:cNvPr id="239" name="Google Shape;239;p29"/>
          <p:cNvSpPr txBox="1"/>
          <p:nvPr>
            <p:ph idx="2" type="body"/>
          </p:nvPr>
        </p:nvSpPr>
        <p:spPr>
          <a:xfrm>
            <a:off x="3770550" y="1505700"/>
            <a:ext cx="1602900" cy="3076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Early Physicians</a:t>
            </a:r>
            <a:endParaRPr b="1"/>
          </a:p>
          <a:p>
            <a:pPr indent="0" lvl="0" marL="0" rtl="0" algn="l">
              <a:spcBef>
                <a:spcPts val="1200"/>
              </a:spcBef>
              <a:spcAft>
                <a:spcPts val="0"/>
              </a:spcAft>
              <a:buNone/>
            </a:pPr>
            <a:r>
              <a:rPr lang="en"/>
              <a:t>Allow influential physicians in the biggest states to defacto choose by bringing the treatment to their centers.</a:t>
            </a:r>
            <a:endParaRPr/>
          </a:p>
          <a:p>
            <a:pPr indent="0" lvl="0" marL="0" rtl="0" algn="l">
              <a:spcBef>
                <a:spcPts val="1200"/>
              </a:spcBef>
              <a:spcAft>
                <a:spcPts val="0"/>
              </a:spcAft>
              <a:buNone/>
            </a:pPr>
            <a:r>
              <a:rPr i="1" lang="en"/>
              <a:t>Candidate locations</a:t>
            </a:r>
            <a:r>
              <a:rPr lang="en"/>
              <a:t>:   4 "main" cities</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MEDIUM, Transport: MEDIUM, Patient: MEDIUM</a:t>
            </a:r>
            <a:endParaRPr/>
          </a:p>
        </p:txBody>
      </p:sp>
      <p:sp>
        <p:nvSpPr>
          <p:cNvPr id="240" name="Google Shape;240;p29"/>
          <p:cNvSpPr txBox="1"/>
          <p:nvPr>
            <p:ph idx="2" type="body"/>
          </p:nvPr>
        </p:nvSpPr>
        <p:spPr>
          <a:xfrm>
            <a:off x="2041125" y="1505700"/>
            <a:ext cx="1602900" cy="3076200"/>
          </a:xfrm>
          <a:prstGeom prst="rect">
            <a:avLst/>
          </a:prstGeom>
          <a:solidFill>
            <a:schemeClr val="accent3"/>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Copy Prev. Therapy</a:t>
            </a:r>
            <a:endParaRPr b="1"/>
          </a:p>
          <a:p>
            <a:pPr indent="0" lvl="0" marL="0" rtl="0" algn="l">
              <a:spcBef>
                <a:spcPts val="1200"/>
              </a:spcBef>
              <a:spcAft>
                <a:spcPts val="0"/>
              </a:spcAft>
              <a:buNone/>
            </a:pPr>
            <a:r>
              <a:rPr lang="en"/>
              <a:t>Only consider centers which already provide other gene therapies. The treatment center cost priority is low, as the centers are mostly setup.</a:t>
            </a:r>
            <a:endParaRPr/>
          </a:p>
          <a:p>
            <a:pPr indent="0" lvl="0" marL="0" rtl="0" algn="l">
              <a:spcBef>
                <a:spcPts val="1200"/>
              </a:spcBef>
              <a:spcAft>
                <a:spcPts val="0"/>
              </a:spcAft>
              <a:buNone/>
            </a:pPr>
            <a:r>
              <a:rPr i="1" lang="en"/>
              <a:t>Candidate locations</a:t>
            </a:r>
            <a:r>
              <a:rPr lang="en"/>
              <a:t>: Cities with previous gene therapy offerings</a:t>
            </a:r>
            <a:endParaRPr/>
          </a:p>
          <a:p>
            <a:pPr indent="0" lvl="0" marL="0" rtl="0" algn="l">
              <a:spcBef>
                <a:spcPts val="1200"/>
              </a:spcBef>
              <a:spcAft>
                <a:spcPts val="1200"/>
              </a:spcAft>
              <a:buNone/>
            </a:pPr>
            <a:r>
              <a:rPr i="1" lang="en"/>
              <a:t>Priorities</a:t>
            </a:r>
            <a:r>
              <a:rPr lang="en"/>
              <a:t>: Center: LOW, Transport: MEDIUM, Patient: MEDIUM</a:t>
            </a:r>
            <a:endParaRPr/>
          </a:p>
        </p:txBody>
      </p:sp>
      <p:sp>
        <p:nvSpPr>
          <p:cNvPr id="241" name="Google Shape;241;p29"/>
          <p:cNvSpPr txBox="1"/>
          <p:nvPr>
            <p:ph idx="2" type="body"/>
          </p:nvPr>
        </p:nvSpPr>
        <p:spPr>
          <a:xfrm>
            <a:off x="5499975" y="1505700"/>
            <a:ext cx="1602900" cy="3076200"/>
          </a:xfrm>
          <a:prstGeom prst="rect">
            <a:avLst/>
          </a:prstGeom>
          <a:solidFill>
            <a:schemeClr val="accent3"/>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Government</a:t>
            </a:r>
            <a:endParaRPr b="1"/>
          </a:p>
          <a:p>
            <a:pPr indent="0" lvl="0" marL="0" rtl="0" algn="l">
              <a:spcBef>
                <a:spcPts val="1200"/>
              </a:spcBef>
              <a:spcAft>
                <a:spcPts val="0"/>
              </a:spcAft>
              <a:buNone/>
            </a:pPr>
            <a:r>
              <a:rPr lang="en"/>
              <a:t>T</a:t>
            </a:r>
            <a:r>
              <a:rPr lang="en"/>
              <a:t>he government decides to spread treatment centers among existing rare disease reference centers. Not interested in transportation costs as those likely born by the company.</a:t>
            </a:r>
            <a:endParaRPr/>
          </a:p>
          <a:p>
            <a:pPr indent="0" lvl="0" marL="0" rtl="0" algn="l">
              <a:spcBef>
                <a:spcPts val="1200"/>
              </a:spcBef>
              <a:spcAft>
                <a:spcPts val="0"/>
              </a:spcAft>
              <a:buNone/>
            </a:pPr>
            <a:r>
              <a:rPr i="1" lang="en"/>
              <a:t>Candidate locations</a:t>
            </a:r>
            <a:r>
              <a:rPr lang="en"/>
              <a:t>: Cities with rare disease reference centers</a:t>
            </a:r>
            <a:endParaRPr/>
          </a:p>
          <a:p>
            <a:pPr indent="0" lvl="0" marL="0" rtl="0" algn="l">
              <a:spcBef>
                <a:spcPts val="1200"/>
              </a:spcBef>
              <a:spcAft>
                <a:spcPts val="0"/>
              </a:spcAft>
              <a:buNone/>
            </a:pPr>
            <a:r>
              <a:rPr i="1" lang="en"/>
              <a:t>Priorities</a:t>
            </a:r>
            <a:r>
              <a:rPr lang="en"/>
              <a:t>: </a:t>
            </a:r>
            <a:endParaRPr/>
          </a:p>
          <a:p>
            <a:pPr indent="0" lvl="0" marL="0" rtl="0" algn="l">
              <a:spcBef>
                <a:spcPts val="0"/>
              </a:spcBef>
              <a:spcAft>
                <a:spcPts val="0"/>
              </a:spcAft>
              <a:buNone/>
            </a:pPr>
            <a:r>
              <a:rPr lang="en"/>
              <a:t>Center: MEDIUM, Transport: LOW, </a:t>
            </a:r>
            <a:endParaRPr/>
          </a:p>
          <a:p>
            <a:pPr indent="0" lvl="0" marL="0" rtl="0" algn="l">
              <a:spcBef>
                <a:spcPts val="0"/>
              </a:spcBef>
              <a:spcAft>
                <a:spcPts val="0"/>
              </a:spcAft>
              <a:buNone/>
            </a:pPr>
            <a:r>
              <a:rPr lang="en"/>
              <a:t>Patient: HIGH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0"/>
          <p:cNvPicPr preferRelativeResize="0"/>
          <p:nvPr/>
        </p:nvPicPr>
        <p:blipFill rotWithShape="1">
          <a:blip r:embed="rId3">
            <a:alphaModFix/>
          </a:blip>
          <a:srcRect b="0" l="32335" r="32335" t="0"/>
          <a:stretch/>
        </p:blipFill>
        <p:spPr>
          <a:xfrm>
            <a:off x="7245175" y="338800"/>
            <a:ext cx="1894925" cy="4022776"/>
          </a:xfrm>
          <a:prstGeom prst="rect">
            <a:avLst/>
          </a:prstGeom>
          <a:noFill/>
          <a:ln>
            <a:noFill/>
          </a:ln>
        </p:spPr>
      </p:pic>
      <p:sp>
        <p:nvSpPr>
          <p:cNvPr id="247" name="Google Shape;247;p3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State-level patient populations</a:t>
            </a:r>
            <a:endParaRPr/>
          </a:p>
        </p:txBody>
      </p:sp>
      <p:pic>
        <p:nvPicPr>
          <p:cNvPr id="248" name="Google Shape;248;p30"/>
          <p:cNvPicPr preferRelativeResize="0"/>
          <p:nvPr/>
        </p:nvPicPr>
        <p:blipFill rotWithShape="1">
          <a:blip r:embed="rId4">
            <a:alphaModFix/>
          </a:blip>
          <a:srcRect b="0" l="28635" r="34160" t="0"/>
          <a:stretch/>
        </p:blipFill>
        <p:spPr>
          <a:xfrm>
            <a:off x="1" y="338800"/>
            <a:ext cx="1995475" cy="4022776"/>
          </a:xfrm>
          <a:prstGeom prst="rect">
            <a:avLst/>
          </a:prstGeom>
          <a:noFill/>
          <a:ln>
            <a:noFill/>
          </a:ln>
        </p:spPr>
      </p:pic>
      <p:pic>
        <p:nvPicPr>
          <p:cNvPr id="249" name="Google Shape;249;p30"/>
          <p:cNvPicPr preferRelativeResize="0"/>
          <p:nvPr/>
        </p:nvPicPr>
        <p:blipFill rotWithShape="1">
          <a:blip r:embed="rId5">
            <a:alphaModFix/>
          </a:blip>
          <a:srcRect b="0" l="32334" r="34327" t="0"/>
          <a:stretch/>
        </p:blipFill>
        <p:spPr>
          <a:xfrm>
            <a:off x="1995475" y="338800"/>
            <a:ext cx="1788174" cy="4022776"/>
          </a:xfrm>
          <a:prstGeom prst="rect">
            <a:avLst/>
          </a:prstGeom>
          <a:noFill/>
          <a:ln>
            <a:noFill/>
          </a:ln>
        </p:spPr>
      </p:pic>
      <p:pic>
        <p:nvPicPr>
          <p:cNvPr id="250" name="Google Shape;250;p30"/>
          <p:cNvPicPr preferRelativeResize="0"/>
          <p:nvPr/>
        </p:nvPicPr>
        <p:blipFill rotWithShape="1">
          <a:blip r:embed="rId6">
            <a:alphaModFix/>
          </a:blip>
          <a:srcRect b="0" l="32334" r="34327" t="0"/>
          <a:stretch/>
        </p:blipFill>
        <p:spPr>
          <a:xfrm>
            <a:off x="5499875" y="338800"/>
            <a:ext cx="1788174" cy="4022776"/>
          </a:xfrm>
          <a:prstGeom prst="rect">
            <a:avLst/>
          </a:prstGeom>
          <a:noFill/>
          <a:ln>
            <a:noFill/>
          </a:ln>
        </p:spPr>
      </p:pic>
      <p:pic>
        <p:nvPicPr>
          <p:cNvPr id="251" name="Google Shape;251;p30"/>
          <p:cNvPicPr preferRelativeResize="0"/>
          <p:nvPr/>
        </p:nvPicPr>
        <p:blipFill rotWithShape="1">
          <a:blip r:embed="rId7">
            <a:alphaModFix/>
          </a:blip>
          <a:srcRect b="0" l="32938" r="34616" t="0"/>
          <a:stretch/>
        </p:blipFill>
        <p:spPr>
          <a:xfrm>
            <a:off x="3783650" y="338800"/>
            <a:ext cx="1740250" cy="4022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1"/>
          <p:cNvPicPr preferRelativeResize="0"/>
          <p:nvPr/>
        </p:nvPicPr>
        <p:blipFill rotWithShape="1">
          <a:blip r:embed="rId3">
            <a:alphaModFix/>
          </a:blip>
          <a:srcRect b="0" l="32335" r="32335" t="0"/>
          <a:stretch/>
        </p:blipFill>
        <p:spPr>
          <a:xfrm>
            <a:off x="7245175" y="338800"/>
            <a:ext cx="1894925" cy="4022776"/>
          </a:xfrm>
          <a:prstGeom prst="rect">
            <a:avLst/>
          </a:prstGeom>
          <a:noFill/>
          <a:ln>
            <a:noFill/>
          </a:ln>
        </p:spPr>
      </p:pic>
      <p:sp>
        <p:nvSpPr>
          <p:cNvPr id="257" name="Google Shape;257;p3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Municipality-level patient populations</a:t>
            </a:r>
            <a:endParaRPr/>
          </a:p>
        </p:txBody>
      </p:sp>
      <p:pic>
        <p:nvPicPr>
          <p:cNvPr id="258" name="Google Shape;258;p31"/>
          <p:cNvPicPr preferRelativeResize="0"/>
          <p:nvPr/>
        </p:nvPicPr>
        <p:blipFill rotWithShape="1">
          <a:blip r:embed="rId4">
            <a:alphaModFix/>
          </a:blip>
          <a:srcRect b="0" l="33332" r="33328" t="0"/>
          <a:stretch/>
        </p:blipFill>
        <p:spPr>
          <a:xfrm>
            <a:off x="1964513" y="338800"/>
            <a:ext cx="1788174" cy="4022776"/>
          </a:xfrm>
          <a:prstGeom prst="rect">
            <a:avLst/>
          </a:prstGeom>
          <a:noFill/>
          <a:ln>
            <a:noFill/>
          </a:ln>
        </p:spPr>
      </p:pic>
      <p:pic>
        <p:nvPicPr>
          <p:cNvPr id="259" name="Google Shape;259;p31"/>
          <p:cNvPicPr preferRelativeResize="0"/>
          <p:nvPr/>
        </p:nvPicPr>
        <p:blipFill rotWithShape="1">
          <a:blip r:embed="rId5">
            <a:alphaModFix/>
          </a:blip>
          <a:srcRect b="0" l="33332" r="32407" t="0"/>
          <a:stretch/>
        </p:blipFill>
        <p:spPr>
          <a:xfrm>
            <a:off x="5448950" y="338800"/>
            <a:ext cx="1837626" cy="4022776"/>
          </a:xfrm>
          <a:prstGeom prst="rect">
            <a:avLst/>
          </a:prstGeom>
          <a:noFill/>
          <a:ln>
            <a:noFill/>
          </a:ln>
        </p:spPr>
      </p:pic>
      <p:pic>
        <p:nvPicPr>
          <p:cNvPr id="260" name="Google Shape;260;p31"/>
          <p:cNvPicPr preferRelativeResize="0"/>
          <p:nvPr/>
        </p:nvPicPr>
        <p:blipFill rotWithShape="1">
          <a:blip r:embed="rId6">
            <a:alphaModFix/>
          </a:blip>
          <a:srcRect b="0" l="29856" r="34813" t="0"/>
          <a:stretch/>
        </p:blipFill>
        <p:spPr>
          <a:xfrm>
            <a:off x="69600" y="338800"/>
            <a:ext cx="1894925" cy="4022776"/>
          </a:xfrm>
          <a:prstGeom prst="rect">
            <a:avLst/>
          </a:prstGeom>
          <a:noFill/>
          <a:ln>
            <a:noFill/>
          </a:ln>
        </p:spPr>
      </p:pic>
      <p:pic>
        <p:nvPicPr>
          <p:cNvPr id="261" name="Google Shape;261;p31"/>
          <p:cNvPicPr preferRelativeResize="0"/>
          <p:nvPr/>
        </p:nvPicPr>
        <p:blipFill rotWithShape="1">
          <a:blip r:embed="rId7">
            <a:alphaModFix/>
          </a:blip>
          <a:srcRect b="0" l="32886" r="35047" t="0"/>
          <a:stretch/>
        </p:blipFill>
        <p:spPr>
          <a:xfrm>
            <a:off x="3712063" y="338800"/>
            <a:ext cx="1719875" cy="4022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Workshop R</a:t>
            </a:r>
            <a:r>
              <a:rPr lang="en"/>
              <a:t>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Medium Priority (</a:t>
            </a:r>
            <a:r>
              <a:rPr i="1" lang="en"/>
              <a:t>pre-workshop</a:t>
            </a:r>
            <a:r>
              <a:rPr lang="en"/>
              <a:t>)</a:t>
            </a:r>
            <a:endParaRPr/>
          </a:p>
        </p:txBody>
      </p:sp>
      <p:pic>
        <p:nvPicPr>
          <p:cNvPr id="272" name="Google Shape;272;p33"/>
          <p:cNvPicPr preferRelativeResize="0"/>
          <p:nvPr/>
        </p:nvPicPr>
        <p:blipFill>
          <a:blip r:embed="rId3">
            <a:alphaModFix/>
          </a:blip>
          <a:stretch>
            <a:fillRect/>
          </a:stretch>
        </p:blipFill>
        <p:spPr>
          <a:xfrm>
            <a:off x="256188" y="1433251"/>
            <a:ext cx="2189579" cy="3518700"/>
          </a:xfrm>
          <a:prstGeom prst="rect">
            <a:avLst/>
          </a:prstGeom>
          <a:noFill/>
          <a:ln>
            <a:noFill/>
          </a:ln>
        </p:spPr>
      </p:pic>
      <p:pic>
        <p:nvPicPr>
          <p:cNvPr id="273" name="Google Shape;273;p33"/>
          <p:cNvPicPr preferRelativeResize="0"/>
          <p:nvPr/>
        </p:nvPicPr>
        <p:blipFill>
          <a:blip r:embed="rId4">
            <a:alphaModFix/>
          </a:blip>
          <a:stretch>
            <a:fillRect/>
          </a:stretch>
        </p:blipFill>
        <p:spPr>
          <a:xfrm>
            <a:off x="3094300" y="1433250"/>
            <a:ext cx="2345800" cy="3518701"/>
          </a:xfrm>
          <a:prstGeom prst="rect">
            <a:avLst/>
          </a:prstGeom>
          <a:noFill/>
          <a:ln>
            <a:noFill/>
          </a:ln>
        </p:spPr>
      </p:pic>
      <p:pic>
        <p:nvPicPr>
          <p:cNvPr id="274" name="Google Shape;274;p33"/>
          <p:cNvPicPr preferRelativeResize="0"/>
          <p:nvPr/>
        </p:nvPicPr>
        <p:blipFill>
          <a:blip r:embed="rId5">
            <a:alphaModFix/>
          </a:blip>
          <a:stretch>
            <a:fillRect/>
          </a:stretch>
        </p:blipFill>
        <p:spPr>
          <a:xfrm>
            <a:off x="6012425" y="1433250"/>
            <a:ext cx="2345800" cy="3518701"/>
          </a:xfrm>
          <a:prstGeom prst="rect">
            <a:avLst/>
          </a:prstGeom>
          <a:noFill/>
          <a:ln>
            <a:noFill/>
          </a:ln>
        </p:spPr>
      </p:pic>
      <p:sp>
        <p:nvSpPr>
          <p:cNvPr id="275" name="Google Shape;275;p33"/>
          <p:cNvSpPr txBox="1"/>
          <p:nvPr/>
        </p:nvSpPr>
        <p:spPr>
          <a:xfrm rot="-1967145">
            <a:off x="98731" y="1587144"/>
            <a:ext cx="838229" cy="2999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Pharma</a:t>
            </a:r>
            <a:endParaRPr sz="1300">
              <a:solidFill>
                <a:schemeClr val="dk2"/>
              </a:solidFill>
              <a:latin typeface="Roboto"/>
              <a:ea typeface="Roboto"/>
              <a:cs typeface="Roboto"/>
              <a:sym typeface="Roboto"/>
            </a:endParaRPr>
          </a:p>
        </p:txBody>
      </p:sp>
      <p:sp>
        <p:nvSpPr>
          <p:cNvPr id="276" name="Google Shape;276;p33"/>
          <p:cNvSpPr txBox="1"/>
          <p:nvPr/>
        </p:nvSpPr>
        <p:spPr>
          <a:xfrm rot="-1098289">
            <a:off x="2413737" y="1461552"/>
            <a:ext cx="1086055" cy="29988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Government</a:t>
            </a:r>
            <a:endParaRPr sz="1300">
              <a:solidFill>
                <a:schemeClr val="dk2"/>
              </a:solidFill>
              <a:latin typeface="Roboto"/>
              <a:ea typeface="Roboto"/>
              <a:cs typeface="Roboto"/>
              <a:sym typeface="Roboto"/>
            </a:endParaRPr>
          </a:p>
        </p:txBody>
      </p:sp>
      <p:sp>
        <p:nvSpPr>
          <p:cNvPr id="277" name="Google Shape;277;p33"/>
          <p:cNvSpPr txBox="1"/>
          <p:nvPr/>
        </p:nvSpPr>
        <p:spPr>
          <a:xfrm rot="-1090009">
            <a:off x="5057367" y="1347883"/>
            <a:ext cx="1479867" cy="2998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Patient Advocacy Group</a:t>
            </a:r>
            <a:endParaRPr sz="1200">
              <a:solidFill>
                <a:schemeClr val="dk2"/>
              </a:solidFill>
              <a:latin typeface="Roboto"/>
              <a:ea typeface="Roboto"/>
              <a:cs typeface="Roboto"/>
              <a:sym typeface="Roboto"/>
            </a:endParaRPr>
          </a:p>
        </p:txBody>
      </p:sp>
      <p:pic>
        <p:nvPicPr>
          <p:cNvPr id="278" name="Google Shape;278;p33"/>
          <p:cNvPicPr preferRelativeResize="0"/>
          <p:nvPr/>
        </p:nvPicPr>
        <p:blipFill rotWithShape="1">
          <a:blip r:embed="rId6">
            <a:alphaModFix/>
          </a:blip>
          <a:srcRect b="0" l="1373" r="1227" t="0"/>
          <a:stretch/>
        </p:blipFill>
        <p:spPr>
          <a:xfrm>
            <a:off x="1843473" y="2014050"/>
            <a:ext cx="1578326" cy="623700"/>
          </a:xfrm>
          <a:prstGeom prst="rect">
            <a:avLst/>
          </a:prstGeom>
          <a:noFill/>
          <a:ln>
            <a:noFill/>
          </a:ln>
        </p:spPr>
      </p:pic>
      <p:pic>
        <p:nvPicPr>
          <p:cNvPr id="279" name="Google Shape;279;p33"/>
          <p:cNvPicPr preferRelativeResize="0"/>
          <p:nvPr/>
        </p:nvPicPr>
        <p:blipFill rotWithShape="1">
          <a:blip r:embed="rId6">
            <a:alphaModFix/>
          </a:blip>
          <a:srcRect b="0" l="1373" r="1227" t="0"/>
          <a:stretch/>
        </p:blipFill>
        <p:spPr>
          <a:xfrm>
            <a:off x="4665948" y="2014050"/>
            <a:ext cx="1578326" cy="623700"/>
          </a:xfrm>
          <a:prstGeom prst="rect">
            <a:avLst/>
          </a:prstGeom>
          <a:noFill/>
          <a:ln>
            <a:noFill/>
          </a:ln>
        </p:spPr>
      </p:pic>
      <p:pic>
        <p:nvPicPr>
          <p:cNvPr id="280" name="Google Shape;280;p33"/>
          <p:cNvPicPr preferRelativeResize="0"/>
          <p:nvPr/>
        </p:nvPicPr>
        <p:blipFill rotWithShape="1">
          <a:blip r:embed="rId6">
            <a:alphaModFix/>
          </a:blip>
          <a:srcRect b="0" l="1373" r="1227" t="0"/>
          <a:stretch/>
        </p:blipFill>
        <p:spPr>
          <a:xfrm>
            <a:off x="7488423" y="2014050"/>
            <a:ext cx="1578326" cy="623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Top Priority, Others Medium</a:t>
            </a:r>
            <a:r>
              <a:rPr i="1" lang="en"/>
              <a:t> (pre-workshop)</a:t>
            </a:r>
            <a:endParaRPr i="1"/>
          </a:p>
        </p:txBody>
      </p:sp>
      <p:pic>
        <p:nvPicPr>
          <p:cNvPr id="286" name="Google Shape;286;p34"/>
          <p:cNvPicPr preferRelativeResize="0"/>
          <p:nvPr/>
        </p:nvPicPr>
        <p:blipFill rotWithShape="1">
          <a:blip r:embed="rId3">
            <a:alphaModFix/>
          </a:blip>
          <a:srcRect b="0" l="179" r="169" t="0"/>
          <a:stretch/>
        </p:blipFill>
        <p:spPr>
          <a:xfrm>
            <a:off x="332388" y="1509451"/>
            <a:ext cx="2189580" cy="3518698"/>
          </a:xfrm>
          <a:prstGeom prst="rect">
            <a:avLst/>
          </a:prstGeom>
          <a:noFill/>
          <a:ln>
            <a:noFill/>
          </a:ln>
        </p:spPr>
      </p:pic>
      <p:pic>
        <p:nvPicPr>
          <p:cNvPr id="287" name="Google Shape;287;p34"/>
          <p:cNvPicPr preferRelativeResize="0"/>
          <p:nvPr/>
        </p:nvPicPr>
        <p:blipFill rotWithShape="1">
          <a:blip r:embed="rId4">
            <a:alphaModFix/>
          </a:blip>
          <a:srcRect b="1912" l="0" r="0" t="0"/>
          <a:stretch/>
        </p:blipFill>
        <p:spPr>
          <a:xfrm>
            <a:off x="3196438" y="1509450"/>
            <a:ext cx="2042162" cy="3518701"/>
          </a:xfrm>
          <a:prstGeom prst="rect">
            <a:avLst/>
          </a:prstGeom>
          <a:noFill/>
          <a:ln>
            <a:noFill/>
          </a:ln>
        </p:spPr>
      </p:pic>
      <p:pic>
        <p:nvPicPr>
          <p:cNvPr id="288" name="Google Shape;288;p34"/>
          <p:cNvPicPr preferRelativeResize="0"/>
          <p:nvPr/>
        </p:nvPicPr>
        <p:blipFill rotWithShape="1">
          <a:blip r:embed="rId5">
            <a:alphaModFix/>
          </a:blip>
          <a:srcRect b="1332" l="0" r="0" t="0"/>
          <a:stretch/>
        </p:blipFill>
        <p:spPr>
          <a:xfrm>
            <a:off x="5950400" y="1511063"/>
            <a:ext cx="2189575" cy="3515473"/>
          </a:xfrm>
          <a:prstGeom prst="rect">
            <a:avLst/>
          </a:prstGeom>
          <a:noFill/>
          <a:ln>
            <a:noFill/>
          </a:ln>
        </p:spPr>
      </p:pic>
      <p:sp>
        <p:nvSpPr>
          <p:cNvPr id="289" name="Google Shape;289;p34"/>
          <p:cNvSpPr txBox="1"/>
          <p:nvPr/>
        </p:nvSpPr>
        <p:spPr>
          <a:xfrm rot="-1967145">
            <a:off x="98731" y="1663344"/>
            <a:ext cx="838229" cy="2999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Pharma</a:t>
            </a:r>
            <a:endParaRPr sz="1300">
              <a:solidFill>
                <a:schemeClr val="dk2"/>
              </a:solidFill>
              <a:latin typeface="Roboto"/>
              <a:ea typeface="Roboto"/>
              <a:cs typeface="Roboto"/>
              <a:sym typeface="Roboto"/>
            </a:endParaRPr>
          </a:p>
        </p:txBody>
      </p:sp>
      <p:sp>
        <p:nvSpPr>
          <p:cNvPr id="290" name="Google Shape;290;p34"/>
          <p:cNvSpPr txBox="1"/>
          <p:nvPr/>
        </p:nvSpPr>
        <p:spPr>
          <a:xfrm rot="-1098289">
            <a:off x="2413737" y="1537752"/>
            <a:ext cx="1086055" cy="29988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Government</a:t>
            </a:r>
            <a:endParaRPr sz="1300">
              <a:solidFill>
                <a:schemeClr val="dk2"/>
              </a:solidFill>
              <a:latin typeface="Roboto"/>
              <a:ea typeface="Roboto"/>
              <a:cs typeface="Roboto"/>
              <a:sym typeface="Roboto"/>
            </a:endParaRPr>
          </a:p>
        </p:txBody>
      </p:sp>
      <p:sp>
        <p:nvSpPr>
          <p:cNvPr id="291" name="Google Shape;291;p34"/>
          <p:cNvSpPr txBox="1"/>
          <p:nvPr/>
        </p:nvSpPr>
        <p:spPr>
          <a:xfrm rot="-1090009">
            <a:off x="5057367" y="1424083"/>
            <a:ext cx="1479867" cy="29988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Patient Advocacy Group</a:t>
            </a:r>
            <a:endParaRPr sz="1200">
              <a:solidFill>
                <a:schemeClr val="dk2"/>
              </a:solidFill>
              <a:latin typeface="Roboto"/>
              <a:ea typeface="Roboto"/>
              <a:cs typeface="Roboto"/>
              <a:sym typeface="Roboto"/>
            </a:endParaRPr>
          </a:p>
        </p:txBody>
      </p:sp>
      <p:pic>
        <p:nvPicPr>
          <p:cNvPr id="292" name="Google Shape;292;p34"/>
          <p:cNvPicPr preferRelativeResize="0"/>
          <p:nvPr/>
        </p:nvPicPr>
        <p:blipFill rotWithShape="1">
          <a:blip r:embed="rId6">
            <a:alphaModFix/>
          </a:blip>
          <a:srcRect b="0" l="1373" r="1227" t="0"/>
          <a:stretch/>
        </p:blipFill>
        <p:spPr>
          <a:xfrm>
            <a:off x="1843473" y="2090250"/>
            <a:ext cx="1578326" cy="623700"/>
          </a:xfrm>
          <a:prstGeom prst="rect">
            <a:avLst/>
          </a:prstGeom>
          <a:noFill/>
          <a:ln>
            <a:noFill/>
          </a:ln>
        </p:spPr>
      </p:pic>
      <p:pic>
        <p:nvPicPr>
          <p:cNvPr id="293" name="Google Shape;293;p34"/>
          <p:cNvPicPr preferRelativeResize="0"/>
          <p:nvPr/>
        </p:nvPicPr>
        <p:blipFill rotWithShape="1">
          <a:blip r:embed="rId6">
            <a:alphaModFix/>
          </a:blip>
          <a:srcRect b="0" l="1373" r="1227" t="0"/>
          <a:stretch/>
        </p:blipFill>
        <p:spPr>
          <a:xfrm>
            <a:off x="4665948" y="2090250"/>
            <a:ext cx="1578326" cy="623700"/>
          </a:xfrm>
          <a:prstGeom prst="rect">
            <a:avLst/>
          </a:prstGeom>
          <a:noFill/>
          <a:ln>
            <a:noFill/>
          </a:ln>
        </p:spPr>
      </p:pic>
      <p:pic>
        <p:nvPicPr>
          <p:cNvPr id="294" name="Google Shape;294;p34"/>
          <p:cNvPicPr preferRelativeResize="0"/>
          <p:nvPr/>
        </p:nvPicPr>
        <p:blipFill rotWithShape="1">
          <a:blip r:embed="rId6">
            <a:alphaModFix/>
          </a:blip>
          <a:srcRect b="0" l="1373" r="1227" t="0"/>
          <a:stretch/>
        </p:blipFill>
        <p:spPr>
          <a:xfrm>
            <a:off x="7488423" y="2090250"/>
            <a:ext cx="1578326" cy="623700"/>
          </a:xfrm>
          <a:prstGeom prst="rect">
            <a:avLst/>
          </a:prstGeom>
          <a:noFill/>
          <a:ln>
            <a:noFill/>
          </a:ln>
        </p:spPr>
      </p:pic>
      <p:sp>
        <p:nvSpPr>
          <p:cNvPr id="295" name="Google Shape;295;p34"/>
          <p:cNvSpPr txBox="1"/>
          <p:nvPr/>
        </p:nvSpPr>
        <p:spPr>
          <a:xfrm>
            <a:off x="491725" y="1197700"/>
            <a:ext cx="21897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treatment transport</a:t>
            </a:r>
            <a:endParaRPr sz="1200">
              <a:solidFill>
                <a:schemeClr val="dk1"/>
              </a:solidFill>
              <a:latin typeface="Roboto"/>
              <a:ea typeface="Roboto"/>
              <a:cs typeface="Roboto"/>
              <a:sym typeface="Roboto"/>
            </a:endParaRPr>
          </a:p>
        </p:txBody>
      </p:sp>
      <p:sp>
        <p:nvSpPr>
          <p:cNvPr id="296" name="Google Shape;296;p34"/>
          <p:cNvSpPr txBox="1"/>
          <p:nvPr/>
        </p:nvSpPr>
        <p:spPr>
          <a:xfrm>
            <a:off x="3572946" y="1197700"/>
            <a:ext cx="14994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patient travel</a:t>
            </a:r>
            <a:endParaRPr sz="1200">
              <a:solidFill>
                <a:schemeClr val="dk1"/>
              </a:solidFill>
              <a:latin typeface="Roboto"/>
              <a:ea typeface="Roboto"/>
              <a:cs typeface="Roboto"/>
              <a:sym typeface="Roboto"/>
            </a:endParaRPr>
          </a:p>
        </p:txBody>
      </p:sp>
      <p:sp>
        <p:nvSpPr>
          <p:cNvPr id="297" name="Google Shape;297;p34"/>
          <p:cNvSpPr txBox="1"/>
          <p:nvPr/>
        </p:nvSpPr>
        <p:spPr>
          <a:xfrm>
            <a:off x="6367933" y="1197700"/>
            <a:ext cx="14994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patient travel</a:t>
            </a:r>
            <a:endParaRPr sz="1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Workshop exploration and stakeholder roleplay</a:t>
            </a:r>
            <a:endParaRPr/>
          </a:p>
        </p:txBody>
      </p:sp>
      <p:pic>
        <p:nvPicPr>
          <p:cNvPr id="303" name="Google Shape;303;p35"/>
          <p:cNvPicPr preferRelativeResize="0"/>
          <p:nvPr/>
        </p:nvPicPr>
        <p:blipFill>
          <a:blip r:embed="rId3">
            <a:alphaModFix/>
          </a:blip>
          <a:stretch>
            <a:fillRect/>
          </a:stretch>
        </p:blipFill>
        <p:spPr>
          <a:xfrm>
            <a:off x="76200" y="1146825"/>
            <a:ext cx="2097900" cy="3222176"/>
          </a:xfrm>
          <a:prstGeom prst="rect">
            <a:avLst/>
          </a:prstGeom>
          <a:noFill/>
          <a:ln>
            <a:noFill/>
          </a:ln>
        </p:spPr>
      </p:pic>
      <p:pic>
        <p:nvPicPr>
          <p:cNvPr id="304" name="Google Shape;304;p35"/>
          <p:cNvPicPr preferRelativeResize="0"/>
          <p:nvPr/>
        </p:nvPicPr>
        <p:blipFill>
          <a:blip r:embed="rId4">
            <a:alphaModFix/>
          </a:blip>
          <a:stretch>
            <a:fillRect/>
          </a:stretch>
        </p:blipFill>
        <p:spPr>
          <a:xfrm>
            <a:off x="4727025" y="1146825"/>
            <a:ext cx="2225353" cy="3222174"/>
          </a:xfrm>
          <a:prstGeom prst="rect">
            <a:avLst/>
          </a:prstGeom>
          <a:noFill/>
          <a:ln>
            <a:noFill/>
          </a:ln>
        </p:spPr>
      </p:pic>
      <p:pic>
        <p:nvPicPr>
          <p:cNvPr id="305" name="Google Shape;305;p35"/>
          <p:cNvPicPr preferRelativeResize="0"/>
          <p:nvPr/>
        </p:nvPicPr>
        <p:blipFill>
          <a:blip r:embed="rId5">
            <a:alphaModFix/>
          </a:blip>
          <a:stretch>
            <a:fillRect/>
          </a:stretch>
        </p:blipFill>
        <p:spPr>
          <a:xfrm>
            <a:off x="7035575" y="1146825"/>
            <a:ext cx="2024588" cy="3222175"/>
          </a:xfrm>
          <a:prstGeom prst="rect">
            <a:avLst/>
          </a:prstGeom>
          <a:noFill/>
          <a:ln>
            <a:noFill/>
          </a:ln>
        </p:spPr>
      </p:pic>
      <p:pic>
        <p:nvPicPr>
          <p:cNvPr id="306" name="Google Shape;306;p35"/>
          <p:cNvPicPr preferRelativeResize="0"/>
          <p:nvPr/>
        </p:nvPicPr>
        <p:blipFill>
          <a:blip r:embed="rId6">
            <a:alphaModFix/>
          </a:blip>
          <a:stretch>
            <a:fillRect/>
          </a:stretch>
        </p:blipFill>
        <p:spPr>
          <a:xfrm>
            <a:off x="2435950" y="1146825"/>
            <a:ext cx="2199465" cy="3222175"/>
          </a:xfrm>
          <a:prstGeom prst="rect">
            <a:avLst/>
          </a:prstGeom>
          <a:noFill/>
          <a:ln>
            <a:noFill/>
          </a:ln>
        </p:spPr>
      </p:pic>
      <p:sp>
        <p:nvSpPr>
          <p:cNvPr id="307" name="Google Shape;307;p35"/>
          <p:cNvSpPr txBox="1"/>
          <p:nvPr/>
        </p:nvSpPr>
        <p:spPr>
          <a:xfrm>
            <a:off x="540175" y="381000"/>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LOW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HIGH</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MEDIUM</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
        <p:nvSpPr>
          <p:cNvPr id="308" name="Google Shape;308;p35"/>
          <p:cNvSpPr txBox="1"/>
          <p:nvPr/>
        </p:nvSpPr>
        <p:spPr>
          <a:xfrm>
            <a:off x="521275" y="76200"/>
            <a:ext cx="14475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oboto"/>
                <a:ea typeface="Roboto"/>
                <a:cs typeface="Roboto"/>
                <a:sym typeface="Roboto"/>
              </a:rPr>
              <a:t>PAG preferences</a:t>
            </a:r>
            <a:endParaRPr sz="1300">
              <a:solidFill>
                <a:schemeClr val="accent1"/>
              </a:solidFill>
              <a:latin typeface="Roboto"/>
              <a:ea typeface="Roboto"/>
              <a:cs typeface="Roboto"/>
              <a:sym typeface="Roboto"/>
            </a:endParaRPr>
          </a:p>
        </p:txBody>
      </p:sp>
      <p:sp>
        <p:nvSpPr>
          <p:cNvPr id="309" name="Google Shape;309;p35"/>
          <p:cNvSpPr txBox="1"/>
          <p:nvPr/>
        </p:nvSpPr>
        <p:spPr>
          <a:xfrm>
            <a:off x="2556350" y="76200"/>
            <a:ext cx="2330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accent1"/>
                </a:solidFill>
                <a:latin typeface="Roboto"/>
                <a:ea typeface="Roboto"/>
                <a:cs typeface="Roboto"/>
                <a:sym typeface="Roboto"/>
              </a:rPr>
              <a:t>Middle ground exploration</a:t>
            </a:r>
            <a:endParaRPr i="1" sz="1300">
              <a:solidFill>
                <a:schemeClr val="accent1"/>
              </a:solidFill>
              <a:latin typeface="Roboto"/>
              <a:ea typeface="Roboto"/>
              <a:cs typeface="Roboto"/>
              <a:sym typeface="Roboto"/>
            </a:endParaRPr>
          </a:p>
        </p:txBody>
      </p:sp>
      <p:sp>
        <p:nvSpPr>
          <p:cNvPr id="310" name="Google Shape;310;p35"/>
          <p:cNvSpPr txBox="1"/>
          <p:nvPr/>
        </p:nvSpPr>
        <p:spPr>
          <a:xfrm>
            <a:off x="2770188" y="380513"/>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MEDIUM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MEDIUM</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LOW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
        <p:nvSpPr>
          <p:cNvPr id="311" name="Google Shape;311;p35"/>
          <p:cNvSpPr txBox="1"/>
          <p:nvPr/>
        </p:nvSpPr>
        <p:spPr>
          <a:xfrm>
            <a:off x="4957100" y="76200"/>
            <a:ext cx="20247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oboto"/>
                <a:ea typeface="Roboto"/>
                <a:cs typeface="Roboto"/>
                <a:sym typeface="Roboto"/>
              </a:rPr>
              <a:t>Government preferences</a:t>
            </a:r>
            <a:endParaRPr sz="1300">
              <a:solidFill>
                <a:schemeClr val="accent1"/>
              </a:solidFill>
              <a:latin typeface="Roboto"/>
              <a:ea typeface="Roboto"/>
              <a:cs typeface="Roboto"/>
              <a:sym typeface="Roboto"/>
            </a:endParaRPr>
          </a:p>
        </p:txBody>
      </p:sp>
      <p:sp>
        <p:nvSpPr>
          <p:cNvPr id="312" name="Google Shape;312;p35"/>
          <p:cNvSpPr txBox="1"/>
          <p:nvPr/>
        </p:nvSpPr>
        <p:spPr>
          <a:xfrm>
            <a:off x="5293100" y="380525"/>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LOW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LOW</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MEDIUM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
        <p:nvSpPr>
          <p:cNvPr id="313" name="Google Shape;313;p35"/>
          <p:cNvSpPr txBox="1"/>
          <p:nvPr/>
        </p:nvSpPr>
        <p:spPr>
          <a:xfrm>
            <a:off x="7310875" y="76200"/>
            <a:ext cx="17493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oboto"/>
                <a:ea typeface="Roboto"/>
                <a:cs typeface="Roboto"/>
                <a:sym typeface="Roboto"/>
              </a:rPr>
              <a:t>Pharma preferences</a:t>
            </a:r>
            <a:endParaRPr sz="1300">
              <a:solidFill>
                <a:schemeClr val="accent1"/>
              </a:solidFill>
              <a:latin typeface="Roboto"/>
              <a:ea typeface="Roboto"/>
              <a:cs typeface="Roboto"/>
              <a:sym typeface="Roboto"/>
            </a:endParaRPr>
          </a:p>
        </p:txBody>
      </p:sp>
      <p:sp>
        <p:nvSpPr>
          <p:cNvPr id="314" name="Google Shape;314;p35"/>
          <p:cNvSpPr txBox="1"/>
          <p:nvPr/>
        </p:nvSpPr>
        <p:spPr>
          <a:xfrm>
            <a:off x="7564975" y="407625"/>
            <a:ext cx="13524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Roboto"/>
                <a:ea typeface="Roboto"/>
                <a:cs typeface="Roboto"/>
                <a:sym typeface="Roboto"/>
              </a:rPr>
              <a:t>Center: HIGH </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Patient: MEDIUM</a:t>
            </a:r>
            <a:endParaRPr sz="1000">
              <a:solidFill>
                <a:srgbClr val="31394D"/>
              </a:solidFill>
              <a:latin typeface="Roboto"/>
              <a:ea typeface="Roboto"/>
              <a:cs typeface="Roboto"/>
              <a:sym typeface="Roboto"/>
            </a:endParaRPr>
          </a:p>
          <a:p>
            <a:pPr indent="0" lvl="0" marL="0" rtl="0" algn="l">
              <a:spcBef>
                <a:spcPts val="0"/>
              </a:spcBef>
              <a:spcAft>
                <a:spcPts val="0"/>
              </a:spcAft>
              <a:buNone/>
            </a:pPr>
            <a:r>
              <a:rPr lang="en" sz="1000">
                <a:solidFill>
                  <a:srgbClr val="31394D"/>
                </a:solidFill>
                <a:latin typeface="Roboto"/>
                <a:ea typeface="Roboto"/>
                <a:cs typeface="Roboto"/>
                <a:sym typeface="Roboto"/>
              </a:rPr>
              <a:t>Transport: MEDIUM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a:p>
            <a:pPr indent="0" lvl="0" marL="0" rtl="0" algn="l">
              <a:spcBef>
                <a:spcPts val="0"/>
              </a:spcBef>
              <a:spcAft>
                <a:spcPts val="0"/>
              </a:spcAft>
              <a:buNone/>
            </a:pPr>
            <a:r>
              <a:t/>
            </a:r>
            <a:endParaRPr sz="1000">
              <a:solidFill>
                <a:srgbClr val="31394D"/>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Reference Maps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Treatment Start Points and Patient Populations</a:t>
            </a:r>
            <a:endParaRPr/>
          </a:p>
        </p:txBody>
      </p:sp>
      <p:pic>
        <p:nvPicPr>
          <p:cNvPr id="325" name="Google Shape;325;p37"/>
          <p:cNvPicPr preferRelativeResize="0"/>
          <p:nvPr/>
        </p:nvPicPr>
        <p:blipFill>
          <a:blip r:embed="rId3">
            <a:alphaModFix/>
          </a:blip>
          <a:stretch>
            <a:fillRect/>
          </a:stretch>
        </p:blipFill>
        <p:spPr>
          <a:xfrm>
            <a:off x="0" y="0"/>
            <a:ext cx="4369001" cy="4369001"/>
          </a:xfrm>
          <a:prstGeom prst="rect">
            <a:avLst/>
          </a:prstGeom>
          <a:noFill/>
          <a:ln>
            <a:noFill/>
          </a:ln>
        </p:spPr>
      </p:pic>
      <p:sp>
        <p:nvSpPr>
          <p:cNvPr id="326" name="Google Shape;326;p37"/>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27" name="Google Shape;327;p37"/>
          <p:cNvPicPr preferRelativeResize="0"/>
          <p:nvPr/>
        </p:nvPicPr>
        <p:blipFill rotWithShape="1">
          <a:blip r:embed="rId5">
            <a:alphaModFix/>
          </a:blip>
          <a:srcRect b="0" l="0" r="30299" t="0"/>
          <a:stretch/>
        </p:blipFill>
        <p:spPr>
          <a:xfrm>
            <a:off x="4241000" y="373400"/>
            <a:ext cx="4423944" cy="3995600"/>
          </a:xfrm>
          <a:prstGeom prst="rect">
            <a:avLst/>
          </a:prstGeom>
          <a:noFill/>
          <a:ln>
            <a:noFill/>
          </a:ln>
        </p:spPr>
      </p:pic>
      <p:pic>
        <p:nvPicPr>
          <p:cNvPr id="328" name="Google Shape;328;p37"/>
          <p:cNvPicPr preferRelativeResize="0"/>
          <p:nvPr/>
        </p:nvPicPr>
        <p:blipFill rotWithShape="1">
          <a:blip r:embed="rId5">
            <a:alphaModFix/>
          </a:blip>
          <a:srcRect b="78319" l="69466" r="0" t="7896"/>
          <a:stretch/>
        </p:blipFill>
        <p:spPr>
          <a:xfrm>
            <a:off x="7141525" y="3259325"/>
            <a:ext cx="1834665" cy="52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Previous Gene Therapy Treatment Center Cities</a:t>
            </a:r>
            <a:endParaRPr/>
          </a:p>
        </p:txBody>
      </p:sp>
      <p:pic>
        <p:nvPicPr>
          <p:cNvPr id="334" name="Google Shape;334;p38"/>
          <p:cNvPicPr preferRelativeResize="0"/>
          <p:nvPr/>
        </p:nvPicPr>
        <p:blipFill>
          <a:blip r:embed="rId3">
            <a:alphaModFix/>
          </a:blip>
          <a:stretch>
            <a:fillRect/>
          </a:stretch>
        </p:blipFill>
        <p:spPr>
          <a:xfrm>
            <a:off x="0" y="0"/>
            <a:ext cx="4369001" cy="4369001"/>
          </a:xfrm>
          <a:prstGeom prst="rect">
            <a:avLst/>
          </a:prstGeom>
          <a:noFill/>
          <a:ln>
            <a:noFill/>
          </a:ln>
        </p:spPr>
      </p:pic>
      <p:sp>
        <p:nvSpPr>
          <p:cNvPr id="335" name="Google Shape;335;p38"/>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36" name="Google Shape;336;p38"/>
          <p:cNvPicPr preferRelativeResize="0"/>
          <p:nvPr/>
        </p:nvPicPr>
        <p:blipFill rotWithShape="1">
          <a:blip r:embed="rId5">
            <a:alphaModFix/>
          </a:blip>
          <a:srcRect b="3984" l="11734" r="10758" t="0"/>
          <a:stretch/>
        </p:blipFill>
        <p:spPr>
          <a:xfrm>
            <a:off x="4310800" y="137225"/>
            <a:ext cx="4554774" cy="4231775"/>
          </a:xfrm>
          <a:prstGeom prst="rect">
            <a:avLst/>
          </a:prstGeom>
          <a:noFill/>
          <a:ln>
            <a:noFill/>
          </a:ln>
        </p:spPr>
      </p:pic>
      <p:pic>
        <p:nvPicPr>
          <p:cNvPr id="337" name="Google Shape;337;p38"/>
          <p:cNvPicPr preferRelativeResize="0"/>
          <p:nvPr/>
        </p:nvPicPr>
        <p:blipFill>
          <a:blip r:embed="rId6">
            <a:alphaModFix/>
          </a:blip>
          <a:stretch>
            <a:fillRect/>
          </a:stretch>
        </p:blipFill>
        <p:spPr>
          <a:xfrm>
            <a:off x="7012750" y="3215575"/>
            <a:ext cx="1915525" cy="59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Reference Center Cities</a:t>
            </a:r>
            <a:endParaRPr/>
          </a:p>
        </p:txBody>
      </p:sp>
      <p:pic>
        <p:nvPicPr>
          <p:cNvPr id="343" name="Google Shape;343;p39"/>
          <p:cNvPicPr preferRelativeResize="0"/>
          <p:nvPr/>
        </p:nvPicPr>
        <p:blipFill>
          <a:blip r:embed="rId3">
            <a:alphaModFix/>
          </a:blip>
          <a:stretch>
            <a:fillRect/>
          </a:stretch>
        </p:blipFill>
        <p:spPr>
          <a:xfrm>
            <a:off x="0" y="0"/>
            <a:ext cx="4369001" cy="4369001"/>
          </a:xfrm>
          <a:prstGeom prst="rect">
            <a:avLst/>
          </a:prstGeom>
          <a:noFill/>
          <a:ln>
            <a:noFill/>
          </a:ln>
        </p:spPr>
      </p:pic>
      <p:sp>
        <p:nvSpPr>
          <p:cNvPr id="344" name="Google Shape;344;p39"/>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45" name="Google Shape;345;p39"/>
          <p:cNvPicPr preferRelativeResize="0"/>
          <p:nvPr/>
        </p:nvPicPr>
        <p:blipFill rotWithShape="1">
          <a:blip r:embed="rId5">
            <a:alphaModFix/>
          </a:blip>
          <a:srcRect b="3984" l="11720" r="11727" t="0"/>
          <a:stretch/>
        </p:blipFill>
        <p:spPr>
          <a:xfrm>
            <a:off x="4310800" y="156825"/>
            <a:ext cx="4477646" cy="4212175"/>
          </a:xfrm>
          <a:prstGeom prst="rect">
            <a:avLst/>
          </a:prstGeom>
          <a:noFill/>
          <a:ln>
            <a:noFill/>
          </a:ln>
        </p:spPr>
      </p:pic>
      <p:pic>
        <p:nvPicPr>
          <p:cNvPr id="346" name="Google Shape;346;p39"/>
          <p:cNvPicPr preferRelativeResize="0"/>
          <p:nvPr/>
        </p:nvPicPr>
        <p:blipFill>
          <a:blip r:embed="rId6">
            <a:alphaModFix/>
          </a:blip>
          <a:stretch>
            <a:fillRect/>
          </a:stretch>
        </p:blipFill>
        <p:spPr>
          <a:xfrm>
            <a:off x="7012750" y="3215575"/>
            <a:ext cx="1915525" cy="59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2800"/>
              <a:t>Biggest City in Each State</a:t>
            </a:r>
            <a:endParaRPr/>
          </a:p>
        </p:txBody>
      </p:sp>
      <p:pic>
        <p:nvPicPr>
          <p:cNvPr id="352" name="Google Shape;352;p40"/>
          <p:cNvPicPr preferRelativeResize="0"/>
          <p:nvPr/>
        </p:nvPicPr>
        <p:blipFill>
          <a:blip r:embed="rId3">
            <a:alphaModFix/>
          </a:blip>
          <a:stretch>
            <a:fillRect/>
          </a:stretch>
        </p:blipFill>
        <p:spPr>
          <a:xfrm>
            <a:off x="0" y="0"/>
            <a:ext cx="4369001" cy="4369001"/>
          </a:xfrm>
          <a:prstGeom prst="rect">
            <a:avLst/>
          </a:prstGeom>
          <a:noFill/>
          <a:ln>
            <a:noFill/>
          </a:ln>
        </p:spPr>
      </p:pic>
      <p:sp>
        <p:nvSpPr>
          <p:cNvPr id="353" name="Google Shape;353;p40"/>
          <p:cNvSpPr txBox="1"/>
          <p:nvPr/>
        </p:nvSpPr>
        <p:spPr>
          <a:xfrm>
            <a:off x="2034100" y="4146225"/>
            <a:ext cx="2276700" cy="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u="sng">
                <a:solidFill>
                  <a:schemeClr val="hlink"/>
                </a:solidFill>
                <a:latin typeface="Roboto"/>
                <a:ea typeface="Roboto"/>
                <a:cs typeface="Roboto"/>
                <a:sym typeface="Roboto"/>
                <a:hlinkClick r:id="rId4"/>
              </a:rPr>
              <a:t>https://www.mappr.co/counties/brazil-states-map/</a:t>
            </a:r>
            <a:r>
              <a:rPr lang="en" sz="700">
                <a:solidFill>
                  <a:schemeClr val="dk2"/>
                </a:solidFill>
                <a:latin typeface="Roboto"/>
                <a:ea typeface="Roboto"/>
                <a:cs typeface="Roboto"/>
                <a:sym typeface="Roboto"/>
              </a:rPr>
              <a:t> </a:t>
            </a:r>
            <a:endParaRPr sz="700">
              <a:solidFill>
                <a:schemeClr val="dk2"/>
              </a:solidFill>
              <a:latin typeface="Roboto"/>
              <a:ea typeface="Roboto"/>
              <a:cs typeface="Roboto"/>
              <a:sym typeface="Roboto"/>
            </a:endParaRPr>
          </a:p>
        </p:txBody>
      </p:sp>
      <p:pic>
        <p:nvPicPr>
          <p:cNvPr id="354" name="Google Shape;354;p40"/>
          <p:cNvPicPr preferRelativeResize="0"/>
          <p:nvPr/>
        </p:nvPicPr>
        <p:blipFill rotWithShape="1">
          <a:blip r:embed="rId5">
            <a:alphaModFix/>
          </a:blip>
          <a:srcRect b="3372" l="11720" r="11727" t="0"/>
          <a:stretch/>
        </p:blipFill>
        <p:spPr>
          <a:xfrm>
            <a:off x="4310800" y="156825"/>
            <a:ext cx="4449237" cy="4212175"/>
          </a:xfrm>
          <a:prstGeom prst="rect">
            <a:avLst/>
          </a:prstGeom>
          <a:noFill/>
          <a:ln>
            <a:noFill/>
          </a:ln>
        </p:spPr>
      </p:pic>
      <p:pic>
        <p:nvPicPr>
          <p:cNvPr id="355" name="Google Shape;355;p40"/>
          <p:cNvPicPr preferRelativeResize="0"/>
          <p:nvPr/>
        </p:nvPicPr>
        <p:blipFill>
          <a:blip r:embed="rId6">
            <a:alphaModFix/>
          </a:blip>
          <a:stretch>
            <a:fillRect/>
          </a:stretch>
        </p:blipFill>
        <p:spPr>
          <a:xfrm>
            <a:off x="7012750" y="3215575"/>
            <a:ext cx="1915525" cy="59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Blurb</a:t>
            </a:r>
            <a:endParaRPr/>
          </a:p>
        </p:txBody>
      </p:sp>
      <p:sp>
        <p:nvSpPr>
          <p:cNvPr id="77" name="Google Shape;77;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chemeClr val="dk1"/>
                </a:solidFill>
              </a:rPr>
              <a:t>Optimizing Gene Therapy Supply Chains and Patient Travel</a:t>
            </a:r>
            <a:endParaRPr b="1">
              <a:solidFill>
                <a:schemeClr val="dk1"/>
              </a:solidFill>
            </a:endParaRPr>
          </a:p>
          <a:p>
            <a:pPr indent="0" lvl="0" marL="0" rtl="0" algn="l">
              <a:spcBef>
                <a:spcPts val="1200"/>
              </a:spcBef>
              <a:spcAft>
                <a:spcPts val="0"/>
              </a:spcAft>
              <a:buNone/>
            </a:pPr>
            <a:r>
              <a:rPr lang="en">
                <a:solidFill>
                  <a:schemeClr val="dk1"/>
                </a:solidFill>
              </a:rPr>
              <a:t>How can optimization modeling shed light on how patient travel considerations could be incorporated into gene therapy treatment center selection?</a:t>
            </a:r>
            <a:endParaRPr>
              <a:solidFill>
                <a:schemeClr val="dk1"/>
              </a:solidFill>
            </a:endParaRPr>
          </a:p>
          <a:p>
            <a:pPr indent="0" lvl="0" marL="0" rtl="0" algn="l">
              <a:spcBef>
                <a:spcPts val="1200"/>
              </a:spcBef>
              <a:spcAft>
                <a:spcPts val="0"/>
              </a:spcAft>
              <a:buNone/>
            </a:pPr>
            <a:r>
              <a:rPr lang="en">
                <a:solidFill>
                  <a:schemeClr val="dk1"/>
                </a:solidFill>
              </a:rPr>
              <a:t>After exploring various steps along the gene therapy supply chain and their connections to patient access, we’ve decided to focus on gene therapy treatment center selection and patient travel. Choosing how many and which treatment centers at which to offer a gene therapy to patients is a crucial decision which impacts how far the treatment has to be transported and how far patients have to travel to receive treatment. Many gene therapies are for patients with severe diseases that make it difficult to travel. On the other hand, cold chain requirements give gene therapies short transport windows and expensive transportation costs. Using optimization modeling paired with local input we hope to explore how to best balance these considerations as the supply chain is being designed. Expected outputs of this work are a case study on a product in Brazil, a model that could be used for other cases, and a thesis. </a:t>
            </a:r>
            <a:endParaRPr>
              <a:solidFill>
                <a:schemeClr val="dk1"/>
              </a:solidFill>
            </a:endParaRPr>
          </a:p>
          <a:p>
            <a:pPr indent="0" lvl="0" marL="0" rtl="0" algn="l">
              <a:spcBef>
                <a:spcPts val="1200"/>
              </a:spcBef>
              <a:spcAft>
                <a:spcPts val="1200"/>
              </a:spcAft>
              <a:buNone/>
            </a:pPr>
            <a:r>
              <a:rPr lang="en">
                <a:solidFill>
                  <a:schemeClr val="dk1"/>
                </a:solidFill>
              </a:rPr>
              <a:t>Sarah Wertheimer, MIT (wertheis@mit.edu)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grpSp>
        <p:nvGrpSpPr>
          <p:cNvPr id="83" name="Google Shape;83;p16"/>
          <p:cNvGrpSpPr/>
          <p:nvPr/>
        </p:nvGrpSpPr>
        <p:grpSpPr>
          <a:xfrm>
            <a:off x="4739422" y="672059"/>
            <a:ext cx="4094300" cy="1271520"/>
            <a:chOff x="3977400" y="946003"/>
            <a:chExt cx="4094300" cy="1193579"/>
          </a:xfrm>
        </p:grpSpPr>
        <p:grpSp>
          <p:nvGrpSpPr>
            <p:cNvPr id="84" name="Google Shape;84;p16"/>
            <p:cNvGrpSpPr/>
            <p:nvPr/>
          </p:nvGrpSpPr>
          <p:grpSpPr>
            <a:xfrm>
              <a:off x="4732925" y="1140987"/>
              <a:ext cx="529800" cy="998596"/>
              <a:chOff x="4318975" y="1083450"/>
              <a:chExt cx="529800" cy="591305"/>
            </a:xfrm>
          </p:grpSpPr>
          <p:sp>
            <p:nvSpPr>
              <p:cNvPr id="85" name="Google Shape;85;p16"/>
              <p:cNvSpPr/>
              <p:nvPr/>
            </p:nvSpPr>
            <p:spPr>
              <a:xfrm>
                <a:off x="4517129" y="1083455"/>
                <a:ext cx="133500" cy="59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6"/>
              <p:cNvCxnSpPr/>
              <p:nvPr/>
            </p:nvCxnSpPr>
            <p:spPr>
              <a:xfrm rot="10800000">
                <a:off x="4318975" y="1083450"/>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87" name="Google Shape;87;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First year</a:t>
              </a:r>
              <a:endParaRPr b="1" sz="1300">
                <a:solidFill>
                  <a:schemeClr val="accent5"/>
                </a:solidFill>
                <a:latin typeface="Roboto"/>
                <a:ea typeface="Roboto"/>
                <a:cs typeface="Roboto"/>
                <a:sym typeface="Roboto"/>
              </a:endParaRPr>
            </a:p>
          </p:txBody>
        </p:sp>
        <p:sp>
          <p:nvSpPr>
            <p:cNvPr id="88" name="Google Shape;88;p1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Scoping</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Background research</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Initial modeling</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Talking to global teams</a:t>
              </a:r>
              <a:endParaRPr sz="900">
                <a:solidFill>
                  <a:schemeClr val="accent5"/>
                </a:solidFill>
                <a:latin typeface="Roboto"/>
                <a:ea typeface="Roboto"/>
                <a:cs typeface="Roboto"/>
                <a:sym typeface="Roboto"/>
              </a:endParaRPr>
            </a:p>
            <a:p>
              <a:pPr indent="0" lvl="0" marL="0" rtl="0" algn="l">
                <a:lnSpc>
                  <a:spcPct val="115000"/>
                </a:lnSpc>
                <a:spcBef>
                  <a:spcPts val="1600"/>
                </a:spcBef>
                <a:spcAft>
                  <a:spcPts val="1600"/>
                </a:spcAft>
                <a:buNone/>
              </a:pPr>
              <a:r>
                <a:t/>
              </a:r>
              <a:endParaRPr sz="700">
                <a:solidFill>
                  <a:srgbClr val="840D35"/>
                </a:solidFill>
                <a:latin typeface="Roboto"/>
                <a:ea typeface="Roboto"/>
                <a:cs typeface="Roboto"/>
                <a:sym typeface="Roboto"/>
              </a:endParaRPr>
            </a:p>
          </p:txBody>
        </p:sp>
        <p:sp>
          <p:nvSpPr>
            <p:cNvPr id="89" name="Google Shape;89;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2023</a:t>
              </a:r>
              <a:endParaRPr sz="1100">
                <a:solidFill>
                  <a:schemeClr val="accent5"/>
                </a:solidFill>
                <a:latin typeface="Roboto"/>
                <a:ea typeface="Roboto"/>
                <a:cs typeface="Roboto"/>
                <a:sym typeface="Roboto"/>
              </a:endParaRPr>
            </a:p>
          </p:txBody>
        </p:sp>
      </p:grpSp>
      <p:grpSp>
        <p:nvGrpSpPr>
          <p:cNvPr id="90" name="Google Shape;90;p16"/>
          <p:cNvGrpSpPr/>
          <p:nvPr/>
        </p:nvGrpSpPr>
        <p:grpSpPr>
          <a:xfrm>
            <a:off x="4739422" y="1738202"/>
            <a:ext cx="4094303" cy="1271421"/>
            <a:chOff x="3977400" y="946003"/>
            <a:chExt cx="4094303" cy="1193487"/>
          </a:xfrm>
        </p:grpSpPr>
        <p:grpSp>
          <p:nvGrpSpPr>
            <p:cNvPr id="91" name="Google Shape;91;p16"/>
            <p:cNvGrpSpPr/>
            <p:nvPr/>
          </p:nvGrpSpPr>
          <p:grpSpPr>
            <a:xfrm>
              <a:off x="4732925" y="1140987"/>
              <a:ext cx="529800" cy="998503"/>
              <a:chOff x="4318975" y="1083450"/>
              <a:chExt cx="529800" cy="591250"/>
            </a:xfrm>
          </p:grpSpPr>
          <p:sp>
            <p:nvSpPr>
              <p:cNvPr id="92" name="Google Shape;92;p16"/>
              <p:cNvSpPr/>
              <p:nvPr/>
            </p:nvSpPr>
            <p:spPr>
              <a:xfrm>
                <a:off x="4517125" y="1086100"/>
                <a:ext cx="133500" cy="58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6"/>
              <p:cNvCxnSpPr/>
              <p:nvPr/>
            </p:nvCxnSpPr>
            <p:spPr>
              <a:xfrm rot="10800000">
                <a:off x="4318975" y="1083450"/>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94" name="Google Shape;94;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Trip to Brazil</a:t>
              </a:r>
              <a:endParaRPr b="1" sz="1300">
                <a:solidFill>
                  <a:schemeClr val="accent5"/>
                </a:solidFill>
                <a:latin typeface="Roboto"/>
                <a:ea typeface="Roboto"/>
                <a:cs typeface="Roboto"/>
                <a:sym typeface="Roboto"/>
              </a:endParaRPr>
            </a:p>
          </p:txBody>
        </p:sp>
        <p:sp>
          <p:nvSpPr>
            <p:cNvPr id="95" name="Google Shape;95;p16"/>
            <p:cNvSpPr txBox="1"/>
            <p:nvPr/>
          </p:nvSpPr>
          <p:spPr>
            <a:xfrm>
              <a:off x="5343504" y="1222234"/>
              <a:ext cx="2728200" cy="6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Modeling iterations</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Trip to São Paulo</a:t>
              </a:r>
              <a:endParaRPr sz="900">
                <a:solidFill>
                  <a:schemeClr val="accent5"/>
                </a:solidFill>
                <a:latin typeface="Roboto"/>
                <a:ea typeface="Roboto"/>
                <a:cs typeface="Roboto"/>
                <a:sym typeface="Roboto"/>
              </a:endParaRPr>
            </a:p>
          </p:txBody>
        </p:sp>
        <p:sp>
          <p:nvSpPr>
            <p:cNvPr id="96" name="Google Shape;96;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Winter 2024</a:t>
              </a:r>
              <a:endParaRPr sz="1100">
                <a:solidFill>
                  <a:schemeClr val="accent5"/>
                </a:solidFill>
                <a:latin typeface="Roboto"/>
                <a:ea typeface="Roboto"/>
                <a:cs typeface="Roboto"/>
                <a:sym typeface="Roboto"/>
              </a:endParaRPr>
            </a:p>
          </p:txBody>
        </p:sp>
      </p:grpSp>
      <p:grpSp>
        <p:nvGrpSpPr>
          <p:cNvPr id="97" name="Google Shape;97;p16"/>
          <p:cNvGrpSpPr/>
          <p:nvPr/>
        </p:nvGrpSpPr>
        <p:grpSpPr>
          <a:xfrm>
            <a:off x="4739422" y="3868847"/>
            <a:ext cx="4094300" cy="1274653"/>
            <a:chOff x="3977400" y="946003"/>
            <a:chExt cx="4094300" cy="1196520"/>
          </a:xfrm>
        </p:grpSpPr>
        <p:grpSp>
          <p:nvGrpSpPr>
            <p:cNvPr id="98" name="Google Shape;98;p16"/>
            <p:cNvGrpSpPr/>
            <p:nvPr/>
          </p:nvGrpSpPr>
          <p:grpSpPr>
            <a:xfrm>
              <a:off x="4732925" y="1142460"/>
              <a:ext cx="529800" cy="1000063"/>
              <a:chOff x="4318975" y="1084322"/>
              <a:chExt cx="529800" cy="592174"/>
            </a:xfrm>
          </p:grpSpPr>
          <p:sp>
            <p:nvSpPr>
              <p:cNvPr id="99" name="Google Shape;99;p16"/>
              <p:cNvSpPr/>
              <p:nvPr/>
            </p:nvSpPr>
            <p:spPr>
              <a:xfrm>
                <a:off x="4517129" y="1086096"/>
                <a:ext cx="133500" cy="59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6"/>
              <p:cNvCxnSpPr/>
              <p:nvPr/>
            </p:nvCxnSpPr>
            <p:spPr>
              <a:xfrm rot="10800000">
                <a:off x="4318975" y="1084322"/>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101" name="Google Shape;101;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Final handover</a:t>
              </a:r>
              <a:endParaRPr b="1" sz="1300">
                <a:solidFill>
                  <a:schemeClr val="accent5"/>
                </a:solidFill>
                <a:latin typeface="Roboto"/>
                <a:ea typeface="Roboto"/>
                <a:cs typeface="Roboto"/>
                <a:sym typeface="Roboto"/>
              </a:endParaRPr>
            </a:p>
          </p:txBody>
        </p:sp>
        <p:sp>
          <p:nvSpPr>
            <p:cNvPr id="102" name="Google Shape;102;p1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Final deliverables</a:t>
              </a:r>
              <a:endParaRPr sz="900">
                <a:solidFill>
                  <a:schemeClr val="accent5"/>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accent5"/>
                  </a:solidFill>
                  <a:latin typeface="Roboto"/>
                  <a:ea typeface="Roboto"/>
                  <a:cs typeface="Roboto"/>
                  <a:sym typeface="Roboto"/>
                </a:rPr>
                <a:t>Thesis</a:t>
              </a:r>
              <a:endParaRPr sz="900">
                <a:solidFill>
                  <a:schemeClr val="accent5"/>
                </a:solidFill>
                <a:latin typeface="Roboto"/>
                <a:ea typeface="Roboto"/>
                <a:cs typeface="Roboto"/>
                <a:sym typeface="Roboto"/>
              </a:endParaRPr>
            </a:p>
          </p:txBody>
        </p:sp>
        <p:sp>
          <p:nvSpPr>
            <p:cNvPr id="103" name="Google Shape;103;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Summer 2024</a:t>
              </a:r>
              <a:endParaRPr sz="1100">
                <a:solidFill>
                  <a:schemeClr val="accent5"/>
                </a:solidFill>
                <a:latin typeface="Roboto"/>
                <a:ea typeface="Roboto"/>
                <a:cs typeface="Roboto"/>
                <a:sym typeface="Roboto"/>
              </a:endParaRPr>
            </a:p>
          </p:txBody>
        </p:sp>
      </p:grpSp>
      <p:grpSp>
        <p:nvGrpSpPr>
          <p:cNvPr id="104" name="Google Shape;104;p16"/>
          <p:cNvGrpSpPr/>
          <p:nvPr/>
        </p:nvGrpSpPr>
        <p:grpSpPr>
          <a:xfrm>
            <a:off x="4739422" y="2802748"/>
            <a:ext cx="4094300" cy="1271421"/>
            <a:chOff x="3977400" y="946003"/>
            <a:chExt cx="4094300" cy="1193487"/>
          </a:xfrm>
        </p:grpSpPr>
        <p:grpSp>
          <p:nvGrpSpPr>
            <p:cNvPr id="105" name="Google Shape;105;p16"/>
            <p:cNvGrpSpPr/>
            <p:nvPr/>
          </p:nvGrpSpPr>
          <p:grpSpPr>
            <a:xfrm>
              <a:off x="4732925" y="1142460"/>
              <a:ext cx="529800" cy="997030"/>
              <a:chOff x="4318975" y="1084322"/>
              <a:chExt cx="529800" cy="590378"/>
            </a:xfrm>
          </p:grpSpPr>
          <p:sp>
            <p:nvSpPr>
              <p:cNvPr id="106" name="Google Shape;106;p16"/>
              <p:cNvSpPr/>
              <p:nvPr/>
            </p:nvSpPr>
            <p:spPr>
              <a:xfrm>
                <a:off x="4517125" y="1086100"/>
                <a:ext cx="133500" cy="58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cxnSp>
            <p:nvCxnSpPr>
              <p:cNvPr id="107" name="Google Shape;107;p16"/>
              <p:cNvCxnSpPr/>
              <p:nvPr/>
            </p:nvCxnSpPr>
            <p:spPr>
              <a:xfrm rot="10800000">
                <a:off x="4318975" y="1084322"/>
                <a:ext cx="529800" cy="0"/>
              </a:xfrm>
              <a:prstGeom prst="straightConnector1">
                <a:avLst/>
              </a:prstGeom>
              <a:noFill/>
              <a:ln cap="flat" cmpd="sng" w="9525">
                <a:solidFill>
                  <a:schemeClr val="accent5"/>
                </a:solidFill>
                <a:prstDash val="solid"/>
                <a:round/>
                <a:headEnd len="sm" w="sm" type="none"/>
                <a:tailEnd len="sm" w="sm" type="none"/>
              </a:ln>
            </p:spPr>
          </p:cxnSp>
        </p:grpSp>
        <p:sp>
          <p:nvSpPr>
            <p:cNvPr id="108" name="Google Shape;108;p16"/>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accent5"/>
                  </a:solidFill>
                  <a:latin typeface="Roboto"/>
                  <a:ea typeface="Roboto"/>
                  <a:cs typeface="Roboto"/>
                  <a:sym typeface="Roboto"/>
                </a:rPr>
                <a:t>Finalizing and showcasing model</a:t>
              </a:r>
              <a:endParaRPr b="1" sz="1300">
                <a:solidFill>
                  <a:schemeClr val="accent5"/>
                </a:solidFill>
                <a:latin typeface="Roboto"/>
                <a:ea typeface="Roboto"/>
                <a:cs typeface="Roboto"/>
                <a:sym typeface="Roboto"/>
              </a:endParaRPr>
            </a:p>
          </p:txBody>
        </p:sp>
        <p:sp>
          <p:nvSpPr>
            <p:cNvPr id="109" name="Google Shape;109;p16"/>
            <p:cNvSpPr txBox="1"/>
            <p:nvPr/>
          </p:nvSpPr>
          <p:spPr>
            <a:xfrm>
              <a:off x="5343500" y="1222248"/>
              <a:ext cx="27282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chemeClr val="accent5"/>
                  </a:solidFill>
                  <a:latin typeface="Roboto"/>
                  <a:ea typeface="Roboto"/>
                  <a:cs typeface="Roboto"/>
                  <a:sym typeface="Roboto"/>
                </a:rPr>
                <a:t>Feedback from Brazil team</a:t>
              </a:r>
              <a:br>
                <a:rPr lang="en" sz="900">
                  <a:solidFill>
                    <a:srgbClr val="858585"/>
                  </a:solidFill>
                  <a:latin typeface="Roboto"/>
                  <a:ea typeface="Roboto"/>
                  <a:cs typeface="Roboto"/>
                  <a:sym typeface="Roboto"/>
                </a:rPr>
              </a:br>
              <a:r>
                <a:rPr lang="en" sz="900">
                  <a:solidFill>
                    <a:schemeClr val="accent5"/>
                  </a:solidFill>
                  <a:latin typeface="Roboto"/>
                  <a:ea typeface="Roboto"/>
                  <a:cs typeface="Roboto"/>
                  <a:sym typeface="Roboto"/>
                </a:rPr>
                <a:t>Interactive workshop</a:t>
              </a:r>
              <a:endParaRPr sz="900">
                <a:solidFill>
                  <a:schemeClr val="accent5"/>
                </a:solidFill>
                <a:latin typeface="Roboto"/>
                <a:ea typeface="Roboto"/>
                <a:cs typeface="Roboto"/>
                <a:sym typeface="Roboto"/>
              </a:endParaRPr>
            </a:p>
          </p:txBody>
        </p:sp>
        <p:sp>
          <p:nvSpPr>
            <p:cNvPr id="110" name="Google Shape;110;p16"/>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accent5"/>
                  </a:solidFill>
                  <a:latin typeface="Roboto"/>
                  <a:ea typeface="Roboto"/>
                  <a:cs typeface="Roboto"/>
                  <a:sym typeface="Roboto"/>
                </a:rPr>
                <a:t>Spring 2024</a:t>
              </a:r>
              <a:endParaRPr sz="1100">
                <a:solidFill>
                  <a:schemeClr val="accent5"/>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on Brazil </a:t>
            </a:r>
            <a:endParaRPr/>
          </a:p>
        </p:txBody>
      </p:sp>
      <p:sp>
        <p:nvSpPr>
          <p:cNvPr id="121" name="Google Shape;121;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Statistics:</a:t>
            </a:r>
            <a:endParaRPr u="sng"/>
          </a:p>
          <a:p>
            <a:pPr indent="-311150" lvl="0" marL="457200" rtl="0" algn="l">
              <a:spcBef>
                <a:spcPts val="1200"/>
              </a:spcBef>
              <a:spcAft>
                <a:spcPts val="0"/>
              </a:spcAft>
              <a:buSzPts val="1300"/>
              <a:buChar char="●"/>
            </a:pPr>
            <a:r>
              <a:rPr lang="en"/>
              <a:t>3.3 million mi</a:t>
            </a:r>
            <a:r>
              <a:rPr baseline="30000" lang="en"/>
              <a:t>2</a:t>
            </a:r>
            <a:r>
              <a:rPr lang="en"/>
              <a:t> / 8.5 million km</a:t>
            </a:r>
            <a:r>
              <a:rPr baseline="30000" lang="en"/>
              <a:t>2</a:t>
            </a:r>
            <a:r>
              <a:rPr lang="en"/>
              <a:t> area</a:t>
            </a:r>
            <a:endParaRPr/>
          </a:p>
          <a:p>
            <a:pPr indent="-311150" lvl="0" marL="457200" rtl="0" algn="l">
              <a:spcBef>
                <a:spcPts val="0"/>
              </a:spcBef>
              <a:spcAft>
                <a:spcPts val="0"/>
              </a:spcAft>
              <a:buSzPts val="1300"/>
              <a:buChar char="●"/>
            </a:pPr>
            <a:r>
              <a:rPr lang="en"/>
              <a:t>26 states, 1 federal district</a:t>
            </a:r>
            <a:endParaRPr/>
          </a:p>
          <a:p>
            <a:pPr indent="-311150" lvl="0" marL="457200" rtl="0" algn="l">
              <a:spcBef>
                <a:spcPts val="0"/>
              </a:spcBef>
              <a:spcAft>
                <a:spcPts val="0"/>
              </a:spcAft>
              <a:buSzPts val="1300"/>
              <a:buChar char="●"/>
            </a:pPr>
            <a:r>
              <a:rPr lang="en"/>
              <a:t>215.3 million people</a:t>
            </a:r>
            <a:endParaRPr/>
          </a:p>
          <a:p>
            <a:pPr indent="0" lvl="0" marL="0" rtl="0" algn="l">
              <a:spcBef>
                <a:spcPts val="1200"/>
              </a:spcBef>
              <a:spcAft>
                <a:spcPts val="0"/>
              </a:spcAft>
              <a:buNone/>
            </a:pPr>
            <a:r>
              <a:rPr lang="en" u="sng"/>
              <a:t>Health system:</a:t>
            </a:r>
            <a:endParaRPr u="sng"/>
          </a:p>
          <a:p>
            <a:pPr indent="-311150" lvl="0" marL="457200" rtl="0" algn="l">
              <a:spcBef>
                <a:spcPts val="1200"/>
              </a:spcBef>
              <a:spcAft>
                <a:spcPts val="0"/>
              </a:spcAft>
              <a:buSzPts val="1300"/>
              <a:buChar char="●"/>
            </a:pPr>
            <a:r>
              <a:rPr lang="en"/>
              <a:t>Sistema Único de Saúde (SUS)</a:t>
            </a:r>
            <a:endParaRPr/>
          </a:p>
          <a:p>
            <a:pPr indent="-298450" lvl="1" marL="914400" rtl="0" algn="l">
              <a:spcBef>
                <a:spcPts val="0"/>
              </a:spcBef>
              <a:spcAft>
                <a:spcPts val="0"/>
              </a:spcAft>
              <a:buSzPts val="1100"/>
              <a:buChar char="○"/>
            </a:pPr>
            <a:r>
              <a:rPr lang="en"/>
              <a:t>Government-run, public health system</a:t>
            </a:r>
            <a:endParaRPr/>
          </a:p>
          <a:p>
            <a:pPr indent="-298450" lvl="1" marL="914400" rtl="0" algn="l">
              <a:spcBef>
                <a:spcPts val="0"/>
              </a:spcBef>
              <a:spcAft>
                <a:spcPts val="0"/>
              </a:spcAft>
              <a:buSzPts val="1100"/>
              <a:buChar char="○"/>
            </a:pPr>
            <a:r>
              <a:rPr lang="en"/>
              <a:t>Free, universal care</a:t>
            </a:r>
            <a:endParaRPr/>
          </a:p>
          <a:p>
            <a:pPr indent="-311150" lvl="0" marL="457200" rtl="0" algn="l">
              <a:spcBef>
                <a:spcPts val="0"/>
              </a:spcBef>
              <a:spcAft>
                <a:spcPts val="0"/>
              </a:spcAft>
              <a:buSzPts val="1300"/>
              <a:buChar char="●"/>
            </a:pPr>
            <a:r>
              <a:rPr lang="en"/>
              <a:t>Product in pre-approval distribution stage, working towards approval</a:t>
            </a:r>
            <a:endParaRPr/>
          </a:p>
          <a:p>
            <a:pPr indent="0" lvl="0" marL="0" rtl="0" algn="l">
              <a:spcBef>
                <a:spcPts val="1200"/>
              </a:spcBef>
              <a:spcAft>
                <a:spcPts val="0"/>
              </a:spcAft>
              <a:buNone/>
            </a:pPr>
            <a:r>
              <a:rPr lang="en" u="sng"/>
              <a:t>Currency:</a:t>
            </a:r>
            <a:endParaRPr u="sng"/>
          </a:p>
          <a:p>
            <a:pPr indent="-311150" lvl="0" marL="457200" rtl="0" algn="l">
              <a:spcBef>
                <a:spcPts val="1200"/>
              </a:spcBef>
              <a:spcAft>
                <a:spcPts val="0"/>
              </a:spcAft>
              <a:buSzPts val="1300"/>
              <a:buChar char="●"/>
            </a:pPr>
            <a:r>
              <a:rPr lang="en"/>
              <a:t>Brazilian Real (BRL) </a:t>
            </a:r>
            <a:endParaRPr/>
          </a:p>
          <a:p>
            <a:pPr indent="-298450" lvl="1" marL="914400" rtl="0" algn="l">
              <a:spcBef>
                <a:spcPts val="0"/>
              </a:spcBef>
              <a:spcAft>
                <a:spcPts val="0"/>
              </a:spcAft>
              <a:buSzPts val="1100"/>
              <a:buChar char="○"/>
            </a:pPr>
            <a:r>
              <a:rPr lang="en"/>
              <a:t>1 BRL ≅ 0.2 USD</a:t>
            </a:r>
            <a:endParaRPr/>
          </a:p>
          <a:p>
            <a:pPr indent="-298450" lvl="1" marL="914400" rtl="0" algn="l">
              <a:spcBef>
                <a:spcPts val="0"/>
              </a:spcBef>
              <a:spcAft>
                <a:spcPts val="0"/>
              </a:spcAft>
              <a:buSzPts val="1100"/>
              <a:buChar char="○"/>
            </a:pPr>
            <a:r>
              <a:rPr lang="en"/>
              <a:t>5 BRL ≅ 1 USD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5062325" y="1490950"/>
            <a:ext cx="3013500" cy="3336000"/>
          </a:xfrm>
          <a:prstGeom prst="roundRect">
            <a:avLst>
              <a:gd fmla="val 16667" name="adj"/>
            </a:avLst>
          </a:prstGeom>
          <a:solidFill>
            <a:srgbClr val="FFFFFF"/>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19"/>
          <p:cNvSpPr txBox="1"/>
          <p:nvPr/>
        </p:nvSpPr>
        <p:spPr>
          <a:xfrm>
            <a:off x="5457644" y="4463468"/>
            <a:ext cx="22965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Roboto"/>
                <a:ea typeface="Roboto"/>
                <a:cs typeface="Roboto"/>
                <a:sym typeface="Roboto"/>
              </a:rPr>
              <a:t>Focus of my project</a:t>
            </a:r>
            <a:endParaRPr>
              <a:solidFill>
                <a:schemeClr val="accent5"/>
              </a:solidFill>
              <a:latin typeface="Roboto"/>
              <a:ea typeface="Roboto"/>
              <a:cs typeface="Roboto"/>
              <a:sym typeface="Roboto"/>
            </a:endParaRPr>
          </a:p>
        </p:txBody>
      </p:sp>
      <p:sp>
        <p:nvSpPr>
          <p:cNvPr id="128" name="Google Shape;128;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 on treatment infusion locations</a:t>
            </a:r>
            <a:endParaRPr/>
          </a:p>
        </p:txBody>
      </p:sp>
      <p:sp>
        <p:nvSpPr>
          <p:cNvPr id="129" name="Google Shape;129;p19"/>
          <p:cNvSpPr/>
          <p:nvPr/>
        </p:nvSpPr>
        <p:spPr>
          <a:xfrm>
            <a:off x="1103000" y="1849900"/>
            <a:ext cx="2881500" cy="2618100"/>
          </a:xfrm>
          <a:prstGeom prst="roundRect">
            <a:avLst>
              <a:gd fmla="val 16667" name="adj"/>
            </a:avLst>
          </a:prstGeom>
          <a:solidFill>
            <a:srgbClr val="CFE2F3"/>
          </a:solidFill>
          <a:ln cap="flat" cmpd="sng" w="9525">
            <a:solidFill>
              <a:srgbClr val="3139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30" name="Google Shape;130;p19"/>
          <p:cNvSpPr/>
          <p:nvPr/>
        </p:nvSpPr>
        <p:spPr>
          <a:xfrm>
            <a:off x="5128325" y="1849900"/>
            <a:ext cx="2881500" cy="2618100"/>
          </a:xfrm>
          <a:prstGeom prst="roundRect">
            <a:avLst>
              <a:gd fmla="val 16667" name="adj"/>
            </a:avLst>
          </a:prstGeom>
          <a:solidFill>
            <a:srgbClr val="CFE2F3"/>
          </a:solidFill>
          <a:ln cap="flat" cmpd="sng" w="9525">
            <a:solidFill>
              <a:srgbClr val="3139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19"/>
          <p:cNvSpPr txBox="1"/>
          <p:nvPr>
            <p:ph idx="2" type="body"/>
          </p:nvPr>
        </p:nvSpPr>
        <p:spPr>
          <a:xfrm>
            <a:off x="5173925" y="2571850"/>
            <a:ext cx="2790300" cy="174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Requires specialized physician </a:t>
            </a:r>
            <a:r>
              <a:rPr i="1" lang="en">
                <a:solidFill>
                  <a:schemeClr val="dk1"/>
                </a:solidFill>
              </a:rPr>
              <a:t>with extra training</a:t>
            </a:r>
            <a:endParaRPr i="1">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Requires center willingness to handle high value product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Requires gene therapy product</a:t>
            </a:r>
            <a:endParaRPr>
              <a:solidFill>
                <a:schemeClr val="dk1"/>
              </a:solidFill>
            </a:endParaRPr>
          </a:p>
        </p:txBody>
      </p:sp>
      <p:sp>
        <p:nvSpPr>
          <p:cNvPr id="132" name="Google Shape;132;p19"/>
          <p:cNvSpPr txBox="1"/>
          <p:nvPr>
            <p:ph idx="1" type="body"/>
          </p:nvPr>
        </p:nvSpPr>
        <p:spPr>
          <a:xfrm>
            <a:off x="1148600" y="2571750"/>
            <a:ext cx="2790300" cy="1743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1"/>
              </a:buClr>
              <a:buSzPts val="1300"/>
              <a:buChar char="-"/>
            </a:pPr>
            <a:r>
              <a:rPr lang="en">
                <a:solidFill>
                  <a:schemeClr val="dk1"/>
                </a:solidFill>
              </a:rPr>
              <a:t>Requires specialized physician</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Does </a:t>
            </a:r>
            <a:r>
              <a:rPr b="1" lang="en">
                <a:solidFill>
                  <a:schemeClr val="dk1"/>
                </a:solidFill>
              </a:rPr>
              <a:t>not</a:t>
            </a:r>
            <a:r>
              <a:rPr lang="en">
                <a:solidFill>
                  <a:schemeClr val="dk1"/>
                </a:solidFill>
              </a:rPr>
              <a:t> require center willingness to handle high value product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Does </a:t>
            </a:r>
            <a:r>
              <a:rPr b="1" lang="en">
                <a:solidFill>
                  <a:schemeClr val="dk1"/>
                </a:solidFill>
              </a:rPr>
              <a:t>not</a:t>
            </a:r>
            <a:r>
              <a:rPr lang="en">
                <a:solidFill>
                  <a:schemeClr val="dk1"/>
                </a:solidFill>
              </a:rPr>
              <a:t> require gene therapy product</a:t>
            </a:r>
            <a:endParaRPr>
              <a:solidFill>
                <a:schemeClr val="dk1"/>
              </a:solidFill>
            </a:endParaRPr>
          </a:p>
        </p:txBody>
      </p:sp>
      <p:sp>
        <p:nvSpPr>
          <p:cNvPr id="133" name="Google Shape;133;p19"/>
          <p:cNvSpPr txBox="1"/>
          <p:nvPr/>
        </p:nvSpPr>
        <p:spPr>
          <a:xfrm>
            <a:off x="1221200" y="2002450"/>
            <a:ext cx="2717700" cy="53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Roboto"/>
                <a:ea typeface="Roboto"/>
                <a:cs typeface="Roboto"/>
                <a:sym typeface="Roboto"/>
              </a:rPr>
              <a:t>Referral Center</a:t>
            </a:r>
            <a:endParaRPr b="1" sz="130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rPr b="1" lang="en" sz="1300">
                <a:solidFill>
                  <a:schemeClr val="dk1"/>
                </a:solidFill>
                <a:latin typeface="Roboto"/>
                <a:ea typeface="Roboto"/>
                <a:cs typeface="Roboto"/>
                <a:sym typeface="Roboto"/>
              </a:rPr>
              <a:t>(Diagnosis, eligibility, &amp; follow-up)</a:t>
            </a:r>
            <a:endParaRPr b="1" sz="1300">
              <a:solidFill>
                <a:schemeClr val="dk1"/>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
        <p:nvSpPr>
          <p:cNvPr id="134" name="Google Shape;134;p19"/>
          <p:cNvSpPr txBox="1"/>
          <p:nvPr/>
        </p:nvSpPr>
        <p:spPr>
          <a:xfrm>
            <a:off x="5210225" y="2002450"/>
            <a:ext cx="2717700" cy="53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dk1"/>
                </a:solidFill>
                <a:latin typeface="Roboto"/>
                <a:ea typeface="Roboto"/>
                <a:cs typeface="Roboto"/>
                <a:sym typeface="Roboto"/>
              </a:rPr>
              <a:t>Treatment Center</a:t>
            </a:r>
            <a:endParaRPr b="1" sz="1300">
              <a:solidFill>
                <a:schemeClr val="dk1"/>
              </a:solidFill>
              <a:latin typeface="Roboto"/>
              <a:ea typeface="Roboto"/>
              <a:cs typeface="Roboto"/>
              <a:sym typeface="Roboto"/>
            </a:endParaRPr>
          </a:p>
          <a:p>
            <a:pPr indent="0" lvl="0" marL="0" rtl="0" algn="ctr">
              <a:lnSpc>
                <a:spcPct val="115000"/>
              </a:lnSpc>
              <a:spcBef>
                <a:spcPts val="0"/>
              </a:spcBef>
              <a:spcAft>
                <a:spcPts val="1200"/>
              </a:spcAft>
              <a:buNone/>
            </a:pPr>
            <a:r>
              <a:rPr b="1" lang="en" sz="1300">
                <a:solidFill>
                  <a:schemeClr val="dk1"/>
                </a:solidFill>
                <a:latin typeface="Roboto"/>
                <a:ea typeface="Roboto"/>
                <a:cs typeface="Roboto"/>
                <a:sym typeface="Roboto"/>
              </a:rPr>
              <a:t>(Infusion)</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311725" y="1505700"/>
            <a:ext cx="3082800" cy="3399900"/>
          </a:xfrm>
          <a:prstGeom prst="roundRect">
            <a:avLst>
              <a:gd fmla="val 8025" name="adj"/>
            </a:avLst>
          </a:prstGeom>
          <a:solidFill>
            <a:srgbClr val="FFFFFF"/>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0" name="Google Shape;140;p20"/>
          <p:cNvSpPr/>
          <p:nvPr/>
        </p:nvSpPr>
        <p:spPr>
          <a:xfrm>
            <a:off x="3534800" y="1505700"/>
            <a:ext cx="5365500" cy="3399900"/>
          </a:xfrm>
          <a:prstGeom prst="roundRect">
            <a:avLst>
              <a:gd fmla="val 8025" name="adj"/>
            </a:avLst>
          </a:prstGeom>
          <a:solidFill>
            <a:srgbClr val="FFFFFF"/>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
        <p:nvSpPr>
          <p:cNvPr id="141" name="Google Shape;141;p20"/>
          <p:cNvSpPr txBox="1"/>
          <p:nvPr/>
        </p:nvSpPr>
        <p:spPr>
          <a:xfrm>
            <a:off x="4229744" y="4530054"/>
            <a:ext cx="40371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Roboto"/>
                <a:ea typeface="Roboto"/>
                <a:cs typeface="Roboto"/>
                <a:sym typeface="Roboto"/>
              </a:rPr>
              <a:t>Focus of my project</a:t>
            </a:r>
            <a:endParaRPr>
              <a:solidFill>
                <a:schemeClr val="accent5"/>
              </a:solidFill>
              <a:latin typeface="Roboto"/>
              <a:ea typeface="Roboto"/>
              <a:cs typeface="Roboto"/>
              <a:sym typeface="Roboto"/>
            </a:endParaRPr>
          </a:p>
        </p:txBody>
      </p:sp>
      <p:sp>
        <p:nvSpPr>
          <p:cNvPr id="142" name="Google Shape;142;p20"/>
          <p:cNvSpPr txBox="1"/>
          <p:nvPr>
            <p:ph idx="1" type="body"/>
          </p:nvPr>
        </p:nvSpPr>
        <p:spPr>
          <a:xfrm>
            <a:off x="3642800" y="1505700"/>
            <a:ext cx="17133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3. Treatment center fixed cost </a:t>
            </a:r>
            <a:r>
              <a:rPr lang="en"/>
              <a:t>(cost per treatment center)</a:t>
            </a:r>
            <a:endParaRPr/>
          </a:p>
          <a:p>
            <a:pPr indent="-311150" lvl="0" marL="228600" rtl="0" algn="l">
              <a:lnSpc>
                <a:spcPct val="100000"/>
              </a:lnSpc>
              <a:spcBef>
                <a:spcPts val="1200"/>
              </a:spcBef>
              <a:spcAft>
                <a:spcPts val="0"/>
              </a:spcAft>
              <a:buSzPts val="1300"/>
              <a:buChar char="-"/>
            </a:pPr>
            <a:r>
              <a:rPr lang="en"/>
              <a:t>Site contracting and physician registration</a:t>
            </a:r>
            <a:endParaRPr i="1"/>
          </a:p>
          <a:p>
            <a:pPr indent="-311150" lvl="0" marL="228600" rtl="0" algn="l">
              <a:lnSpc>
                <a:spcPct val="100000"/>
              </a:lnSpc>
              <a:spcBef>
                <a:spcPts val="0"/>
              </a:spcBef>
              <a:spcAft>
                <a:spcPts val="0"/>
              </a:spcAft>
              <a:buSzPts val="1300"/>
              <a:buChar char="-"/>
            </a:pPr>
            <a:r>
              <a:rPr lang="en"/>
              <a:t>Site training on operations process</a:t>
            </a:r>
            <a:endParaRPr i="1"/>
          </a:p>
          <a:p>
            <a:pPr indent="-311150" lvl="0" marL="228600" rtl="0" algn="l">
              <a:lnSpc>
                <a:spcPct val="100000"/>
              </a:lnSpc>
              <a:spcBef>
                <a:spcPts val="0"/>
              </a:spcBef>
              <a:spcAft>
                <a:spcPts val="0"/>
              </a:spcAft>
              <a:buSzPts val="1300"/>
              <a:buChar char="-"/>
            </a:pPr>
            <a:r>
              <a:rPr lang="en"/>
              <a:t>Database maintenance IT cost</a:t>
            </a:r>
            <a:endParaRPr/>
          </a:p>
          <a:p>
            <a:pPr indent="-311150" lvl="0" marL="228600" rtl="0" algn="l">
              <a:lnSpc>
                <a:spcPct val="100000"/>
              </a:lnSpc>
              <a:spcBef>
                <a:spcPts val="0"/>
              </a:spcBef>
              <a:spcAft>
                <a:spcPts val="0"/>
              </a:spcAft>
              <a:buSzPts val="1300"/>
              <a:buChar char="-"/>
            </a:pPr>
            <a:r>
              <a:rPr lang="en"/>
              <a:t>Admin helpline burden</a:t>
            </a:r>
            <a:endParaRPr/>
          </a:p>
        </p:txBody>
      </p:sp>
      <p:sp>
        <p:nvSpPr>
          <p:cNvPr id="143" name="Google Shape;143;p20"/>
          <p:cNvSpPr txBox="1"/>
          <p:nvPr>
            <p:ph idx="2" type="body"/>
          </p:nvPr>
        </p:nvSpPr>
        <p:spPr>
          <a:xfrm>
            <a:off x="7094200" y="1505700"/>
            <a:ext cx="18216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5. Patient travel variable cost </a:t>
            </a:r>
            <a:r>
              <a:rPr lang="en"/>
              <a:t>(proportional to distances from patients to treatment centers)</a:t>
            </a:r>
            <a:endParaRPr/>
          </a:p>
          <a:p>
            <a:pPr indent="-311150" lvl="0" marL="285750" rtl="0" algn="l">
              <a:lnSpc>
                <a:spcPct val="100000"/>
              </a:lnSpc>
              <a:spcBef>
                <a:spcPts val="1200"/>
              </a:spcBef>
              <a:spcAft>
                <a:spcPts val="0"/>
              </a:spcAft>
              <a:buSzPts val="1300"/>
              <a:buChar char="-"/>
            </a:pPr>
            <a:r>
              <a:rPr lang="en"/>
              <a:t>Additional cost to further travel</a:t>
            </a:r>
            <a:endParaRPr/>
          </a:p>
          <a:p>
            <a:pPr indent="-311150" lvl="0" marL="285750" rtl="0" algn="l">
              <a:lnSpc>
                <a:spcPct val="100000"/>
              </a:lnSpc>
              <a:spcBef>
                <a:spcPts val="0"/>
              </a:spcBef>
              <a:spcAft>
                <a:spcPts val="0"/>
              </a:spcAft>
              <a:buSzPts val="1300"/>
              <a:buChar char="-"/>
            </a:pPr>
            <a:r>
              <a:rPr lang="en"/>
              <a:t>Additional burden to further travel beyond ‘travel cost’, esp. with potential for multiple required trips</a:t>
            </a:r>
            <a:endParaRPr/>
          </a:p>
        </p:txBody>
      </p:sp>
      <p:sp>
        <p:nvSpPr>
          <p:cNvPr id="144" name="Google Shape;144;p20"/>
          <p:cNvSpPr txBox="1"/>
          <p:nvPr>
            <p:ph idx="2" type="body"/>
          </p:nvPr>
        </p:nvSpPr>
        <p:spPr>
          <a:xfrm>
            <a:off x="5464300" y="1505700"/>
            <a:ext cx="1629900" cy="30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4. Last-mile variable treatment transport cost </a:t>
            </a:r>
            <a:r>
              <a:rPr lang="en"/>
              <a:t>(proportional to distances from </a:t>
            </a:r>
            <a:r>
              <a:rPr lang="en"/>
              <a:t>country entry</a:t>
            </a:r>
            <a:r>
              <a:rPr lang="en"/>
              <a:t> point to treatment centers)</a:t>
            </a:r>
            <a:endParaRPr/>
          </a:p>
          <a:p>
            <a:pPr indent="-311150" lvl="0" marL="228600" rtl="0" algn="l">
              <a:lnSpc>
                <a:spcPct val="100000"/>
              </a:lnSpc>
              <a:spcBef>
                <a:spcPts val="1200"/>
              </a:spcBef>
              <a:spcAft>
                <a:spcPts val="0"/>
              </a:spcAft>
              <a:buSzPts val="1300"/>
              <a:buChar char="-"/>
            </a:pPr>
            <a:r>
              <a:rPr lang="en"/>
              <a:t>Additional cold chain transport mileage</a:t>
            </a:r>
            <a:endParaRPr/>
          </a:p>
          <a:p>
            <a:pPr indent="-311150" lvl="0" marL="228600" rtl="0" algn="l">
              <a:lnSpc>
                <a:spcPct val="100000"/>
              </a:lnSpc>
              <a:spcBef>
                <a:spcPts val="0"/>
              </a:spcBef>
              <a:spcAft>
                <a:spcPts val="0"/>
              </a:spcAft>
              <a:buSzPts val="1300"/>
              <a:buChar char="-"/>
            </a:pPr>
            <a:r>
              <a:rPr lang="en"/>
              <a:t>Incremental cold chain duration</a:t>
            </a:r>
            <a:endParaRPr/>
          </a:p>
        </p:txBody>
      </p:sp>
      <p:sp>
        <p:nvSpPr>
          <p:cNvPr id="145" name="Google Shape;145;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 on TC-selection-dependent costs</a:t>
            </a:r>
            <a:endParaRPr/>
          </a:p>
        </p:txBody>
      </p:sp>
      <p:sp>
        <p:nvSpPr>
          <p:cNvPr id="146" name="Google Shape;146;p20"/>
          <p:cNvSpPr txBox="1"/>
          <p:nvPr/>
        </p:nvSpPr>
        <p:spPr>
          <a:xfrm>
            <a:off x="440800" y="1505700"/>
            <a:ext cx="1464000" cy="3076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1. Country entry cost</a:t>
            </a:r>
            <a:endParaRPr b="1" sz="1300">
              <a:solidFill>
                <a:schemeClr val="dk2"/>
              </a:solidFill>
              <a:latin typeface="Roboto"/>
              <a:ea typeface="Roboto"/>
              <a:cs typeface="Roboto"/>
              <a:sym typeface="Roboto"/>
            </a:endParaRPr>
          </a:p>
          <a:p>
            <a:pPr indent="0" lvl="0" marL="0" rtl="0" algn="l">
              <a:spcBef>
                <a:spcPts val="0"/>
              </a:spcBef>
              <a:spcAft>
                <a:spcPts val="0"/>
              </a:spcAft>
              <a:buNone/>
            </a:pPr>
            <a:r>
              <a:t/>
            </a:r>
            <a:endParaRPr b="1"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Health authority approval process</a:t>
            </a:r>
            <a:endParaRPr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Country health  system incorporation process</a:t>
            </a:r>
            <a:endParaRPr sz="1300">
              <a:solidFill>
                <a:schemeClr val="dk2"/>
              </a:solidFill>
              <a:latin typeface="Roboto"/>
              <a:ea typeface="Roboto"/>
              <a:cs typeface="Roboto"/>
              <a:sym typeface="Roboto"/>
            </a:endParaRPr>
          </a:p>
        </p:txBody>
      </p:sp>
      <p:sp>
        <p:nvSpPr>
          <p:cNvPr id="147" name="Google Shape;147;p20"/>
          <p:cNvSpPr txBox="1"/>
          <p:nvPr/>
        </p:nvSpPr>
        <p:spPr>
          <a:xfrm>
            <a:off x="1821450" y="1505700"/>
            <a:ext cx="1629900" cy="30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2. Patient cost </a:t>
            </a:r>
            <a:r>
              <a:rPr lang="en" sz="1300">
                <a:solidFill>
                  <a:schemeClr val="dk2"/>
                </a:solidFill>
                <a:latin typeface="Roboto"/>
                <a:ea typeface="Roboto"/>
                <a:cs typeface="Roboto"/>
                <a:sym typeface="Roboto"/>
              </a:rPr>
              <a:t>(cost per patient treated)</a:t>
            </a:r>
            <a:endParaRPr sz="1300">
              <a:solidFill>
                <a:schemeClr val="dk2"/>
              </a:solidFill>
              <a:latin typeface="Roboto"/>
              <a:ea typeface="Roboto"/>
              <a:cs typeface="Roboto"/>
              <a:sym typeface="Roboto"/>
            </a:endParaRPr>
          </a:p>
          <a:p>
            <a:pPr indent="-311150" lvl="0" marL="228600" rtl="0" algn="l">
              <a:spcBef>
                <a:spcPts val="100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Fixed cost of treatment</a:t>
            </a:r>
            <a:endParaRPr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Fixed cost of administration</a:t>
            </a:r>
            <a:endParaRPr sz="1300">
              <a:solidFill>
                <a:schemeClr val="dk2"/>
              </a:solidFill>
              <a:latin typeface="Roboto"/>
              <a:ea typeface="Roboto"/>
              <a:cs typeface="Roboto"/>
              <a:sym typeface="Roboto"/>
            </a:endParaRPr>
          </a:p>
          <a:p>
            <a:pPr indent="-311150" lvl="0" marL="2286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Fixed cost of cold chain treatment transportation into country</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48" name="Google Shape;148;p20"/>
          <p:cNvSpPr txBox="1"/>
          <p:nvPr/>
        </p:nvSpPr>
        <p:spPr>
          <a:xfrm>
            <a:off x="548500" y="4530050"/>
            <a:ext cx="2628600" cy="3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latin typeface="Roboto"/>
                <a:ea typeface="Roboto"/>
                <a:cs typeface="Roboto"/>
                <a:sym typeface="Roboto"/>
              </a:rPr>
              <a:t>Not dependent on TC selection</a:t>
            </a:r>
            <a:endParaRPr>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